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5"/>
  </p:notesMasterIdLst>
  <p:sldIdLst>
    <p:sldId id="256" r:id="rId2"/>
    <p:sldId id="271" r:id="rId3"/>
    <p:sldId id="257" r:id="rId4"/>
    <p:sldId id="261" r:id="rId5"/>
    <p:sldId id="258" r:id="rId6"/>
    <p:sldId id="277" r:id="rId7"/>
    <p:sldId id="272" r:id="rId8"/>
    <p:sldId id="292" r:id="rId9"/>
    <p:sldId id="293" r:id="rId10"/>
    <p:sldId id="294" r:id="rId11"/>
    <p:sldId id="295" r:id="rId12"/>
    <p:sldId id="296" r:id="rId13"/>
    <p:sldId id="297" r:id="rId14"/>
    <p:sldId id="291" r:id="rId15"/>
    <p:sldId id="273" r:id="rId16"/>
    <p:sldId id="274" r:id="rId17"/>
    <p:sldId id="278" r:id="rId18"/>
    <p:sldId id="259" r:id="rId19"/>
    <p:sldId id="275" r:id="rId20"/>
    <p:sldId id="276" r:id="rId21"/>
    <p:sldId id="279" r:id="rId22"/>
    <p:sldId id="280" r:id="rId23"/>
    <p:sldId id="281" r:id="rId24"/>
    <p:sldId id="282" r:id="rId25"/>
    <p:sldId id="289" r:id="rId26"/>
    <p:sldId id="286" r:id="rId27"/>
    <p:sldId id="287" r:id="rId28"/>
    <p:sldId id="288" r:id="rId29"/>
    <p:sldId id="283" r:id="rId30"/>
    <p:sldId id="284" r:id="rId31"/>
    <p:sldId id="285" r:id="rId32"/>
    <p:sldId id="290" r:id="rId33"/>
    <p:sldId id="298" r:id="rId34"/>
    <p:sldId id="260" r:id="rId35"/>
    <p:sldId id="262" r:id="rId36"/>
    <p:sldId id="263" r:id="rId37"/>
    <p:sldId id="264" r:id="rId38"/>
    <p:sldId id="266" r:id="rId39"/>
    <p:sldId id="267" r:id="rId40"/>
    <p:sldId id="268" r:id="rId41"/>
    <p:sldId id="269" r:id="rId42"/>
    <p:sldId id="270" r:id="rId43"/>
    <p:sldId id="299" r:id="rId44"/>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6" autoAdjust="0"/>
    <p:restoredTop sz="84989" autoAdjust="0"/>
  </p:normalViewPr>
  <p:slideViewPr>
    <p:cSldViewPr snapToGrid="0">
      <p:cViewPr varScale="1">
        <p:scale>
          <a:sx n="103" d="100"/>
          <a:sy n="103" d="100"/>
        </p:scale>
        <p:origin x="1224" y="8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76B661D-BDB8-4E04-9D29-C2ADBBC3141A}"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fr-BE"/>
        </a:p>
      </dgm:t>
    </dgm:pt>
    <dgm:pt modelId="{756B6BB0-6D48-4105-AD7F-F9E33DB1DD0B}">
      <dgm:prSet phldrT="[Texte]"/>
      <dgm:spPr/>
      <dgm:t>
        <a:bodyPr/>
        <a:lstStyle/>
        <a:p>
          <a:r>
            <a:rPr lang="fr-BE" dirty="0"/>
            <a:t>Sans parti pris</a:t>
          </a:r>
        </a:p>
      </dgm:t>
    </dgm:pt>
    <dgm:pt modelId="{D99660C9-1803-47E7-83D0-569C236C5B68}" type="parTrans" cxnId="{EF4CA1ED-5411-4653-A45F-776267744481}">
      <dgm:prSet/>
      <dgm:spPr/>
      <dgm:t>
        <a:bodyPr/>
        <a:lstStyle/>
        <a:p>
          <a:endParaRPr lang="fr-BE"/>
        </a:p>
      </dgm:t>
    </dgm:pt>
    <dgm:pt modelId="{5422C87A-A1C3-4535-AAB3-A020BEAA6557}" type="sibTrans" cxnId="{EF4CA1ED-5411-4653-A45F-776267744481}">
      <dgm:prSet/>
      <dgm:spPr/>
      <dgm:t>
        <a:bodyPr/>
        <a:lstStyle/>
        <a:p>
          <a:endParaRPr lang="fr-BE"/>
        </a:p>
      </dgm:t>
    </dgm:pt>
    <dgm:pt modelId="{4BEE0866-05D9-48A1-B925-248D72749FBA}">
      <dgm:prSet phldrT="[Texte]"/>
      <dgm:spPr/>
      <dgm:t>
        <a:bodyPr/>
        <a:lstStyle/>
        <a:p>
          <a:r>
            <a:rPr lang="fr-FR" dirty="0"/>
            <a:t>Travailler de manière impartiale et garantir l'indépendance de tout intérêt ou sentiment personnel</a:t>
          </a:r>
          <a:endParaRPr lang="fr-BE" dirty="0"/>
        </a:p>
      </dgm:t>
    </dgm:pt>
    <dgm:pt modelId="{F06504BE-C2C4-418B-9D0B-BD390DAD4798}" type="parTrans" cxnId="{FEF3F413-BDF3-497B-B69D-E3303894FB2F}">
      <dgm:prSet/>
      <dgm:spPr/>
      <dgm:t>
        <a:bodyPr/>
        <a:lstStyle/>
        <a:p>
          <a:endParaRPr lang="fr-BE"/>
        </a:p>
      </dgm:t>
    </dgm:pt>
    <dgm:pt modelId="{7724B8F3-89EB-4BA5-B00A-2737442B4CA6}" type="sibTrans" cxnId="{FEF3F413-BDF3-497B-B69D-E3303894FB2F}">
      <dgm:prSet/>
      <dgm:spPr/>
      <dgm:t>
        <a:bodyPr/>
        <a:lstStyle/>
        <a:p>
          <a:endParaRPr lang="fr-BE"/>
        </a:p>
      </dgm:t>
    </dgm:pt>
    <dgm:pt modelId="{6E48C512-B9E5-46A6-9A2D-90A9DCB9868C}">
      <dgm:prSet phldrT="[Texte]"/>
      <dgm:spPr/>
      <dgm:t>
        <a:bodyPr/>
        <a:lstStyle/>
        <a:p>
          <a:r>
            <a:rPr lang="fr-BE" dirty="0"/>
            <a:t>Éviter les situations compromettantes</a:t>
          </a:r>
        </a:p>
      </dgm:t>
    </dgm:pt>
    <dgm:pt modelId="{1669354D-534A-4778-8958-BE210D50F7E3}" type="parTrans" cxnId="{245307B3-8146-4A54-AFCE-BE0E322EAF28}">
      <dgm:prSet/>
      <dgm:spPr/>
      <dgm:t>
        <a:bodyPr/>
        <a:lstStyle/>
        <a:p>
          <a:endParaRPr lang="fr-BE"/>
        </a:p>
      </dgm:t>
    </dgm:pt>
    <dgm:pt modelId="{0E080740-A263-4BF3-9357-D6FF326DBD38}" type="sibTrans" cxnId="{245307B3-8146-4A54-AFCE-BE0E322EAF28}">
      <dgm:prSet/>
      <dgm:spPr/>
      <dgm:t>
        <a:bodyPr/>
        <a:lstStyle/>
        <a:p>
          <a:endParaRPr lang="fr-BE"/>
        </a:p>
      </dgm:t>
    </dgm:pt>
    <dgm:pt modelId="{BDAF36C5-847F-46F7-BC2C-0515B078761C}">
      <dgm:prSet phldrT="[Texte]"/>
      <dgm:spPr/>
      <dgm:t>
        <a:bodyPr/>
        <a:lstStyle/>
        <a:p>
          <a:r>
            <a:rPr lang="fr-FR" dirty="0"/>
            <a:t>Eviter les situations compromettantes dans lesquelles nous avons ou sommes perçus comme ayant un parti pris, un conflit d'intérêts ou comme faisant preuve de favoritisme</a:t>
          </a:r>
          <a:endParaRPr lang="fr-BE" dirty="0"/>
        </a:p>
      </dgm:t>
    </dgm:pt>
    <dgm:pt modelId="{2751029D-536F-48CD-BC34-6FC503720A7B}" type="parTrans" cxnId="{C49AAC0F-3D6C-453F-BA85-877CD118D6A9}">
      <dgm:prSet/>
      <dgm:spPr/>
      <dgm:t>
        <a:bodyPr/>
        <a:lstStyle/>
        <a:p>
          <a:endParaRPr lang="fr-BE"/>
        </a:p>
      </dgm:t>
    </dgm:pt>
    <dgm:pt modelId="{A3D1F490-DCEF-42D8-A152-0EB3832FA4DA}" type="sibTrans" cxnId="{C49AAC0F-3D6C-453F-BA85-877CD118D6A9}">
      <dgm:prSet/>
      <dgm:spPr/>
      <dgm:t>
        <a:bodyPr/>
        <a:lstStyle/>
        <a:p>
          <a:endParaRPr lang="fr-BE"/>
        </a:p>
      </dgm:t>
    </dgm:pt>
    <dgm:pt modelId="{4064DFD2-DB8A-4A39-90B9-D78385A2DE92}">
      <dgm:prSet phldrT="[Texte]"/>
      <dgm:spPr/>
      <dgm:t>
        <a:bodyPr/>
        <a:lstStyle/>
        <a:p>
          <a:r>
            <a:rPr lang="fr-BE" dirty="0"/>
            <a:t>Séparer les émotions</a:t>
          </a:r>
        </a:p>
      </dgm:t>
    </dgm:pt>
    <dgm:pt modelId="{736F0A1B-9BF3-4931-B183-884BB8FAF8B3}" type="parTrans" cxnId="{465FF659-45D8-4895-A73D-870DD8128E05}">
      <dgm:prSet/>
      <dgm:spPr/>
      <dgm:t>
        <a:bodyPr/>
        <a:lstStyle/>
        <a:p>
          <a:endParaRPr lang="fr-BE"/>
        </a:p>
      </dgm:t>
    </dgm:pt>
    <dgm:pt modelId="{4A7F8767-6176-4CFD-9810-B927106922B1}" type="sibTrans" cxnId="{465FF659-45D8-4895-A73D-870DD8128E05}">
      <dgm:prSet/>
      <dgm:spPr/>
      <dgm:t>
        <a:bodyPr/>
        <a:lstStyle/>
        <a:p>
          <a:endParaRPr lang="fr-BE"/>
        </a:p>
      </dgm:t>
    </dgm:pt>
    <dgm:pt modelId="{845038A4-078F-4F6A-836D-3524F2452393}">
      <dgm:prSet phldrT="[Texte]"/>
      <dgm:spPr/>
      <dgm:t>
        <a:bodyPr/>
        <a:lstStyle/>
        <a:p>
          <a:r>
            <a:rPr lang="fr-FR" dirty="0"/>
            <a:t>Séparer sa propre perspective émotionnelle de la prise de décision</a:t>
          </a:r>
          <a:endParaRPr lang="fr-BE" dirty="0"/>
        </a:p>
      </dgm:t>
    </dgm:pt>
    <dgm:pt modelId="{8E83A40C-5361-4C89-A1FE-44B3C1CB2224}" type="parTrans" cxnId="{C578093D-275B-450D-991D-F19C0802D5AE}">
      <dgm:prSet/>
      <dgm:spPr/>
      <dgm:t>
        <a:bodyPr/>
        <a:lstStyle/>
        <a:p>
          <a:endParaRPr lang="fr-BE"/>
        </a:p>
      </dgm:t>
    </dgm:pt>
    <dgm:pt modelId="{9B45AF74-2882-41FA-9EDC-F4DF0F49840F}" type="sibTrans" cxnId="{C578093D-275B-450D-991D-F19C0802D5AE}">
      <dgm:prSet/>
      <dgm:spPr/>
      <dgm:t>
        <a:bodyPr/>
        <a:lstStyle/>
        <a:p>
          <a:endParaRPr lang="fr-BE"/>
        </a:p>
      </dgm:t>
    </dgm:pt>
    <dgm:pt modelId="{1E004EAB-0873-467A-89BE-0EE6E63E9EC7}">
      <dgm:prSet phldrT="[Texte]"/>
      <dgm:spPr/>
      <dgm:t>
        <a:bodyPr/>
        <a:lstStyle/>
        <a:p>
          <a:r>
            <a:rPr lang="fr-BE" dirty="0"/>
            <a:t>Décisions factuelles</a:t>
          </a:r>
        </a:p>
      </dgm:t>
    </dgm:pt>
    <dgm:pt modelId="{9F06690E-1CE5-469C-B0E2-43EA10D6F325}" type="parTrans" cxnId="{F4C27598-25C0-4959-A171-F105335483BC}">
      <dgm:prSet/>
      <dgm:spPr/>
      <dgm:t>
        <a:bodyPr/>
        <a:lstStyle/>
        <a:p>
          <a:endParaRPr lang="fr-BE"/>
        </a:p>
      </dgm:t>
    </dgm:pt>
    <dgm:pt modelId="{9F0E6FF3-FF00-493E-B7AC-D3D1EE4E482C}" type="sibTrans" cxnId="{F4C27598-25C0-4959-A171-F105335483BC}">
      <dgm:prSet/>
      <dgm:spPr/>
      <dgm:t>
        <a:bodyPr/>
        <a:lstStyle/>
        <a:p>
          <a:endParaRPr lang="fr-BE"/>
        </a:p>
      </dgm:t>
    </dgm:pt>
    <dgm:pt modelId="{C46CD192-4450-4590-B0EA-3770F8EA3601}">
      <dgm:prSet phldrT="[Texte]"/>
      <dgm:spPr/>
      <dgm:t>
        <a:bodyPr/>
        <a:lstStyle/>
        <a:p>
          <a:r>
            <a:rPr lang="fr-FR" dirty="0"/>
            <a:t>Décisions fondées sur des faits et des critères équitables</a:t>
          </a:r>
          <a:endParaRPr lang="fr-BE" dirty="0"/>
        </a:p>
      </dgm:t>
    </dgm:pt>
    <dgm:pt modelId="{8926E337-63A7-4D01-A26A-901FB113F65E}" type="parTrans" cxnId="{60B0C39F-F837-40F8-A391-710783FF9D7B}">
      <dgm:prSet/>
      <dgm:spPr/>
      <dgm:t>
        <a:bodyPr/>
        <a:lstStyle/>
        <a:p>
          <a:endParaRPr lang="fr-BE"/>
        </a:p>
      </dgm:t>
    </dgm:pt>
    <dgm:pt modelId="{A7A22578-1C70-400D-A9CB-18E42723B1C8}" type="sibTrans" cxnId="{60B0C39F-F837-40F8-A391-710783FF9D7B}">
      <dgm:prSet/>
      <dgm:spPr/>
      <dgm:t>
        <a:bodyPr/>
        <a:lstStyle/>
        <a:p>
          <a:endParaRPr lang="fr-BE"/>
        </a:p>
      </dgm:t>
    </dgm:pt>
    <dgm:pt modelId="{7A02D6C9-1F4F-4FBF-A945-295269C8C730}" type="pres">
      <dgm:prSet presAssocID="{176B661D-BDB8-4E04-9D29-C2ADBBC3141A}" presName="Name0" presStyleCnt="0">
        <dgm:presLayoutVars>
          <dgm:dir/>
          <dgm:animLvl val="lvl"/>
          <dgm:resizeHandles val="exact"/>
        </dgm:presLayoutVars>
      </dgm:prSet>
      <dgm:spPr/>
    </dgm:pt>
    <dgm:pt modelId="{B7184001-1327-47D0-B6E5-9DC15A992EDC}" type="pres">
      <dgm:prSet presAssocID="{756B6BB0-6D48-4105-AD7F-F9E33DB1DD0B}" presName="linNode" presStyleCnt="0"/>
      <dgm:spPr/>
    </dgm:pt>
    <dgm:pt modelId="{BEC76E57-A0F6-4B0E-9DA5-4C88C22D56CF}" type="pres">
      <dgm:prSet presAssocID="{756B6BB0-6D48-4105-AD7F-F9E33DB1DD0B}" presName="parentText" presStyleLbl="node1" presStyleIdx="0" presStyleCnt="4">
        <dgm:presLayoutVars>
          <dgm:chMax val="1"/>
          <dgm:bulletEnabled val="1"/>
        </dgm:presLayoutVars>
      </dgm:prSet>
      <dgm:spPr/>
    </dgm:pt>
    <dgm:pt modelId="{459FD89D-4B1D-4C92-8176-86B3408984C7}" type="pres">
      <dgm:prSet presAssocID="{756B6BB0-6D48-4105-AD7F-F9E33DB1DD0B}" presName="descendantText" presStyleLbl="alignAccFollowNode1" presStyleIdx="0" presStyleCnt="4">
        <dgm:presLayoutVars>
          <dgm:bulletEnabled val="1"/>
        </dgm:presLayoutVars>
      </dgm:prSet>
      <dgm:spPr/>
    </dgm:pt>
    <dgm:pt modelId="{1C772DB6-D644-48F7-97DA-C950156EAE0B}" type="pres">
      <dgm:prSet presAssocID="{5422C87A-A1C3-4535-AAB3-A020BEAA6557}" presName="sp" presStyleCnt="0"/>
      <dgm:spPr/>
    </dgm:pt>
    <dgm:pt modelId="{56E5A21F-5505-4987-9B1C-188F53566F6B}" type="pres">
      <dgm:prSet presAssocID="{6E48C512-B9E5-46A6-9A2D-90A9DCB9868C}" presName="linNode" presStyleCnt="0"/>
      <dgm:spPr/>
    </dgm:pt>
    <dgm:pt modelId="{2AF17B30-2E7E-45E9-8E7A-46E3896BFEB9}" type="pres">
      <dgm:prSet presAssocID="{6E48C512-B9E5-46A6-9A2D-90A9DCB9868C}" presName="parentText" presStyleLbl="node1" presStyleIdx="1" presStyleCnt="4">
        <dgm:presLayoutVars>
          <dgm:chMax val="1"/>
          <dgm:bulletEnabled val="1"/>
        </dgm:presLayoutVars>
      </dgm:prSet>
      <dgm:spPr/>
    </dgm:pt>
    <dgm:pt modelId="{0F50B72F-D1C1-4048-873D-49B44F52F642}" type="pres">
      <dgm:prSet presAssocID="{6E48C512-B9E5-46A6-9A2D-90A9DCB9868C}" presName="descendantText" presStyleLbl="alignAccFollowNode1" presStyleIdx="1" presStyleCnt="4">
        <dgm:presLayoutVars>
          <dgm:bulletEnabled val="1"/>
        </dgm:presLayoutVars>
      </dgm:prSet>
      <dgm:spPr/>
    </dgm:pt>
    <dgm:pt modelId="{D617AAD6-8E2C-4430-9A45-86604ED9A963}" type="pres">
      <dgm:prSet presAssocID="{0E080740-A263-4BF3-9357-D6FF326DBD38}" presName="sp" presStyleCnt="0"/>
      <dgm:spPr/>
    </dgm:pt>
    <dgm:pt modelId="{7A1596DC-D985-4C0B-AC85-5AD606B59DA9}" type="pres">
      <dgm:prSet presAssocID="{4064DFD2-DB8A-4A39-90B9-D78385A2DE92}" presName="linNode" presStyleCnt="0"/>
      <dgm:spPr/>
    </dgm:pt>
    <dgm:pt modelId="{31A44F56-5D91-40CC-B4AD-A9C14B95A62F}" type="pres">
      <dgm:prSet presAssocID="{4064DFD2-DB8A-4A39-90B9-D78385A2DE92}" presName="parentText" presStyleLbl="node1" presStyleIdx="2" presStyleCnt="4">
        <dgm:presLayoutVars>
          <dgm:chMax val="1"/>
          <dgm:bulletEnabled val="1"/>
        </dgm:presLayoutVars>
      </dgm:prSet>
      <dgm:spPr/>
    </dgm:pt>
    <dgm:pt modelId="{20A7DBA2-8424-4097-A470-A6117A7C0E7D}" type="pres">
      <dgm:prSet presAssocID="{4064DFD2-DB8A-4A39-90B9-D78385A2DE92}" presName="descendantText" presStyleLbl="alignAccFollowNode1" presStyleIdx="2" presStyleCnt="4">
        <dgm:presLayoutVars>
          <dgm:bulletEnabled val="1"/>
        </dgm:presLayoutVars>
      </dgm:prSet>
      <dgm:spPr/>
    </dgm:pt>
    <dgm:pt modelId="{7C01BD95-78D4-4A81-A6D7-147B43756549}" type="pres">
      <dgm:prSet presAssocID="{4A7F8767-6176-4CFD-9810-B927106922B1}" presName="sp" presStyleCnt="0"/>
      <dgm:spPr/>
    </dgm:pt>
    <dgm:pt modelId="{F5DDA418-5B02-44F1-87B9-0989E3C80D8E}" type="pres">
      <dgm:prSet presAssocID="{1E004EAB-0873-467A-89BE-0EE6E63E9EC7}" presName="linNode" presStyleCnt="0"/>
      <dgm:spPr/>
    </dgm:pt>
    <dgm:pt modelId="{D5C8E58A-D81A-402A-B2C7-1B44055BC0C8}" type="pres">
      <dgm:prSet presAssocID="{1E004EAB-0873-467A-89BE-0EE6E63E9EC7}" presName="parentText" presStyleLbl="node1" presStyleIdx="3" presStyleCnt="4">
        <dgm:presLayoutVars>
          <dgm:chMax val="1"/>
          <dgm:bulletEnabled val="1"/>
        </dgm:presLayoutVars>
      </dgm:prSet>
      <dgm:spPr/>
    </dgm:pt>
    <dgm:pt modelId="{F66C0DCD-CF4A-40A3-83B1-B2E1FB7B21C6}" type="pres">
      <dgm:prSet presAssocID="{1E004EAB-0873-467A-89BE-0EE6E63E9EC7}" presName="descendantText" presStyleLbl="alignAccFollowNode1" presStyleIdx="3" presStyleCnt="4">
        <dgm:presLayoutVars>
          <dgm:bulletEnabled val="1"/>
        </dgm:presLayoutVars>
      </dgm:prSet>
      <dgm:spPr/>
    </dgm:pt>
  </dgm:ptLst>
  <dgm:cxnLst>
    <dgm:cxn modelId="{C49AAC0F-3D6C-453F-BA85-877CD118D6A9}" srcId="{6E48C512-B9E5-46A6-9A2D-90A9DCB9868C}" destId="{BDAF36C5-847F-46F7-BC2C-0515B078761C}" srcOrd="0" destOrd="0" parTransId="{2751029D-536F-48CD-BC34-6FC503720A7B}" sibTransId="{A3D1F490-DCEF-42D8-A152-0EB3832FA4DA}"/>
    <dgm:cxn modelId="{FEF3F413-BDF3-497B-B69D-E3303894FB2F}" srcId="{756B6BB0-6D48-4105-AD7F-F9E33DB1DD0B}" destId="{4BEE0866-05D9-48A1-B925-248D72749FBA}" srcOrd="0" destOrd="0" parTransId="{F06504BE-C2C4-418B-9D0B-BD390DAD4798}" sibTransId="{7724B8F3-89EB-4BA5-B00A-2737442B4CA6}"/>
    <dgm:cxn modelId="{AD81D521-2C21-4F63-B231-6535122BD803}" type="presOf" srcId="{756B6BB0-6D48-4105-AD7F-F9E33DB1DD0B}" destId="{BEC76E57-A0F6-4B0E-9DA5-4C88C22D56CF}" srcOrd="0" destOrd="0" presId="urn:microsoft.com/office/officeart/2005/8/layout/vList5"/>
    <dgm:cxn modelId="{C13A633A-E6E4-446A-8B65-020412B4321D}" type="presOf" srcId="{176B661D-BDB8-4E04-9D29-C2ADBBC3141A}" destId="{7A02D6C9-1F4F-4FBF-A945-295269C8C730}" srcOrd="0" destOrd="0" presId="urn:microsoft.com/office/officeart/2005/8/layout/vList5"/>
    <dgm:cxn modelId="{C578093D-275B-450D-991D-F19C0802D5AE}" srcId="{4064DFD2-DB8A-4A39-90B9-D78385A2DE92}" destId="{845038A4-078F-4F6A-836D-3524F2452393}" srcOrd="0" destOrd="0" parTransId="{8E83A40C-5361-4C89-A1FE-44B3C1CB2224}" sibTransId="{9B45AF74-2882-41FA-9EDC-F4DF0F49840F}"/>
    <dgm:cxn modelId="{0CB3DD50-E1B0-493A-AFD4-306240BE134D}" type="presOf" srcId="{6E48C512-B9E5-46A6-9A2D-90A9DCB9868C}" destId="{2AF17B30-2E7E-45E9-8E7A-46E3896BFEB9}" srcOrd="0" destOrd="0" presId="urn:microsoft.com/office/officeart/2005/8/layout/vList5"/>
    <dgm:cxn modelId="{0BD83E52-578D-431B-87ED-E6F98A5C2DC8}" type="presOf" srcId="{C46CD192-4450-4590-B0EA-3770F8EA3601}" destId="{F66C0DCD-CF4A-40A3-83B1-B2E1FB7B21C6}" srcOrd="0" destOrd="0" presId="urn:microsoft.com/office/officeart/2005/8/layout/vList5"/>
    <dgm:cxn modelId="{F8A19A52-8D34-4D16-AC1B-C532945B26E1}" type="presOf" srcId="{BDAF36C5-847F-46F7-BC2C-0515B078761C}" destId="{0F50B72F-D1C1-4048-873D-49B44F52F642}" srcOrd="0" destOrd="0" presId="urn:microsoft.com/office/officeart/2005/8/layout/vList5"/>
    <dgm:cxn modelId="{177AEC79-D3A8-43CD-BED7-E581949EF7E8}" type="presOf" srcId="{1E004EAB-0873-467A-89BE-0EE6E63E9EC7}" destId="{D5C8E58A-D81A-402A-B2C7-1B44055BC0C8}" srcOrd="0" destOrd="0" presId="urn:microsoft.com/office/officeart/2005/8/layout/vList5"/>
    <dgm:cxn modelId="{465FF659-45D8-4895-A73D-870DD8128E05}" srcId="{176B661D-BDB8-4E04-9D29-C2ADBBC3141A}" destId="{4064DFD2-DB8A-4A39-90B9-D78385A2DE92}" srcOrd="2" destOrd="0" parTransId="{736F0A1B-9BF3-4931-B183-884BB8FAF8B3}" sibTransId="{4A7F8767-6176-4CFD-9810-B927106922B1}"/>
    <dgm:cxn modelId="{F4C27598-25C0-4959-A171-F105335483BC}" srcId="{176B661D-BDB8-4E04-9D29-C2ADBBC3141A}" destId="{1E004EAB-0873-467A-89BE-0EE6E63E9EC7}" srcOrd="3" destOrd="0" parTransId="{9F06690E-1CE5-469C-B0E2-43EA10D6F325}" sibTransId="{9F0E6FF3-FF00-493E-B7AC-D3D1EE4E482C}"/>
    <dgm:cxn modelId="{60B0C39F-F837-40F8-A391-710783FF9D7B}" srcId="{1E004EAB-0873-467A-89BE-0EE6E63E9EC7}" destId="{C46CD192-4450-4590-B0EA-3770F8EA3601}" srcOrd="0" destOrd="0" parTransId="{8926E337-63A7-4D01-A26A-901FB113F65E}" sibTransId="{A7A22578-1C70-400D-A9CB-18E42723B1C8}"/>
    <dgm:cxn modelId="{245307B3-8146-4A54-AFCE-BE0E322EAF28}" srcId="{176B661D-BDB8-4E04-9D29-C2ADBBC3141A}" destId="{6E48C512-B9E5-46A6-9A2D-90A9DCB9868C}" srcOrd="1" destOrd="0" parTransId="{1669354D-534A-4778-8958-BE210D50F7E3}" sibTransId="{0E080740-A263-4BF3-9357-D6FF326DBD38}"/>
    <dgm:cxn modelId="{E23F0AC3-5408-4E50-86D6-EE15F6507E82}" type="presOf" srcId="{4BEE0866-05D9-48A1-B925-248D72749FBA}" destId="{459FD89D-4B1D-4C92-8176-86B3408984C7}" srcOrd="0" destOrd="0" presId="urn:microsoft.com/office/officeart/2005/8/layout/vList5"/>
    <dgm:cxn modelId="{86463ED4-A764-4479-A23B-4E3182AEC62A}" type="presOf" srcId="{4064DFD2-DB8A-4A39-90B9-D78385A2DE92}" destId="{31A44F56-5D91-40CC-B4AD-A9C14B95A62F}" srcOrd="0" destOrd="0" presId="urn:microsoft.com/office/officeart/2005/8/layout/vList5"/>
    <dgm:cxn modelId="{6195DAE7-FA44-4507-9ABA-B9AB936FA29C}" type="presOf" srcId="{845038A4-078F-4F6A-836D-3524F2452393}" destId="{20A7DBA2-8424-4097-A470-A6117A7C0E7D}" srcOrd="0" destOrd="0" presId="urn:microsoft.com/office/officeart/2005/8/layout/vList5"/>
    <dgm:cxn modelId="{EF4CA1ED-5411-4653-A45F-776267744481}" srcId="{176B661D-BDB8-4E04-9D29-C2ADBBC3141A}" destId="{756B6BB0-6D48-4105-AD7F-F9E33DB1DD0B}" srcOrd="0" destOrd="0" parTransId="{D99660C9-1803-47E7-83D0-569C236C5B68}" sibTransId="{5422C87A-A1C3-4535-AAB3-A020BEAA6557}"/>
    <dgm:cxn modelId="{7910A0EA-EF14-4B24-AE98-37B20F33F103}" type="presParOf" srcId="{7A02D6C9-1F4F-4FBF-A945-295269C8C730}" destId="{B7184001-1327-47D0-B6E5-9DC15A992EDC}" srcOrd="0" destOrd="0" presId="urn:microsoft.com/office/officeart/2005/8/layout/vList5"/>
    <dgm:cxn modelId="{AF919092-692F-48CF-AB20-5DD2721966C6}" type="presParOf" srcId="{B7184001-1327-47D0-B6E5-9DC15A992EDC}" destId="{BEC76E57-A0F6-4B0E-9DA5-4C88C22D56CF}" srcOrd="0" destOrd="0" presId="urn:microsoft.com/office/officeart/2005/8/layout/vList5"/>
    <dgm:cxn modelId="{A3178595-9E1E-4338-A193-95E93AF05DF5}" type="presParOf" srcId="{B7184001-1327-47D0-B6E5-9DC15A992EDC}" destId="{459FD89D-4B1D-4C92-8176-86B3408984C7}" srcOrd="1" destOrd="0" presId="urn:microsoft.com/office/officeart/2005/8/layout/vList5"/>
    <dgm:cxn modelId="{2D02090A-6611-4805-8F05-4AD32892463C}" type="presParOf" srcId="{7A02D6C9-1F4F-4FBF-A945-295269C8C730}" destId="{1C772DB6-D644-48F7-97DA-C950156EAE0B}" srcOrd="1" destOrd="0" presId="urn:microsoft.com/office/officeart/2005/8/layout/vList5"/>
    <dgm:cxn modelId="{200B7EF5-7EA2-4D56-A4A3-7D70DD8DAF30}" type="presParOf" srcId="{7A02D6C9-1F4F-4FBF-A945-295269C8C730}" destId="{56E5A21F-5505-4987-9B1C-188F53566F6B}" srcOrd="2" destOrd="0" presId="urn:microsoft.com/office/officeart/2005/8/layout/vList5"/>
    <dgm:cxn modelId="{56D80216-EA84-4AD9-A939-814677460CAE}" type="presParOf" srcId="{56E5A21F-5505-4987-9B1C-188F53566F6B}" destId="{2AF17B30-2E7E-45E9-8E7A-46E3896BFEB9}" srcOrd="0" destOrd="0" presId="urn:microsoft.com/office/officeart/2005/8/layout/vList5"/>
    <dgm:cxn modelId="{3DD9640A-066B-4E8A-8E84-42C830FBC1DA}" type="presParOf" srcId="{56E5A21F-5505-4987-9B1C-188F53566F6B}" destId="{0F50B72F-D1C1-4048-873D-49B44F52F642}" srcOrd="1" destOrd="0" presId="urn:microsoft.com/office/officeart/2005/8/layout/vList5"/>
    <dgm:cxn modelId="{672FABA1-F652-4F05-85A7-79388660A528}" type="presParOf" srcId="{7A02D6C9-1F4F-4FBF-A945-295269C8C730}" destId="{D617AAD6-8E2C-4430-9A45-86604ED9A963}" srcOrd="3" destOrd="0" presId="urn:microsoft.com/office/officeart/2005/8/layout/vList5"/>
    <dgm:cxn modelId="{CEC03C27-F031-4A33-8ED3-B45E23FC2B18}" type="presParOf" srcId="{7A02D6C9-1F4F-4FBF-A945-295269C8C730}" destId="{7A1596DC-D985-4C0B-AC85-5AD606B59DA9}" srcOrd="4" destOrd="0" presId="urn:microsoft.com/office/officeart/2005/8/layout/vList5"/>
    <dgm:cxn modelId="{685CF59C-0A1A-4115-9E80-FE7E5BD03D31}" type="presParOf" srcId="{7A1596DC-D985-4C0B-AC85-5AD606B59DA9}" destId="{31A44F56-5D91-40CC-B4AD-A9C14B95A62F}" srcOrd="0" destOrd="0" presId="urn:microsoft.com/office/officeart/2005/8/layout/vList5"/>
    <dgm:cxn modelId="{D7FE2B41-2748-4989-B894-2EEBCA22C80F}" type="presParOf" srcId="{7A1596DC-D985-4C0B-AC85-5AD606B59DA9}" destId="{20A7DBA2-8424-4097-A470-A6117A7C0E7D}" srcOrd="1" destOrd="0" presId="urn:microsoft.com/office/officeart/2005/8/layout/vList5"/>
    <dgm:cxn modelId="{24DEEAFA-8D89-44A1-8C55-E22420DE5BD5}" type="presParOf" srcId="{7A02D6C9-1F4F-4FBF-A945-295269C8C730}" destId="{7C01BD95-78D4-4A81-A6D7-147B43756549}" srcOrd="5" destOrd="0" presId="urn:microsoft.com/office/officeart/2005/8/layout/vList5"/>
    <dgm:cxn modelId="{CEC4103B-02D2-4A5D-BDAA-FF315DA081A6}" type="presParOf" srcId="{7A02D6C9-1F4F-4FBF-A945-295269C8C730}" destId="{F5DDA418-5B02-44F1-87B9-0989E3C80D8E}" srcOrd="6" destOrd="0" presId="urn:microsoft.com/office/officeart/2005/8/layout/vList5"/>
    <dgm:cxn modelId="{10BF8558-565C-4350-B43F-066A39ECB0AC}" type="presParOf" srcId="{F5DDA418-5B02-44F1-87B9-0989E3C80D8E}" destId="{D5C8E58A-D81A-402A-B2C7-1B44055BC0C8}" srcOrd="0" destOrd="0" presId="urn:microsoft.com/office/officeart/2005/8/layout/vList5"/>
    <dgm:cxn modelId="{C90525F0-A114-4BD7-835E-253E790A72B7}" type="presParOf" srcId="{F5DDA418-5B02-44F1-87B9-0989E3C80D8E}" destId="{F66C0DCD-CF4A-40A3-83B1-B2E1FB7B21C6}"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E734C9D-5A0A-4840-AA51-51806FD24BA5}" type="doc">
      <dgm:prSet loTypeId="urn:microsoft.com/office/officeart/2005/8/layout/radial6" loCatId="cycle" qsTypeId="urn:microsoft.com/office/officeart/2005/8/quickstyle/simple1" qsCatId="simple" csTypeId="urn:microsoft.com/office/officeart/2005/8/colors/accent1_2" csCatId="accent1" phldr="1"/>
      <dgm:spPr/>
      <dgm:t>
        <a:bodyPr/>
        <a:lstStyle/>
        <a:p>
          <a:endParaRPr lang="fr-BE"/>
        </a:p>
      </dgm:t>
    </dgm:pt>
    <dgm:pt modelId="{665167F4-7C9C-4E88-B179-33D33E489D61}">
      <dgm:prSet phldrT="[Texte]"/>
      <dgm:spPr/>
      <dgm:t>
        <a:bodyPr/>
        <a:lstStyle/>
        <a:p>
          <a:r>
            <a:rPr lang="fr-BE" dirty="0"/>
            <a:t>Impartialité</a:t>
          </a:r>
        </a:p>
      </dgm:t>
    </dgm:pt>
    <dgm:pt modelId="{66A717E1-F374-4779-8FBD-7A64D17F2143}" type="parTrans" cxnId="{8FDB1159-D869-4DEA-8BE6-3256836AC3E9}">
      <dgm:prSet/>
      <dgm:spPr/>
      <dgm:t>
        <a:bodyPr/>
        <a:lstStyle/>
        <a:p>
          <a:endParaRPr lang="fr-BE"/>
        </a:p>
      </dgm:t>
    </dgm:pt>
    <dgm:pt modelId="{166134DD-2A51-4B96-82EE-3BFC9FCFAB7A}" type="sibTrans" cxnId="{8FDB1159-D869-4DEA-8BE6-3256836AC3E9}">
      <dgm:prSet/>
      <dgm:spPr/>
      <dgm:t>
        <a:bodyPr/>
        <a:lstStyle/>
        <a:p>
          <a:endParaRPr lang="fr-BE"/>
        </a:p>
      </dgm:t>
    </dgm:pt>
    <dgm:pt modelId="{4A5401D4-ED14-4486-B55A-760EAF5E60FD}">
      <dgm:prSet phldrT="[Texte]" custT="1"/>
      <dgm:spPr/>
      <dgm:t>
        <a:bodyPr/>
        <a:lstStyle/>
        <a:p>
          <a:r>
            <a:rPr lang="fr-BE" sz="1400" dirty="0"/>
            <a:t>Renforcement des relations internes et externes</a:t>
          </a:r>
        </a:p>
      </dgm:t>
    </dgm:pt>
    <dgm:pt modelId="{0ABE2A66-DC79-43BD-B3B0-BA1638D02FB7}" type="parTrans" cxnId="{938C6CC9-1A4F-4A70-BFD4-CEF573E11684}">
      <dgm:prSet/>
      <dgm:spPr/>
      <dgm:t>
        <a:bodyPr/>
        <a:lstStyle/>
        <a:p>
          <a:endParaRPr lang="fr-BE"/>
        </a:p>
      </dgm:t>
    </dgm:pt>
    <dgm:pt modelId="{D2F40E60-684C-4C89-BE48-C748955A0F50}" type="sibTrans" cxnId="{938C6CC9-1A4F-4A70-BFD4-CEF573E11684}">
      <dgm:prSet/>
      <dgm:spPr/>
      <dgm:t>
        <a:bodyPr/>
        <a:lstStyle/>
        <a:p>
          <a:endParaRPr lang="fr-BE"/>
        </a:p>
      </dgm:t>
    </dgm:pt>
    <dgm:pt modelId="{DEE78FCC-9957-450A-AB55-1C2DCBCC5BFD}">
      <dgm:prSet phldrT="[Texte]"/>
      <dgm:spPr/>
      <dgm:t>
        <a:bodyPr/>
        <a:lstStyle/>
        <a:p>
          <a:r>
            <a:rPr lang="fr-BE" dirty="0"/>
            <a:t>Renforcer la culture qualité</a:t>
          </a:r>
        </a:p>
      </dgm:t>
    </dgm:pt>
    <dgm:pt modelId="{8DBA90A5-1E65-4CA1-8ED5-91818A9E30CD}" type="parTrans" cxnId="{48FFBE85-5304-4F06-A47D-BB6049CEA85D}">
      <dgm:prSet/>
      <dgm:spPr/>
      <dgm:t>
        <a:bodyPr/>
        <a:lstStyle/>
        <a:p>
          <a:endParaRPr lang="fr-BE"/>
        </a:p>
      </dgm:t>
    </dgm:pt>
    <dgm:pt modelId="{4C592565-13A9-4AFB-953E-88667DB30E33}" type="sibTrans" cxnId="{48FFBE85-5304-4F06-A47D-BB6049CEA85D}">
      <dgm:prSet/>
      <dgm:spPr/>
      <dgm:t>
        <a:bodyPr/>
        <a:lstStyle/>
        <a:p>
          <a:endParaRPr lang="fr-BE"/>
        </a:p>
      </dgm:t>
    </dgm:pt>
    <dgm:pt modelId="{A297574B-6FC9-4870-910F-63D1E91433FC}">
      <dgm:prSet phldrT="[Texte]"/>
      <dgm:spPr/>
      <dgm:t>
        <a:bodyPr/>
        <a:lstStyle/>
        <a:p>
          <a:r>
            <a:rPr lang="fr-BE" dirty="0"/>
            <a:t>Chacun est responsable</a:t>
          </a:r>
        </a:p>
      </dgm:t>
    </dgm:pt>
    <dgm:pt modelId="{E160AF09-76B1-4674-BE32-C0CBFDCC614F}" type="parTrans" cxnId="{F6F08E7D-A551-4CAC-82A5-25AD9D609C7C}">
      <dgm:prSet/>
      <dgm:spPr/>
      <dgm:t>
        <a:bodyPr/>
        <a:lstStyle/>
        <a:p>
          <a:endParaRPr lang="fr-BE"/>
        </a:p>
      </dgm:t>
    </dgm:pt>
    <dgm:pt modelId="{E5C16CF5-7741-474D-9662-D741FB6CDBEF}" type="sibTrans" cxnId="{F6F08E7D-A551-4CAC-82A5-25AD9D609C7C}">
      <dgm:prSet/>
      <dgm:spPr/>
      <dgm:t>
        <a:bodyPr/>
        <a:lstStyle/>
        <a:p>
          <a:endParaRPr lang="fr-BE"/>
        </a:p>
      </dgm:t>
    </dgm:pt>
    <dgm:pt modelId="{095B99F0-6D06-410E-8A96-D39006851027}">
      <dgm:prSet phldrT="[Texte]"/>
      <dgm:spPr/>
      <dgm:t>
        <a:bodyPr/>
        <a:lstStyle/>
        <a:p>
          <a:r>
            <a:rPr lang="fr-FR" dirty="0"/>
            <a:t>Instaurer la confiance et favoriser une communication ouverte</a:t>
          </a:r>
          <a:endParaRPr lang="fr-BE" dirty="0"/>
        </a:p>
      </dgm:t>
    </dgm:pt>
    <dgm:pt modelId="{6BACCE01-E7C1-4EF3-81A6-C96532132FFF}" type="parTrans" cxnId="{A7E6E08A-9C38-4371-B692-E4F0EF9F0138}">
      <dgm:prSet/>
      <dgm:spPr/>
      <dgm:t>
        <a:bodyPr/>
        <a:lstStyle/>
        <a:p>
          <a:endParaRPr lang="fr-BE"/>
        </a:p>
      </dgm:t>
    </dgm:pt>
    <dgm:pt modelId="{876A28FF-0E59-458F-86BC-4CFE72C937D4}" type="sibTrans" cxnId="{A7E6E08A-9C38-4371-B692-E4F0EF9F0138}">
      <dgm:prSet/>
      <dgm:spPr/>
      <dgm:t>
        <a:bodyPr/>
        <a:lstStyle/>
        <a:p>
          <a:endParaRPr lang="fr-BE"/>
        </a:p>
      </dgm:t>
    </dgm:pt>
    <dgm:pt modelId="{C40AE08B-C843-4C29-978C-6BAECB22CD0D}" type="pres">
      <dgm:prSet presAssocID="{3E734C9D-5A0A-4840-AA51-51806FD24BA5}" presName="Name0" presStyleCnt="0">
        <dgm:presLayoutVars>
          <dgm:chMax val="1"/>
          <dgm:dir/>
          <dgm:animLvl val="ctr"/>
          <dgm:resizeHandles val="exact"/>
        </dgm:presLayoutVars>
      </dgm:prSet>
      <dgm:spPr/>
    </dgm:pt>
    <dgm:pt modelId="{1B2E4C5D-0BA8-4438-960D-747266766B6F}" type="pres">
      <dgm:prSet presAssocID="{665167F4-7C9C-4E88-B179-33D33E489D61}" presName="centerShape" presStyleLbl="node0" presStyleIdx="0" presStyleCnt="1"/>
      <dgm:spPr/>
    </dgm:pt>
    <dgm:pt modelId="{DB17BC77-0C78-4F30-9E51-9FE802E61E34}" type="pres">
      <dgm:prSet presAssocID="{4A5401D4-ED14-4486-B55A-760EAF5E60FD}" presName="node" presStyleLbl="node1" presStyleIdx="0" presStyleCnt="4" custScaleX="129518">
        <dgm:presLayoutVars>
          <dgm:bulletEnabled val="1"/>
        </dgm:presLayoutVars>
      </dgm:prSet>
      <dgm:spPr/>
    </dgm:pt>
    <dgm:pt modelId="{ACA07D90-2FF9-4E4B-A98B-A371779AEA7D}" type="pres">
      <dgm:prSet presAssocID="{4A5401D4-ED14-4486-B55A-760EAF5E60FD}" presName="dummy" presStyleCnt="0"/>
      <dgm:spPr/>
    </dgm:pt>
    <dgm:pt modelId="{D4F53E9A-2566-442E-8C48-99C4A978E91C}" type="pres">
      <dgm:prSet presAssocID="{D2F40E60-684C-4C89-BE48-C748955A0F50}" presName="sibTrans" presStyleLbl="sibTrans2D1" presStyleIdx="0" presStyleCnt="4"/>
      <dgm:spPr/>
    </dgm:pt>
    <dgm:pt modelId="{79C785EF-FC63-4CB9-A5EC-9F9D15AC28B9}" type="pres">
      <dgm:prSet presAssocID="{DEE78FCC-9957-450A-AB55-1C2DCBCC5BFD}" presName="node" presStyleLbl="node1" presStyleIdx="1" presStyleCnt="4" custScaleX="127955">
        <dgm:presLayoutVars>
          <dgm:bulletEnabled val="1"/>
        </dgm:presLayoutVars>
      </dgm:prSet>
      <dgm:spPr/>
    </dgm:pt>
    <dgm:pt modelId="{E90917FF-C339-4AB1-98DA-C95C3569C4C2}" type="pres">
      <dgm:prSet presAssocID="{DEE78FCC-9957-450A-AB55-1C2DCBCC5BFD}" presName="dummy" presStyleCnt="0"/>
      <dgm:spPr/>
    </dgm:pt>
    <dgm:pt modelId="{5566FC37-1463-48EA-899C-39B936980F25}" type="pres">
      <dgm:prSet presAssocID="{4C592565-13A9-4AFB-953E-88667DB30E33}" presName="sibTrans" presStyleLbl="sibTrans2D1" presStyleIdx="1" presStyleCnt="4"/>
      <dgm:spPr/>
    </dgm:pt>
    <dgm:pt modelId="{3C1713FB-8C14-44AC-B002-ECCFFCC53AC1}" type="pres">
      <dgm:prSet presAssocID="{A297574B-6FC9-4870-910F-63D1E91433FC}" presName="node" presStyleLbl="node1" presStyleIdx="2" presStyleCnt="4">
        <dgm:presLayoutVars>
          <dgm:bulletEnabled val="1"/>
        </dgm:presLayoutVars>
      </dgm:prSet>
      <dgm:spPr/>
    </dgm:pt>
    <dgm:pt modelId="{2C85E3FD-8400-4E90-95FC-7CCD22771C7D}" type="pres">
      <dgm:prSet presAssocID="{A297574B-6FC9-4870-910F-63D1E91433FC}" presName="dummy" presStyleCnt="0"/>
      <dgm:spPr/>
    </dgm:pt>
    <dgm:pt modelId="{7B5292B9-9045-40AF-B04B-5C2BE7B1FAE4}" type="pres">
      <dgm:prSet presAssocID="{E5C16CF5-7741-474D-9662-D741FB6CDBEF}" presName="sibTrans" presStyleLbl="sibTrans2D1" presStyleIdx="2" presStyleCnt="4"/>
      <dgm:spPr/>
    </dgm:pt>
    <dgm:pt modelId="{F73A671C-3D30-4D16-9114-F5ED05B98F11}" type="pres">
      <dgm:prSet presAssocID="{095B99F0-6D06-410E-8A96-D39006851027}" presName="node" presStyleLbl="node1" presStyleIdx="3" presStyleCnt="4" custScaleX="154830">
        <dgm:presLayoutVars>
          <dgm:bulletEnabled val="1"/>
        </dgm:presLayoutVars>
      </dgm:prSet>
      <dgm:spPr/>
    </dgm:pt>
    <dgm:pt modelId="{1EAB9EBA-2695-41D3-9A26-E0ACBE4FCB68}" type="pres">
      <dgm:prSet presAssocID="{095B99F0-6D06-410E-8A96-D39006851027}" presName="dummy" presStyleCnt="0"/>
      <dgm:spPr/>
    </dgm:pt>
    <dgm:pt modelId="{7F0DDE9C-66AD-4463-9B61-E2FC54FFC6D7}" type="pres">
      <dgm:prSet presAssocID="{876A28FF-0E59-458F-86BC-4CFE72C937D4}" presName="sibTrans" presStyleLbl="sibTrans2D1" presStyleIdx="3" presStyleCnt="4"/>
      <dgm:spPr/>
    </dgm:pt>
  </dgm:ptLst>
  <dgm:cxnLst>
    <dgm:cxn modelId="{CE1E3F00-18EF-408F-9B5E-0ABFB59E59B7}" type="presOf" srcId="{876A28FF-0E59-458F-86BC-4CFE72C937D4}" destId="{7F0DDE9C-66AD-4463-9B61-E2FC54FFC6D7}" srcOrd="0" destOrd="0" presId="urn:microsoft.com/office/officeart/2005/8/layout/radial6"/>
    <dgm:cxn modelId="{856D841A-6893-4DB3-AD41-78449F9060DF}" type="presOf" srcId="{3E734C9D-5A0A-4840-AA51-51806FD24BA5}" destId="{C40AE08B-C843-4C29-978C-6BAECB22CD0D}" srcOrd="0" destOrd="0" presId="urn:microsoft.com/office/officeart/2005/8/layout/radial6"/>
    <dgm:cxn modelId="{12186038-D1C8-4131-8186-ABA00E561CB0}" type="presOf" srcId="{DEE78FCC-9957-450A-AB55-1C2DCBCC5BFD}" destId="{79C785EF-FC63-4CB9-A5EC-9F9D15AC28B9}" srcOrd="0" destOrd="0" presId="urn:microsoft.com/office/officeart/2005/8/layout/radial6"/>
    <dgm:cxn modelId="{55517742-CD3E-4451-869C-A83104F70DE1}" type="presOf" srcId="{4A5401D4-ED14-4486-B55A-760EAF5E60FD}" destId="{DB17BC77-0C78-4F30-9E51-9FE802E61E34}" srcOrd="0" destOrd="0" presId="urn:microsoft.com/office/officeart/2005/8/layout/radial6"/>
    <dgm:cxn modelId="{0CEC4748-2ACF-418C-BF34-441636A562B7}" type="presOf" srcId="{665167F4-7C9C-4E88-B179-33D33E489D61}" destId="{1B2E4C5D-0BA8-4438-960D-747266766B6F}" srcOrd="0" destOrd="0" presId="urn:microsoft.com/office/officeart/2005/8/layout/radial6"/>
    <dgm:cxn modelId="{91C1B36F-ECBA-43A4-B0B9-2AE3609C119A}" type="presOf" srcId="{A297574B-6FC9-4870-910F-63D1E91433FC}" destId="{3C1713FB-8C14-44AC-B002-ECCFFCC53AC1}" srcOrd="0" destOrd="0" presId="urn:microsoft.com/office/officeart/2005/8/layout/radial6"/>
    <dgm:cxn modelId="{8FDB1159-D869-4DEA-8BE6-3256836AC3E9}" srcId="{3E734C9D-5A0A-4840-AA51-51806FD24BA5}" destId="{665167F4-7C9C-4E88-B179-33D33E489D61}" srcOrd="0" destOrd="0" parTransId="{66A717E1-F374-4779-8FBD-7A64D17F2143}" sibTransId="{166134DD-2A51-4B96-82EE-3BFC9FCFAB7A}"/>
    <dgm:cxn modelId="{F6F08E7D-A551-4CAC-82A5-25AD9D609C7C}" srcId="{665167F4-7C9C-4E88-B179-33D33E489D61}" destId="{A297574B-6FC9-4870-910F-63D1E91433FC}" srcOrd="2" destOrd="0" parTransId="{E160AF09-76B1-4674-BE32-C0CBFDCC614F}" sibTransId="{E5C16CF5-7741-474D-9662-D741FB6CDBEF}"/>
    <dgm:cxn modelId="{48FFBE85-5304-4F06-A47D-BB6049CEA85D}" srcId="{665167F4-7C9C-4E88-B179-33D33E489D61}" destId="{DEE78FCC-9957-450A-AB55-1C2DCBCC5BFD}" srcOrd="1" destOrd="0" parTransId="{8DBA90A5-1E65-4CA1-8ED5-91818A9E30CD}" sibTransId="{4C592565-13A9-4AFB-953E-88667DB30E33}"/>
    <dgm:cxn modelId="{A7E6E08A-9C38-4371-B692-E4F0EF9F0138}" srcId="{665167F4-7C9C-4E88-B179-33D33E489D61}" destId="{095B99F0-6D06-410E-8A96-D39006851027}" srcOrd="3" destOrd="0" parTransId="{6BACCE01-E7C1-4EF3-81A6-C96532132FFF}" sibTransId="{876A28FF-0E59-458F-86BC-4CFE72C937D4}"/>
    <dgm:cxn modelId="{24E109B8-51E0-456B-B07F-F77D0DF327A7}" type="presOf" srcId="{4C592565-13A9-4AFB-953E-88667DB30E33}" destId="{5566FC37-1463-48EA-899C-39B936980F25}" srcOrd="0" destOrd="0" presId="urn:microsoft.com/office/officeart/2005/8/layout/radial6"/>
    <dgm:cxn modelId="{938C6CC9-1A4F-4A70-BFD4-CEF573E11684}" srcId="{665167F4-7C9C-4E88-B179-33D33E489D61}" destId="{4A5401D4-ED14-4486-B55A-760EAF5E60FD}" srcOrd="0" destOrd="0" parTransId="{0ABE2A66-DC79-43BD-B3B0-BA1638D02FB7}" sibTransId="{D2F40E60-684C-4C89-BE48-C748955A0F50}"/>
    <dgm:cxn modelId="{273183D6-7CA2-4493-9C57-E071D4ED6442}" type="presOf" srcId="{095B99F0-6D06-410E-8A96-D39006851027}" destId="{F73A671C-3D30-4D16-9114-F5ED05B98F11}" srcOrd="0" destOrd="0" presId="urn:microsoft.com/office/officeart/2005/8/layout/radial6"/>
    <dgm:cxn modelId="{02EF5AFA-D0C0-45AB-9A93-87E06CA853AE}" type="presOf" srcId="{D2F40E60-684C-4C89-BE48-C748955A0F50}" destId="{D4F53E9A-2566-442E-8C48-99C4A978E91C}" srcOrd="0" destOrd="0" presId="urn:microsoft.com/office/officeart/2005/8/layout/radial6"/>
    <dgm:cxn modelId="{2F2BCAFE-74D5-42E2-9D8B-5A920904A4C4}" type="presOf" srcId="{E5C16CF5-7741-474D-9662-D741FB6CDBEF}" destId="{7B5292B9-9045-40AF-B04B-5C2BE7B1FAE4}" srcOrd="0" destOrd="0" presId="urn:microsoft.com/office/officeart/2005/8/layout/radial6"/>
    <dgm:cxn modelId="{F8E8383A-7E5D-480B-857A-33957C1E21DD}" type="presParOf" srcId="{C40AE08B-C843-4C29-978C-6BAECB22CD0D}" destId="{1B2E4C5D-0BA8-4438-960D-747266766B6F}" srcOrd="0" destOrd="0" presId="urn:microsoft.com/office/officeart/2005/8/layout/radial6"/>
    <dgm:cxn modelId="{157BC710-3E14-45BB-857E-E1A2C212CC7F}" type="presParOf" srcId="{C40AE08B-C843-4C29-978C-6BAECB22CD0D}" destId="{DB17BC77-0C78-4F30-9E51-9FE802E61E34}" srcOrd="1" destOrd="0" presId="urn:microsoft.com/office/officeart/2005/8/layout/radial6"/>
    <dgm:cxn modelId="{A43E9584-9824-4FA7-A89C-99271AD01073}" type="presParOf" srcId="{C40AE08B-C843-4C29-978C-6BAECB22CD0D}" destId="{ACA07D90-2FF9-4E4B-A98B-A371779AEA7D}" srcOrd="2" destOrd="0" presId="urn:microsoft.com/office/officeart/2005/8/layout/radial6"/>
    <dgm:cxn modelId="{35420F1D-FBE8-495B-9797-03C768088A9A}" type="presParOf" srcId="{C40AE08B-C843-4C29-978C-6BAECB22CD0D}" destId="{D4F53E9A-2566-442E-8C48-99C4A978E91C}" srcOrd="3" destOrd="0" presId="urn:microsoft.com/office/officeart/2005/8/layout/radial6"/>
    <dgm:cxn modelId="{5298110D-41D8-4E5A-B3F4-08BE1BBA41F8}" type="presParOf" srcId="{C40AE08B-C843-4C29-978C-6BAECB22CD0D}" destId="{79C785EF-FC63-4CB9-A5EC-9F9D15AC28B9}" srcOrd="4" destOrd="0" presId="urn:microsoft.com/office/officeart/2005/8/layout/radial6"/>
    <dgm:cxn modelId="{95495816-3780-417E-883F-9F0598B0BC8C}" type="presParOf" srcId="{C40AE08B-C843-4C29-978C-6BAECB22CD0D}" destId="{E90917FF-C339-4AB1-98DA-C95C3569C4C2}" srcOrd="5" destOrd="0" presId="urn:microsoft.com/office/officeart/2005/8/layout/radial6"/>
    <dgm:cxn modelId="{02069B13-9050-4F77-9B18-F8B6A9408884}" type="presParOf" srcId="{C40AE08B-C843-4C29-978C-6BAECB22CD0D}" destId="{5566FC37-1463-48EA-899C-39B936980F25}" srcOrd="6" destOrd="0" presId="urn:microsoft.com/office/officeart/2005/8/layout/radial6"/>
    <dgm:cxn modelId="{57FC039F-0064-42F5-AD9F-0C69C6CE16E2}" type="presParOf" srcId="{C40AE08B-C843-4C29-978C-6BAECB22CD0D}" destId="{3C1713FB-8C14-44AC-B002-ECCFFCC53AC1}" srcOrd="7" destOrd="0" presId="urn:microsoft.com/office/officeart/2005/8/layout/radial6"/>
    <dgm:cxn modelId="{DD1CB0CF-EF7A-4D6A-A14A-CBF837CE97DC}" type="presParOf" srcId="{C40AE08B-C843-4C29-978C-6BAECB22CD0D}" destId="{2C85E3FD-8400-4E90-95FC-7CCD22771C7D}" srcOrd="8" destOrd="0" presId="urn:microsoft.com/office/officeart/2005/8/layout/radial6"/>
    <dgm:cxn modelId="{40BB8A45-C2A2-4A5B-9ED1-DEA2FB40BEEF}" type="presParOf" srcId="{C40AE08B-C843-4C29-978C-6BAECB22CD0D}" destId="{7B5292B9-9045-40AF-B04B-5C2BE7B1FAE4}" srcOrd="9" destOrd="0" presId="urn:microsoft.com/office/officeart/2005/8/layout/radial6"/>
    <dgm:cxn modelId="{20345ED5-C825-42E6-842D-A5A153C0076C}" type="presParOf" srcId="{C40AE08B-C843-4C29-978C-6BAECB22CD0D}" destId="{F73A671C-3D30-4D16-9114-F5ED05B98F11}" srcOrd="10" destOrd="0" presId="urn:microsoft.com/office/officeart/2005/8/layout/radial6"/>
    <dgm:cxn modelId="{26A6AA8B-EA6E-4CD7-9D2E-56407AC25DAB}" type="presParOf" srcId="{C40AE08B-C843-4C29-978C-6BAECB22CD0D}" destId="{1EAB9EBA-2695-41D3-9A26-E0ACBE4FCB68}" srcOrd="11" destOrd="0" presId="urn:microsoft.com/office/officeart/2005/8/layout/radial6"/>
    <dgm:cxn modelId="{CD31FF49-BDFA-489E-9369-45309AB9931F}" type="presParOf" srcId="{C40AE08B-C843-4C29-978C-6BAECB22CD0D}" destId="{7F0DDE9C-66AD-4463-9B61-E2FC54FFC6D7}" srcOrd="12" destOrd="0" presId="urn:microsoft.com/office/officeart/2005/8/layout/radial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FD376AF-D10D-4660-A9D3-A5570DCDC53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fr-BE"/>
        </a:p>
      </dgm:t>
    </dgm:pt>
    <dgm:pt modelId="{85C34A55-5EC8-4FA5-9768-9408665B367B}">
      <dgm:prSet phldrT="[Texte]"/>
      <dgm:spPr/>
      <dgm:t>
        <a:bodyPr/>
        <a:lstStyle/>
        <a:p>
          <a:r>
            <a:rPr lang="fr-FR" dirty="0"/>
            <a:t>Une tendance, une inclinaison, une attitude, une croyance ou un préjugé envers ou contre une idée, un objet, un groupe ou un individu</a:t>
          </a:r>
          <a:endParaRPr lang="fr-BE" dirty="0"/>
        </a:p>
      </dgm:t>
    </dgm:pt>
    <dgm:pt modelId="{F0A7EED2-CC38-4D9A-994B-62B6D75356DB}" type="parTrans" cxnId="{00436B33-DC76-473E-A44D-B741373D5141}">
      <dgm:prSet/>
      <dgm:spPr/>
      <dgm:t>
        <a:bodyPr/>
        <a:lstStyle/>
        <a:p>
          <a:endParaRPr lang="fr-BE"/>
        </a:p>
      </dgm:t>
    </dgm:pt>
    <dgm:pt modelId="{CF024CD1-C665-424D-ABCD-8A74D771083A}" type="sibTrans" cxnId="{00436B33-DC76-473E-A44D-B741373D5141}">
      <dgm:prSet/>
      <dgm:spPr/>
      <dgm:t>
        <a:bodyPr/>
        <a:lstStyle/>
        <a:p>
          <a:endParaRPr lang="fr-BE"/>
        </a:p>
      </dgm:t>
    </dgm:pt>
    <dgm:pt modelId="{D8176398-ED1F-49C5-A206-2E69C67D60D1}">
      <dgm:prSet phldrT="[Texte]"/>
      <dgm:spPr/>
      <dgm:t>
        <a:bodyPr/>
        <a:lstStyle/>
        <a:p>
          <a:r>
            <a:rPr lang="fr-FR" dirty="0"/>
            <a:t>basée sur une distorsion déraisonnable ou injuste du jugement</a:t>
          </a:r>
          <a:endParaRPr lang="fr-BE" dirty="0"/>
        </a:p>
      </dgm:t>
    </dgm:pt>
    <dgm:pt modelId="{72269B90-0A55-41E1-A332-8C37E3406D3A}" type="parTrans" cxnId="{CF94EDB0-9723-4097-948C-15305D44070D}">
      <dgm:prSet/>
      <dgm:spPr/>
      <dgm:t>
        <a:bodyPr/>
        <a:lstStyle/>
        <a:p>
          <a:endParaRPr lang="fr-BE"/>
        </a:p>
      </dgm:t>
    </dgm:pt>
    <dgm:pt modelId="{4606CCBD-05F0-4EE7-BAB1-667640594D25}" type="sibTrans" cxnId="{CF94EDB0-9723-4097-948C-15305D44070D}">
      <dgm:prSet/>
      <dgm:spPr/>
      <dgm:t>
        <a:bodyPr/>
        <a:lstStyle/>
        <a:p>
          <a:endParaRPr lang="fr-BE"/>
        </a:p>
      </dgm:t>
    </dgm:pt>
    <dgm:pt modelId="{205322D3-1DBF-45C6-BCD2-2CBFA70C6E27}">
      <dgm:prSet phldrT="[Texte]"/>
      <dgm:spPr/>
      <dgm:t>
        <a:bodyPr/>
        <a:lstStyle/>
        <a:p>
          <a:r>
            <a:rPr lang="fr-FR" dirty="0"/>
            <a:t>Dirige la façon dont nous percevons, interagissons, pensons, nous comportons et prenons des décisions</a:t>
          </a:r>
          <a:endParaRPr lang="fr-BE" dirty="0"/>
        </a:p>
      </dgm:t>
    </dgm:pt>
    <dgm:pt modelId="{10DA12EB-4E47-421B-A2D5-C3FCCEC5FD47}" type="parTrans" cxnId="{8DDB9280-F082-44D7-8108-FE240F89E1D1}">
      <dgm:prSet/>
      <dgm:spPr/>
      <dgm:t>
        <a:bodyPr/>
        <a:lstStyle/>
        <a:p>
          <a:endParaRPr lang="fr-BE"/>
        </a:p>
      </dgm:t>
    </dgm:pt>
    <dgm:pt modelId="{0F4FB826-02CE-469E-8D7F-31B17CA62858}" type="sibTrans" cxnId="{8DDB9280-F082-44D7-8108-FE240F89E1D1}">
      <dgm:prSet/>
      <dgm:spPr/>
      <dgm:t>
        <a:bodyPr/>
        <a:lstStyle/>
        <a:p>
          <a:endParaRPr lang="fr-BE"/>
        </a:p>
      </dgm:t>
    </dgm:pt>
    <dgm:pt modelId="{43E71811-1A58-4A8C-8E2F-298C9E330CEA}">
      <dgm:prSet phldrT="[Texte]"/>
      <dgm:spPr/>
      <dgm:t>
        <a:bodyPr/>
        <a:lstStyle/>
        <a:p>
          <a:r>
            <a:rPr lang="fr-FR" dirty="0"/>
            <a:t>Préjugés dont nous sommes conscients et que nous acceptons</a:t>
          </a:r>
          <a:endParaRPr lang="fr-BE" dirty="0"/>
        </a:p>
      </dgm:t>
    </dgm:pt>
    <dgm:pt modelId="{E7DC2F83-5F0A-457C-A4E9-804D27DF0123}" type="parTrans" cxnId="{6F68E066-824C-43A7-900C-0A1BF87A3280}">
      <dgm:prSet/>
      <dgm:spPr/>
      <dgm:t>
        <a:bodyPr/>
        <a:lstStyle/>
        <a:p>
          <a:endParaRPr lang="fr-BE"/>
        </a:p>
      </dgm:t>
    </dgm:pt>
    <dgm:pt modelId="{CCF1AAD6-C2F4-40FB-BC5B-CA9C08049669}" type="sibTrans" cxnId="{6F68E066-824C-43A7-900C-0A1BF87A3280}">
      <dgm:prSet/>
      <dgm:spPr/>
      <dgm:t>
        <a:bodyPr/>
        <a:lstStyle/>
        <a:p>
          <a:endParaRPr lang="fr-BE"/>
        </a:p>
      </dgm:t>
    </dgm:pt>
    <dgm:pt modelId="{4EB8196D-23EB-4A3F-8916-16482DECFF53}" type="pres">
      <dgm:prSet presAssocID="{EFD376AF-D10D-4660-A9D3-A5570DCDC53F}" presName="linear" presStyleCnt="0">
        <dgm:presLayoutVars>
          <dgm:animLvl val="lvl"/>
          <dgm:resizeHandles val="exact"/>
        </dgm:presLayoutVars>
      </dgm:prSet>
      <dgm:spPr/>
    </dgm:pt>
    <dgm:pt modelId="{7E41C263-427F-4F48-A1B9-9F7B0B0B6761}" type="pres">
      <dgm:prSet presAssocID="{85C34A55-5EC8-4FA5-9768-9408665B367B}" presName="parentText" presStyleLbl="node1" presStyleIdx="0" presStyleCnt="3">
        <dgm:presLayoutVars>
          <dgm:chMax val="0"/>
          <dgm:bulletEnabled val="1"/>
        </dgm:presLayoutVars>
      </dgm:prSet>
      <dgm:spPr/>
    </dgm:pt>
    <dgm:pt modelId="{FAD282DB-5E82-4CC7-9A65-8474DECAB34B}" type="pres">
      <dgm:prSet presAssocID="{85C34A55-5EC8-4FA5-9768-9408665B367B}" presName="childText" presStyleLbl="revTx" presStyleIdx="0" presStyleCnt="1">
        <dgm:presLayoutVars>
          <dgm:bulletEnabled val="1"/>
        </dgm:presLayoutVars>
      </dgm:prSet>
      <dgm:spPr/>
    </dgm:pt>
    <dgm:pt modelId="{02F58C79-0F42-438B-9A6C-F0E6788394C5}" type="pres">
      <dgm:prSet presAssocID="{205322D3-1DBF-45C6-BCD2-2CBFA70C6E27}" presName="parentText" presStyleLbl="node1" presStyleIdx="1" presStyleCnt="3">
        <dgm:presLayoutVars>
          <dgm:chMax val="0"/>
          <dgm:bulletEnabled val="1"/>
        </dgm:presLayoutVars>
      </dgm:prSet>
      <dgm:spPr/>
    </dgm:pt>
    <dgm:pt modelId="{52B0A7BA-76D8-4B38-B3EC-8E2886577488}" type="pres">
      <dgm:prSet presAssocID="{0F4FB826-02CE-469E-8D7F-31B17CA62858}" presName="spacer" presStyleCnt="0"/>
      <dgm:spPr/>
    </dgm:pt>
    <dgm:pt modelId="{FFCC5F92-7DA4-45E7-A66A-B2E40A7F973A}" type="pres">
      <dgm:prSet presAssocID="{43E71811-1A58-4A8C-8E2F-298C9E330CEA}" presName="parentText" presStyleLbl="node1" presStyleIdx="2" presStyleCnt="3">
        <dgm:presLayoutVars>
          <dgm:chMax val="0"/>
          <dgm:bulletEnabled val="1"/>
        </dgm:presLayoutVars>
      </dgm:prSet>
      <dgm:spPr/>
    </dgm:pt>
  </dgm:ptLst>
  <dgm:cxnLst>
    <dgm:cxn modelId="{00436B33-DC76-473E-A44D-B741373D5141}" srcId="{EFD376AF-D10D-4660-A9D3-A5570DCDC53F}" destId="{85C34A55-5EC8-4FA5-9768-9408665B367B}" srcOrd="0" destOrd="0" parTransId="{F0A7EED2-CC38-4D9A-994B-62B6D75356DB}" sibTransId="{CF024CD1-C665-424D-ABCD-8A74D771083A}"/>
    <dgm:cxn modelId="{A7B4D438-804A-4D11-9F4E-CE03E485C3E8}" type="presOf" srcId="{205322D3-1DBF-45C6-BCD2-2CBFA70C6E27}" destId="{02F58C79-0F42-438B-9A6C-F0E6788394C5}" srcOrd="0" destOrd="0" presId="urn:microsoft.com/office/officeart/2005/8/layout/vList2"/>
    <dgm:cxn modelId="{6F68E066-824C-43A7-900C-0A1BF87A3280}" srcId="{EFD376AF-D10D-4660-A9D3-A5570DCDC53F}" destId="{43E71811-1A58-4A8C-8E2F-298C9E330CEA}" srcOrd="2" destOrd="0" parTransId="{E7DC2F83-5F0A-457C-A4E9-804D27DF0123}" sibTransId="{CCF1AAD6-C2F4-40FB-BC5B-CA9C08049669}"/>
    <dgm:cxn modelId="{D8DFC64C-459D-4FBD-B8C2-9985E9BA7D53}" type="presOf" srcId="{EFD376AF-D10D-4660-A9D3-A5570DCDC53F}" destId="{4EB8196D-23EB-4A3F-8916-16482DECFF53}" srcOrd="0" destOrd="0" presId="urn:microsoft.com/office/officeart/2005/8/layout/vList2"/>
    <dgm:cxn modelId="{8DDB9280-F082-44D7-8108-FE240F89E1D1}" srcId="{EFD376AF-D10D-4660-A9D3-A5570DCDC53F}" destId="{205322D3-1DBF-45C6-BCD2-2CBFA70C6E27}" srcOrd="1" destOrd="0" parTransId="{10DA12EB-4E47-421B-A2D5-C3FCCEC5FD47}" sibTransId="{0F4FB826-02CE-469E-8D7F-31B17CA62858}"/>
    <dgm:cxn modelId="{294CED8A-76CA-4AE1-9D6A-F2B3A14243DB}" type="presOf" srcId="{85C34A55-5EC8-4FA5-9768-9408665B367B}" destId="{7E41C263-427F-4F48-A1B9-9F7B0B0B6761}" srcOrd="0" destOrd="0" presId="urn:microsoft.com/office/officeart/2005/8/layout/vList2"/>
    <dgm:cxn modelId="{636FB8A4-4BE8-4297-8F2F-1B2190380E58}" type="presOf" srcId="{D8176398-ED1F-49C5-A206-2E69C67D60D1}" destId="{FAD282DB-5E82-4CC7-9A65-8474DECAB34B}" srcOrd="0" destOrd="0" presId="urn:microsoft.com/office/officeart/2005/8/layout/vList2"/>
    <dgm:cxn modelId="{CF94EDB0-9723-4097-948C-15305D44070D}" srcId="{85C34A55-5EC8-4FA5-9768-9408665B367B}" destId="{D8176398-ED1F-49C5-A206-2E69C67D60D1}" srcOrd="0" destOrd="0" parTransId="{72269B90-0A55-41E1-A332-8C37E3406D3A}" sibTransId="{4606CCBD-05F0-4EE7-BAB1-667640594D25}"/>
    <dgm:cxn modelId="{58B913F6-B936-4E3A-8935-F5EAF2281083}" type="presOf" srcId="{43E71811-1A58-4A8C-8E2F-298C9E330CEA}" destId="{FFCC5F92-7DA4-45E7-A66A-B2E40A7F973A}" srcOrd="0" destOrd="0" presId="urn:microsoft.com/office/officeart/2005/8/layout/vList2"/>
    <dgm:cxn modelId="{E49B91F6-E519-4975-98B9-CB485C40FEB7}" type="presParOf" srcId="{4EB8196D-23EB-4A3F-8916-16482DECFF53}" destId="{7E41C263-427F-4F48-A1B9-9F7B0B0B6761}" srcOrd="0" destOrd="0" presId="urn:microsoft.com/office/officeart/2005/8/layout/vList2"/>
    <dgm:cxn modelId="{7CA55584-B7E8-4041-9963-8319DEFE3F85}" type="presParOf" srcId="{4EB8196D-23EB-4A3F-8916-16482DECFF53}" destId="{FAD282DB-5E82-4CC7-9A65-8474DECAB34B}" srcOrd="1" destOrd="0" presId="urn:microsoft.com/office/officeart/2005/8/layout/vList2"/>
    <dgm:cxn modelId="{2E375716-571C-40CA-B9F5-CEC769813A84}" type="presParOf" srcId="{4EB8196D-23EB-4A3F-8916-16482DECFF53}" destId="{02F58C79-0F42-438B-9A6C-F0E6788394C5}" srcOrd="2" destOrd="0" presId="urn:microsoft.com/office/officeart/2005/8/layout/vList2"/>
    <dgm:cxn modelId="{4604BACC-0EB5-4D04-B610-0ECD3637C0F5}" type="presParOf" srcId="{4EB8196D-23EB-4A3F-8916-16482DECFF53}" destId="{52B0A7BA-76D8-4B38-B3EC-8E2886577488}" srcOrd="3" destOrd="0" presId="urn:microsoft.com/office/officeart/2005/8/layout/vList2"/>
    <dgm:cxn modelId="{3B69CA44-5429-48EE-A5BE-6DE8B00FFC16}" type="presParOf" srcId="{4EB8196D-23EB-4A3F-8916-16482DECFF53}" destId="{FFCC5F92-7DA4-45E7-A66A-B2E40A7F973A}"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A9305DA-1EA7-400D-A617-0270DCF3DBB3}"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fr-BE"/>
        </a:p>
      </dgm:t>
    </dgm:pt>
    <dgm:pt modelId="{74197BD7-1D42-4FA3-B7C7-8BEEF34A6462}">
      <dgm:prSet phldrT="[Texte]"/>
      <dgm:spPr/>
      <dgm:t>
        <a:bodyPr/>
        <a:lstStyle/>
        <a:p>
          <a:r>
            <a:rPr lang="fr-FR" dirty="0"/>
            <a:t>Précise les exigences en matière de compétence, </a:t>
          </a:r>
          <a:r>
            <a:rPr lang="fr-FR" b="1" i="1" dirty="0"/>
            <a:t>d'impartialité</a:t>
          </a:r>
          <a:r>
            <a:rPr lang="fr-FR" dirty="0"/>
            <a:t> et de cohérence des activités</a:t>
          </a:r>
          <a:endParaRPr lang="fr-BE" dirty="0"/>
        </a:p>
      </dgm:t>
    </dgm:pt>
    <dgm:pt modelId="{FD9432C2-3F57-4ED8-93BC-648B8CC1F773}" type="parTrans" cxnId="{5B4B454F-E84A-4FF2-A7D9-F9FD1DA3C40C}">
      <dgm:prSet/>
      <dgm:spPr/>
      <dgm:t>
        <a:bodyPr/>
        <a:lstStyle/>
        <a:p>
          <a:endParaRPr lang="fr-BE"/>
        </a:p>
      </dgm:t>
    </dgm:pt>
    <dgm:pt modelId="{50223F7A-2AD2-41EC-9863-C7E8776BB457}" type="sibTrans" cxnId="{5B4B454F-E84A-4FF2-A7D9-F9FD1DA3C40C}">
      <dgm:prSet/>
      <dgm:spPr/>
      <dgm:t>
        <a:bodyPr/>
        <a:lstStyle/>
        <a:p>
          <a:endParaRPr lang="fr-BE"/>
        </a:p>
      </dgm:t>
    </dgm:pt>
    <dgm:pt modelId="{F219FBF4-DDE8-4BFD-B902-A2DDF6EC7FA9}">
      <dgm:prSet phldrT="[Texte]"/>
      <dgm:spPr/>
      <dgm:t>
        <a:bodyPr/>
        <a:lstStyle/>
        <a:p>
          <a:r>
            <a:rPr lang="fr-FR" dirty="0"/>
            <a:t>La direction s'engage à être </a:t>
          </a:r>
          <a:r>
            <a:rPr lang="fr-FR" b="1" i="1" dirty="0"/>
            <a:t>impartiale</a:t>
          </a:r>
          <a:endParaRPr lang="fr-BE" b="1" i="1" dirty="0"/>
        </a:p>
      </dgm:t>
    </dgm:pt>
    <dgm:pt modelId="{BFA1C3FD-1A8B-485C-A8F6-5716CF689511}" type="parTrans" cxnId="{C1D081C6-BEEE-46C6-BF62-C54D665F0901}">
      <dgm:prSet/>
      <dgm:spPr/>
      <dgm:t>
        <a:bodyPr/>
        <a:lstStyle/>
        <a:p>
          <a:endParaRPr lang="fr-BE"/>
        </a:p>
      </dgm:t>
    </dgm:pt>
    <dgm:pt modelId="{A4732842-9110-4194-BB60-47ADDA241714}" type="sibTrans" cxnId="{C1D081C6-BEEE-46C6-BF62-C54D665F0901}">
      <dgm:prSet/>
      <dgm:spPr/>
      <dgm:t>
        <a:bodyPr/>
        <a:lstStyle/>
        <a:p>
          <a:endParaRPr lang="fr-BE"/>
        </a:p>
      </dgm:t>
    </dgm:pt>
    <dgm:pt modelId="{FDC34E9F-4140-4E28-98D4-89A5D3F62594}">
      <dgm:prSet phldrT="[Texte]"/>
      <dgm:spPr/>
      <dgm:t>
        <a:bodyPr/>
        <a:lstStyle/>
        <a:p>
          <a:r>
            <a:rPr lang="fr-FR" dirty="0"/>
            <a:t>doit identifier les risques pour </a:t>
          </a:r>
          <a:r>
            <a:rPr lang="fr-FR" b="1" i="1" dirty="0"/>
            <a:t>l'impartialité</a:t>
          </a:r>
          <a:r>
            <a:rPr lang="fr-FR" dirty="0"/>
            <a:t> et les atténuer</a:t>
          </a:r>
          <a:endParaRPr lang="fr-BE" dirty="0"/>
        </a:p>
      </dgm:t>
    </dgm:pt>
    <dgm:pt modelId="{7DCC4ED1-56C2-487E-8CFA-920B9087BCB4}" type="parTrans" cxnId="{0F52C60A-15D9-4B74-BC6C-667531E6856D}">
      <dgm:prSet/>
      <dgm:spPr/>
      <dgm:t>
        <a:bodyPr/>
        <a:lstStyle/>
        <a:p>
          <a:endParaRPr lang="fr-BE"/>
        </a:p>
      </dgm:t>
    </dgm:pt>
    <dgm:pt modelId="{8EF67879-78E4-4162-85DE-38E4ABCA0246}" type="sibTrans" cxnId="{0F52C60A-15D9-4B74-BC6C-667531E6856D}">
      <dgm:prSet/>
      <dgm:spPr/>
      <dgm:t>
        <a:bodyPr/>
        <a:lstStyle/>
        <a:p>
          <a:endParaRPr lang="fr-BE"/>
        </a:p>
      </dgm:t>
    </dgm:pt>
    <dgm:pt modelId="{DE02E82D-7A6A-48B5-BF82-A217081093D6}">
      <dgm:prSet phldrT="[Texte]"/>
      <dgm:spPr/>
      <dgm:t>
        <a:bodyPr/>
        <a:lstStyle/>
        <a:p>
          <a:r>
            <a:rPr lang="fr-FR" dirty="0"/>
            <a:t>les activités sont entreprises de manière impartiale et sont structurées et gérées de manière à préserver l'impartialité</a:t>
          </a:r>
          <a:endParaRPr lang="fr-BE" dirty="0"/>
        </a:p>
      </dgm:t>
    </dgm:pt>
    <dgm:pt modelId="{B6E4E8A6-EFB0-447C-98A0-2B28D810E2F9}" type="parTrans" cxnId="{EFCC915D-8779-45DC-B5AB-E1A412B886B2}">
      <dgm:prSet/>
      <dgm:spPr/>
      <dgm:t>
        <a:bodyPr/>
        <a:lstStyle/>
        <a:p>
          <a:endParaRPr lang="fr-BE"/>
        </a:p>
      </dgm:t>
    </dgm:pt>
    <dgm:pt modelId="{9A2F68D1-707B-40F0-B04C-3B2837623A29}" type="sibTrans" cxnId="{EFCC915D-8779-45DC-B5AB-E1A412B886B2}">
      <dgm:prSet/>
      <dgm:spPr/>
      <dgm:t>
        <a:bodyPr/>
        <a:lstStyle/>
        <a:p>
          <a:endParaRPr lang="fr-BE"/>
        </a:p>
      </dgm:t>
    </dgm:pt>
    <dgm:pt modelId="{0416D51B-4195-44A9-9E0B-D74B4EE476B3}">
      <dgm:prSet phldrT="[Texte]"/>
      <dgm:spPr/>
      <dgm:t>
        <a:bodyPr/>
        <a:lstStyle/>
        <a:p>
          <a:r>
            <a:rPr lang="fr-FR" dirty="0"/>
            <a:t>responsable de </a:t>
          </a:r>
          <a:r>
            <a:rPr lang="fr-FR" b="1" i="1" dirty="0"/>
            <a:t>l'impartialité</a:t>
          </a:r>
          <a:r>
            <a:rPr lang="fr-FR" dirty="0"/>
            <a:t> de ses activités et ne doit pas permettre que des pressions commerciales, financières ou autres compromettent cette </a:t>
          </a:r>
          <a:r>
            <a:rPr lang="fr-FR" b="1" i="1" dirty="0"/>
            <a:t>impartialité</a:t>
          </a:r>
          <a:endParaRPr lang="fr-BE" b="1" i="1" dirty="0"/>
        </a:p>
      </dgm:t>
    </dgm:pt>
    <dgm:pt modelId="{E8A4A6F1-D7EF-4B5B-9AAF-79AA8BEBCF42}" type="parTrans" cxnId="{EE9912F2-E0EF-4DE2-B6C6-EF71D4A24C70}">
      <dgm:prSet/>
      <dgm:spPr/>
      <dgm:t>
        <a:bodyPr/>
        <a:lstStyle/>
        <a:p>
          <a:endParaRPr lang="fr-BE"/>
        </a:p>
      </dgm:t>
    </dgm:pt>
    <dgm:pt modelId="{A72E2711-0DD0-43DD-BBCF-EBE0DD29B765}" type="sibTrans" cxnId="{EE9912F2-E0EF-4DE2-B6C6-EF71D4A24C70}">
      <dgm:prSet/>
      <dgm:spPr/>
      <dgm:t>
        <a:bodyPr/>
        <a:lstStyle/>
        <a:p>
          <a:endParaRPr lang="fr-BE"/>
        </a:p>
      </dgm:t>
    </dgm:pt>
    <dgm:pt modelId="{E8B77224-C504-4E10-B488-72415E9323BC}">
      <dgm:prSet phldrT="[Texte]"/>
      <dgm:spPr/>
      <dgm:t>
        <a:bodyPr/>
        <a:lstStyle/>
        <a:p>
          <a:r>
            <a:rPr lang="fr-FR" dirty="0"/>
            <a:t>les politiques et les objectifs traitent de </a:t>
          </a:r>
          <a:r>
            <a:rPr lang="fr-FR" b="1" i="1" dirty="0"/>
            <a:t>l'impartialité</a:t>
          </a:r>
          <a:endParaRPr lang="fr-BE" b="1" i="1" dirty="0"/>
        </a:p>
      </dgm:t>
    </dgm:pt>
    <dgm:pt modelId="{CC7DE530-FAEC-4A71-8970-86BD91E4E22B}" type="parTrans" cxnId="{86CE6AD2-ECAB-47F9-92C3-5369C69D599F}">
      <dgm:prSet/>
      <dgm:spPr/>
      <dgm:t>
        <a:bodyPr/>
        <a:lstStyle/>
        <a:p>
          <a:endParaRPr lang="fr-BE"/>
        </a:p>
      </dgm:t>
    </dgm:pt>
    <dgm:pt modelId="{9BB9ACB2-B933-42EC-8782-26A93E6708DD}" type="sibTrans" cxnId="{86CE6AD2-ECAB-47F9-92C3-5369C69D599F}">
      <dgm:prSet/>
      <dgm:spPr/>
      <dgm:t>
        <a:bodyPr/>
        <a:lstStyle/>
        <a:p>
          <a:endParaRPr lang="fr-BE"/>
        </a:p>
      </dgm:t>
    </dgm:pt>
    <dgm:pt modelId="{D09E48F5-161C-4F15-B015-FABD631E5BC5}" type="pres">
      <dgm:prSet presAssocID="{1A9305DA-1EA7-400D-A617-0270DCF3DBB3}" presName="linear" presStyleCnt="0">
        <dgm:presLayoutVars>
          <dgm:animLvl val="lvl"/>
          <dgm:resizeHandles val="exact"/>
        </dgm:presLayoutVars>
      </dgm:prSet>
      <dgm:spPr/>
    </dgm:pt>
    <dgm:pt modelId="{3024E649-A036-4BE4-A85A-84E38578E077}" type="pres">
      <dgm:prSet presAssocID="{74197BD7-1D42-4FA3-B7C7-8BEEF34A6462}" presName="parentText" presStyleLbl="node1" presStyleIdx="0" presStyleCnt="6">
        <dgm:presLayoutVars>
          <dgm:chMax val="0"/>
          <dgm:bulletEnabled val="1"/>
        </dgm:presLayoutVars>
      </dgm:prSet>
      <dgm:spPr/>
    </dgm:pt>
    <dgm:pt modelId="{ACF959F5-A04A-402E-B581-3169372E87CA}" type="pres">
      <dgm:prSet presAssocID="{50223F7A-2AD2-41EC-9863-C7E8776BB457}" presName="spacer" presStyleCnt="0"/>
      <dgm:spPr/>
    </dgm:pt>
    <dgm:pt modelId="{315D4CF6-396B-430F-9174-61112F13D720}" type="pres">
      <dgm:prSet presAssocID="{F219FBF4-DDE8-4BFD-B902-A2DDF6EC7FA9}" presName="parentText" presStyleLbl="node1" presStyleIdx="1" presStyleCnt="6">
        <dgm:presLayoutVars>
          <dgm:chMax val="0"/>
          <dgm:bulletEnabled val="1"/>
        </dgm:presLayoutVars>
      </dgm:prSet>
      <dgm:spPr/>
    </dgm:pt>
    <dgm:pt modelId="{99BD63EC-39C9-447B-88E7-4ABE5D910846}" type="pres">
      <dgm:prSet presAssocID="{A4732842-9110-4194-BB60-47ADDA241714}" presName="spacer" presStyleCnt="0"/>
      <dgm:spPr/>
    </dgm:pt>
    <dgm:pt modelId="{B2DB7356-19E2-4647-B7CA-90B78344C8CB}" type="pres">
      <dgm:prSet presAssocID="{FDC34E9F-4140-4E28-98D4-89A5D3F62594}" presName="parentText" presStyleLbl="node1" presStyleIdx="2" presStyleCnt="6">
        <dgm:presLayoutVars>
          <dgm:chMax val="0"/>
          <dgm:bulletEnabled val="1"/>
        </dgm:presLayoutVars>
      </dgm:prSet>
      <dgm:spPr/>
    </dgm:pt>
    <dgm:pt modelId="{EEB0E7EE-29B4-468D-BDA2-B90FAFED6375}" type="pres">
      <dgm:prSet presAssocID="{8EF67879-78E4-4162-85DE-38E4ABCA0246}" presName="spacer" presStyleCnt="0"/>
      <dgm:spPr/>
    </dgm:pt>
    <dgm:pt modelId="{F5D581EC-25F5-464C-AC5C-277CF86428F2}" type="pres">
      <dgm:prSet presAssocID="{DE02E82D-7A6A-48B5-BF82-A217081093D6}" presName="parentText" presStyleLbl="node1" presStyleIdx="3" presStyleCnt="6">
        <dgm:presLayoutVars>
          <dgm:chMax val="0"/>
          <dgm:bulletEnabled val="1"/>
        </dgm:presLayoutVars>
      </dgm:prSet>
      <dgm:spPr/>
    </dgm:pt>
    <dgm:pt modelId="{44D29351-4B8E-4BE1-AEC6-53D3AF7B4E2F}" type="pres">
      <dgm:prSet presAssocID="{9A2F68D1-707B-40F0-B04C-3B2837623A29}" presName="spacer" presStyleCnt="0"/>
      <dgm:spPr/>
    </dgm:pt>
    <dgm:pt modelId="{B54AF7EB-2FE4-4B55-BC81-ECE46CB66473}" type="pres">
      <dgm:prSet presAssocID="{0416D51B-4195-44A9-9E0B-D74B4EE476B3}" presName="parentText" presStyleLbl="node1" presStyleIdx="4" presStyleCnt="6">
        <dgm:presLayoutVars>
          <dgm:chMax val="0"/>
          <dgm:bulletEnabled val="1"/>
        </dgm:presLayoutVars>
      </dgm:prSet>
      <dgm:spPr/>
    </dgm:pt>
    <dgm:pt modelId="{6FC701AC-EC0E-4FC4-8B9A-820CE4789EB1}" type="pres">
      <dgm:prSet presAssocID="{A72E2711-0DD0-43DD-BBCF-EBE0DD29B765}" presName="spacer" presStyleCnt="0"/>
      <dgm:spPr/>
    </dgm:pt>
    <dgm:pt modelId="{41B0305D-1FEE-4CE6-89E1-8B3D4D7A1E8E}" type="pres">
      <dgm:prSet presAssocID="{E8B77224-C504-4E10-B488-72415E9323BC}" presName="parentText" presStyleLbl="node1" presStyleIdx="5" presStyleCnt="6">
        <dgm:presLayoutVars>
          <dgm:chMax val="0"/>
          <dgm:bulletEnabled val="1"/>
        </dgm:presLayoutVars>
      </dgm:prSet>
      <dgm:spPr/>
    </dgm:pt>
  </dgm:ptLst>
  <dgm:cxnLst>
    <dgm:cxn modelId="{0F52C60A-15D9-4B74-BC6C-667531E6856D}" srcId="{1A9305DA-1EA7-400D-A617-0270DCF3DBB3}" destId="{FDC34E9F-4140-4E28-98D4-89A5D3F62594}" srcOrd="2" destOrd="0" parTransId="{7DCC4ED1-56C2-487E-8CFA-920B9087BCB4}" sibTransId="{8EF67879-78E4-4162-85DE-38E4ABCA0246}"/>
    <dgm:cxn modelId="{47FAB528-CC0E-428E-B90D-A54C4EC94733}" type="presOf" srcId="{0416D51B-4195-44A9-9E0B-D74B4EE476B3}" destId="{B54AF7EB-2FE4-4B55-BC81-ECE46CB66473}" srcOrd="0" destOrd="0" presId="urn:microsoft.com/office/officeart/2005/8/layout/vList2"/>
    <dgm:cxn modelId="{EFCC915D-8779-45DC-B5AB-E1A412B886B2}" srcId="{1A9305DA-1EA7-400D-A617-0270DCF3DBB3}" destId="{DE02E82D-7A6A-48B5-BF82-A217081093D6}" srcOrd="3" destOrd="0" parTransId="{B6E4E8A6-EFB0-447C-98A0-2B28D810E2F9}" sibTransId="{9A2F68D1-707B-40F0-B04C-3B2837623A29}"/>
    <dgm:cxn modelId="{ABCB8944-A66F-4163-A91C-DD4DE6F55B94}" type="presOf" srcId="{F219FBF4-DDE8-4BFD-B902-A2DDF6EC7FA9}" destId="{315D4CF6-396B-430F-9174-61112F13D720}" srcOrd="0" destOrd="0" presId="urn:microsoft.com/office/officeart/2005/8/layout/vList2"/>
    <dgm:cxn modelId="{0508EB4A-1640-4231-8170-BD77635F583C}" type="presOf" srcId="{E8B77224-C504-4E10-B488-72415E9323BC}" destId="{41B0305D-1FEE-4CE6-89E1-8B3D4D7A1E8E}" srcOrd="0" destOrd="0" presId="urn:microsoft.com/office/officeart/2005/8/layout/vList2"/>
    <dgm:cxn modelId="{EBB39B4D-3BF9-4164-8450-BF6C89B18808}" type="presOf" srcId="{DE02E82D-7A6A-48B5-BF82-A217081093D6}" destId="{F5D581EC-25F5-464C-AC5C-277CF86428F2}" srcOrd="0" destOrd="0" presId="urn:microsoft.com/office/officeart/2005/8/layout/vList2"/>
    <dgm:cxn modelId="{5B4B454F-E84A-4FF2-A7D9-F9FD1DA3C40C}" srcId="{1A9305DA-1EA7-400D-A617-0270DCF3DBB3}" destId="{74197BD7-1D42-4FA3-B7C7-8BEEF34A6462}" srcOrd="0" destOrd="0" parTransId="{FD9432C2-3F57-4ED8-93BC-648B8CC1F773}" sibTransId="{50223F7A-2AD2-41EC-9863-C7E8776BB457}"/>
    <dgm:cxn modelId="{8F7A8755-51CE-47F7-870E-41D15784D4EC}" type="presOf" srcId="{1A9305DA-1EA7-400D-A617-0270DCF3DBB3}" destId="{D09E48F5-161C-4F15-B015-FABD631E5BC5}" srcOrd="0" destOrd="0" presId="urn:microsoft.com/office/officeart/2005/8/layout/vList2"/>
    <dgm:cxn modelId="{C1D081C6-BEEE-46C6-BF62-C54D665F0901}" srcId="{1A9305DA-1EA7-400D-A617-0270DCF3DBB3}" destId="{F219FBF4-DDE8-4BFD-B902-A2DDF6EC7FA9}" srcOrd="1" destOrd="0" parTransId="{BFA1C3FD-1A8B-485C-A8F6-5716CF689511}" sibTransId="{A4732842-9110-4194-BB60-47ADDA241714}"/>
    <dgm:cxn modelId="{86CE6AD2-ECAB-47F9-92C3-5369C69D599F}" srcId="{1A9305DA-1EA7-400D-A617-0270DCF3DBB3}" destId="{E8B77224-C504-4E10-B488-72415E9323BC}" srcOrd="5" destOrd="0" parTransId="{CC7DE530-FAEC-4A71-8970-86BD91E4E22B}" sibTransId="{9BB9ACB2-B933-42EC-8782-26A93E6708DD}"/>
    <dgm:cxn modelId="{AAFD5FDD-A1DC-4F14-90B1-D3CFE595AA47}" type="presOf" srcId="{FDC34E9F-4140-4E28-98D4-89A5D3F62594}" destId="{B2DB7356-19E2-4647-B7CA-90B78344C8CB}" srcOrd="0" destOrd="0" presId="urn:microsoft.com/office/officeart/2005/8/layout/vList2"/>
    <dgm:cxn modelId="{3319C7EE-A373-4B05-9617-4FDB163DF69D}" type="presOf" srcId="{74197BD7-1D42-4FA3-B7C7-8BEEF34A6462}" destId="{3024E649-A036-4BE4-A85A-84E38578E077}" srcOrd="0" destOrd="0" presId="urn:microsoft.com/office/officeart/2005/8/layout/vList2"/>
    <dgm:cxn modelId="{EE9912F2-E0EF-4DE2-B6C6-EF71D4A24C70}" srcId="{1A9305DA-1EA7-400D-A617-0270DCF3DBB3}" destId="{0416D51B-4195-44A9-9E0B-D74B4EE476B3}" srcOrd="4" destOrd="0" parTransId="{E8A4A6F1-D7EF-4B5B-9AAF-79AA8BEBCF42}" sibTransId="{A72E2711-0DD0-43DD-BBCF-EBE0DD29B765}"/>
    <dgm:cxn modelId="{7DBDD55A-FE80-4279-AF5B-0DDDF2338290}" type="presParOf" srcId="{D09E48F5-161C-4F15-B015-FABD631E5BC5}" destId="{3024E649-A036-4BE4-A85A-84E38578E077}" srcOrd="0" destOrd="0" presId="urn:microsoft.com/office/officeart/2005/8/layout/vList2"/>
    <dgm:cxn modelId="{58221738-ABEE-4A77-94AE-CC33ABDEF30C}" type="presParOf" srcId="{D09E48F5-161C-4F15-B015-FABD631E5BC5}" destId="{ACF959F5-A04A-402E-B581-3169372E87CA}" srcOrd="1" destOrd="0" presId="urn:microsoft.com/office/officeart/2005/8/layout/vList2"/>
    <dgm:cxn modelId="{DA1166F8-D75E-4227-B59C-F9DE957807AE}" type="presParOf" srcId="{D09E48F5-161C-4F15-B015-FABD631E5BC5}" destId="{315D4CF6-396B-430F-9174-61112F13D720}" srcOrd="2" destOrd="0" presId="urn:microsoft.com/office/officeart/2005/8/layout/vList2"/>
    <dgm:cxn modelId="{D57B3546-320B-4B1D-A39D-35F3AAD5C527}" type="presParOf" srcId="{D09E48F5-161C-4F15-B015-FABD631E5BC5}" destId="{99BD63EC-39C9-447B-88E7-4ABE5D910846}" srcOrd="3" destOrd="0" presId="urn:microsoft.com/office/officeart/2005/8/layout/vList2"/>
    <dgm:cxn modelId="{B34D2831-B680-46D7-9E59-22B46B20A662}" type="presParOf" srcId="{D09E48F5-161C-4F15-B015-FABD631E5BC5}" destId="{B2DB7356-19E2-4647-B7CA-90B78344C8CB}" srcOrd="4" destOrd="0" presId="urn:microsoft.com/office/officeart/2005/8/layout/vList2"/>
    <dgm:cxn modelId="{3B7B10AD-4542-491F-AAA6-DEEF51B771DB}" type="presParOf" srcId="{D09E48F5-161C-4F15-B015-FABD631E5BC5}" destId="{EEB0E7EE-29B4-468D-BDA2-B90FAFED6375}" srcOrd="5" destOrd="0" presId="urn:microsoft.com/office/officeart/2005/8/layout/vList2"/>
    <dgm:cxn modelId="{057AF982-95A0-4FE1-A08B-BA21EDD8A66B}" type="presParOf" srcId="{D09E48F5-161C-4F15-B015-FABD631E5BC5}" destId="{F5D581EC-25F5-464C-AC5C-277CF86428F2}" srcOrd="6" destOrd="0" presId="urn:microsoft.com/office/officeart/2005/8/layout/vList2"/>
    <dgm:cxn modelId="{4D6DD19C-D0FD-4814-9583-DBE2FF6A9715}" type="presParOf" srcId="{D09E48F5-161C-4F15-B015-FABD631E5BC5}" destId="{44D29351-4B8E-4BE1-AEC6-53D3AF7B4E2F}" srcOrd="7" destOrd="0" presId="urn:microsoft.com/office/officeart/2005/8/layout/vList2"/>
    <dgm:cxn modelId="{80D99F64-1968-457A-89DB-6298EE8DDB24}" type="presParOf" srcId="{D09E48F5-161C-4F15-B015-FABD631E5BC5}" destId="{B54AF7EB-2FE4-4B55-BC81-ECE46CB66473}" srcOrd="8" destOrd="0" presId="urn:microsoft.com/office/officeart/2005/8/layout/vList2"/>
    <dgm:cxn modelId="{C9C0EF43-FFCB-463B-86C6-C363D316569A}" type="presParOf" srcId="{D09E48F5-161C-4F15-B015-FABD631E5BC5}" destId="{6FC701AC-EC0E-4FC4-8B9A-820CE4789EB1}" srcOrd="9" destOrd="0" presId="urn:microsoft.com/office/officeart/2005/8/layout/vList2"/>
    <dgm:cxn modelId="{0B687284-5EA6-472A-A35B-62666D0FB090}" type="presParOf" srcId="{D09E48F5-161C-4F15-B015-FABD631E5BC5}" destId="{41B0305D-1FEE-4CE6-89E1-8B3D4D7A1E8E}" srcOrd="1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D4AB29C-CA66-4DA4-AB6C-ECF7911DA9E3}"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fr-BE"/>
        </a:p>
      </dgm:t>
    </dgm:pt>
    <dgm:pt modelId="{726641D9-DE3A-4ADB-A76E-6EC8A8E3AC25}">
      <dgm:prSet phldrT="[Texte]"/>
      <dgm:spPr/>
      <dgm:t>
        <a:bodyPr/>
        <a:lstStyle/>
        <a:p>
          <a:r>
            <a:rPr lang="fr-BE" dirty="0"/>
            <a:t>Intérêts personnels</a:t>
          </a:r>
        </a:p>
      </dgm:t>
    </dgm:pt>
    <dgm:pt modelId="{2E755198-6B9A-4A9B-ACEF-1EFBD4A4A912}" type="parTrans" cxnId="{C32E4218-FBFE-41CB-B9CB-CEB45B987CB7}">
      <dgm:prSet/>
      <dgm:spPr/>
      <dgm:t>
        <a:bodyPr/>
        <a:lstStyle/>
        <a:p>
          <a:endParaRPr lang="fr-BE"/>
        </a:p>
      </dgm:t>
    </dgm:pt>
    <dgm:pt modelId="{AF8FF470-E1E2-4885-AD0E-7019AEF4ECFF}" type="sibTrans" cxnId="{C32E4218-FBFE-41CB-B9CB-CEB45B987CB7}">
      <dgm:prSet/>
      <dgm:spPr/>
      <dgm:t>
        <a:bodyPr/>
        <a:lstStyle/>
        <a:p>
          <a:endParaRPr lang="fr-BE"/>
        </a:p>
      </dgm:t>
    </dgm:pt>
    <dgm:pt modelId="{AEDEB8F8-FEA5-4C64-9230-04205DBF7FB7}">
      <dgm:prSet phldrT="[Texte]"/>
      <dgm:spPr/>
      <dgm:t>
        <a:bodyPr/>
        <a:lstStyle/>
        <a:p>
          <a:r>
            <a:rPr lang="fr-BE" dirty="0"/>
            <a:t>Autoévaluation</a:t>
          </a:r>
        </a:p>
      </dgm:t>
    </dgm:pt>
    <dgm:pt modelId="{A9EC2FA8-6966-41B5-8E70-450AAF03CA3F}" type="parTrans" cxnId="{8E506643-8454-4E69-80D1-617674727D52}">
      <dgm:prSet/>
      <dgm:spPr/>
      <dgm:t>
        <a:bodyPr/>
        <a:lstStyle/>
        <a:p>
          <a:endParaRPr lang="fr-BE"/>
        </a:p>
      </dgm:t>
    </dgm:pt>
    <dgm:pt modelId="{51278290-B4AD-411E-BD23-D2EADA7F9AF5}" type="sibTrans" cxnId="{8E506643-8454-4E69-80D1-617674727D52}">
      <dgm:prSet/>
      <dgm:spPr/>
      <dgm:t>
        <a:bodyPr/>
        <a:lstStyle/>
        <a:p>
          <a:endParaRPr lang="fr-BE"/>
        </a:p>
      </dgm:t>
    </dgm:pt>
    <dgm:pt modelId="{27C449C9-0C12-4548-A307-9D76E8B716F2}">
      <dgm:prSet phldrT="[Texte]"/>
      <dgm:spPr/>
      <dgm:t>
        <a:bodyPr/>
        <a:lstStyle/>
        <a:p>
          <a:r>
            <a:rPr lang="fr-BE" dirty="0"/>
            <a:t>Familiarité</a:t>
          </a:r>
        </a:p>
      </dgm:t>
    </dgm:pt>
    <dgm:pt modelId="{7BC1E85B-0C34-42DA-9D6E-01E8AD49FDFE}" type="parTrans" cxnId="{BF1E7D5D-4B57-4B54-B489-38F226873FCA}">
      <dgm:prSet/>
      <dgm:spPr/>
      <dgm:t>
        <a:bodyPr/>
        <a:lstStyle/>
        <a:p>
          <a:endParaRPr lang="fr-BE"/>
        </a:p>
      </dgm:t>
    </dgm:pt>
    <dgm:pt modelId="{18097645-6444-4DFC-B1C6-5362D2D3F27B}" type="sibTrans" cxnId="{BF1E7D5D-4B57-4B54-B489-38F226873FCA}">
      <dgm:prSet/>
      <dgm:spPr/>
      <dgm:t>
        <a:bodyPr/>
        <a:lstStyle/>
        <a:p>
          <a:endParaRPr lang="fr-BE"/>
        </a:p>
      </dgm:t>
    </dgm:pt>
    <dgm:pt modelId="{00833FD2-3237-45C6-AB42-6EF8DB728F78}">
      <dgm:prSet phldrT="[Texte]"/>
      <dgm:spPr/>
      <dgm:t>
        <a:bodyPr/>
        <a:lstStyle/>
        <a:p>
          <a:r>
            <a:rPr lang="fr-BE" dirty="0"/>
            <a:t>Intimidation</a:t>
          </a:r>
        </a:p>
      </dgm:t>
    </dgm:pt>
    <dgm:pt modelId="{BA24EBA3-EAEA-4365-90D3-685E8373BAA2}" type="parTrans" cxnId="{99BE2EBF-A780-4145-B46C-D1637D89D44A}">
      <dgm:prSet/>
      <dgm:spPr/>
      <dgm:t>
        <a:bodyPr/>
        <a:lstStyle/>
        <a:p>
          <a:endParaRPr lang="fr-BE"/>
        </a:p>
      </dgm:t>
    </dgm:pt>
    <dgm:pt modelId="{6010F33A-BB95-469F-B7BE-B401114DD9AB}" type="sibTrans" cxnId="{99BE2EBF-A780-4145-B46C-D1637D89D44A}">
      <dgm:prSet/>
      <dgm:spPr/>
      <dgm:t>
        <a:bodyPr/>
        <a:lstStyle/>
        <a:p>
          <a:endParaRPr lang="fr-BE"/>
        </a:p>
      </dgm:t>
    </dgm:pt>
    <dgm:pt modelId="{8DBE4ECB-6F5A-4DB5-A429-735FF4220444}" type="pres">
      <dgm:prSet presAssocID="{4D4AB29C-CA66-4DA4-AB6C-ECF7911DA9E3}" presName="diagram" presStyleCnt="0">
        <dgm:presLayoutVars>
          <dgm:dir/>
          <dgm:resizeHandles val="exact"/>
        </dgm:presLayoutVars>
      </dgm:prSet>
      <dgm:spPr/>
    </dgm:pt>
    <dgm:pt modelId="{AAB742BE-65CC-4BE6-91D3-F027B309FA7E}" type="pres">
      <dgm:prSet presAssocID="{726641D9-DE3A-4ADB-A76E-6EC8A8E3AC25}" presName="node" presStyleLbl="node1" presStyleIdx="0" presStyleCnt="4">
        <dgm:presLayoutVars>
          <dgm:bulletEnabled val="1"/>
        </dgm:presLayoutVars>
      </dgm:prSet>
      <dgm:spPr/>
    </dgm:pt>
    <dgm:pt modelId="{9AE8EFF5-CE1D-4588-BD30-40F7EB655264}" type="pres">
      <dgm:prSet presAssocID="{AF8FF470-E1E2-4885-AD0E-7019AEF4ECFF}" presName="sibTrans" presStyleCnt="0"/>
      <dgm:spPr/>
    </dgm:pt>
    <dgm:pt modelId="{56FC66C5-38D8-44A6-9074-65939E3FEC1B}" type="pres">
      <dgm:prSet presAssocID="{AEDEB8F8-FEA5-4C64-9230-04205DBF7FB7}" presName="node" presStyleLbl="node1" presStyleIdx="1" presStyleCnt="4">
        <dgm:presLayoutVars>
          <dgm:bulletEnabled val="1"/>
        </dgm:presLayoutVars>
      </dgm:prSet>
      <dgm:spPr/>
    </dgm:pt>
    <dgm:pt modelId="{111EFDF7-2746-4547-A8AD-BCDD95F9F347}" type="pres">
      <dgm:prSet presAssocID="{51278290-B4AD-411E-BD23-D2EADA7F9AF5}" presName="sibTrans" presStyleCnt="0"/>
      <dgm:spPr/>
    </dgm:pt>
    <dgm:pt modelId="{BFB4D681-5D13-4783-A252-BFB06CD26C32}" type="pres">
      <dgm:prSet presAssocID="{27C449C9-0C12-4548-A307-9D76E8B716F2}" presName="node" presStyleLbl="node1" presStyleIdx="2" presStyleCnt="4">
        <dgm:presLayoutVars>
          <dgm:bulletEnabled val="1"/>
        </dgm:presLayoutVars>
      </dgm:prSet>
      <dgm:spPr/>
    </dgm:pt>
    <dgm:pt modelId="{40C209DF-D9E3-49DD-8592-1D587964EAF1}" type="pres">
      <dgm:prSet presAssocID="{18097645-6444-4DFC-B1C6-5362D2D3F27B}" presName="sibTrans" presStyleCnt="0"/>
      <dgm:spPr/>
    </dgm:pt>
    <dgm:pt modelId="{3A4D05C9-5A42-4C20-AD6E-C60DAEFB7E0B}" type="pres">
      <dgm:prSet presAssocID="{00833FD2-3237-45C6-AB42-6EF8DB728F78}" presName="node" presStyleLbl="node1" presStyleIdx="3" presStyleCnt="4">
        <dgm:presLayoutVars>
          <dgm:bulletEnabled val="1"/>
        </dgm:presLayoutVars>
      </dgm:prSet>
      <dgm:spPr/>
    </dgm:pt>
  </dgm:ptLst>
  <dgm:cxnLst>
    <dgm:cxn modelId="{5A009F02-7856-4C51-8157-6BC65B57C6AD}" type="presOf" srcId="{27C449C9-0C12-4548-A307-9D76E8B716F2}" destId="{BFB4D681-5D13-4783-A252-BFB06CD26C32}" srcOrd="0" destOrd="0" presId="urn:microsoft.com/office/officeart/2005/8/layout/default"/>
    <dgm:cxn modelId="{0CF95713-0324-4438-AF16-66B95A79E73B}" type="presOf" srcId="{726641D9-DE3A-4ADB-A76E-6EC8A8E3AC25}" destId="{AAB742BE-65CC-4BE6-91D3-F027B309FA7E}" srcOrd="0" destOrd="0" presId="urn:microsoft.com/office/officeart/2005/8/layout/default"/>
    <dgm:cxn modelId="{C32E4218-FBFE-41CB-B9CB-CEB45B987CB7}" srcId="{4D4AB29C-CA66-4DA4-AB6C-ECF7911DA9E3}" destId="{726641D9-DE3A-4ADB-A76E-6EC8A8E3AC25}" srcOrd="0" destOrd="0" parTransId="{2E755198-6B9A-4A9B-ACEF-1EFBD4A4A912}" sibTransId="{AF8FF470-E1E2-4885-AD0E-7019AEF4ECFF}"/>
    <dgm:cxn modelId="{BF1E7D5D-4B57-4B54-B489-38F226873FCA}" srcId="{4D4AB29C-CA66-4DA4-AB6C-ECF7911DA9E3}" destId="{27C449C9-0C12-4548-A307-9D76E8B716F2}" srcOrd="2" destOrd="0" parTransId="{7BC1E85B-0C34-42DA-9D6E-01E8AD49FDFE}" sibTransId="{18097645-6444-4DFC-B1C6-5362D2D3F27B}"/>
    <dgm:cxn modelId="{8E506643-8454-4E69-80D1-617674727D52}" srcId="{4D4AB29C-CA66-4DA4-AB6C-ECF7911DA9E3}" destId="{AEDEB8F8-FEA5-4C64-9230-04205DBF7FB7}" srcOrd="1" destOrd="0" parTransId="{A9EC2FA8-6966-41B5-8E70-450AAF03CA3F}" sibTransId="{51278290-B4AD-411E-BD23-D2EADA7F9AF5}"/>
    <dgm:cxn modelId="{26D34549-91F2-419A-B51B-6465AD0FB7E5}" type="presOf" srcId="{AEDEB8F8-FEA5-4C64-9230-04205DBF7FB7}" destId="{56FC66C5-38D8-44A6-9074-65939E3FEC1B}" srcOrd="0" destOrd="0" presId="urn:microsoft.com/office/officeart/2005/8/layout/default"/>
    <dgm:cxn modelId="{20B6DA52-F241-4155-B889-A28715E6498A}" type="presOf" srcId="{00833FD2-3237-45C6-AB42-6EF8DB728F78}" destId="{3A4D05C9-5A42-4C20-AD6E-C60DAEFB7E0B}" srcOrd="0" destOrd="0" presId="urn:microsoft.com/office/officeart/2005/8/layout/default"/>
    <dgm:cxn modelId="{99BE2EBF-A780-4145-B46C-D1637D89D44A}" srcId="{4D4AB29C-CA66-4DA4-AB6C-ECF7911DA9E3}" destId="{00833FD2-3237-45C6-AB42-6EF8DB728F78}" srcOrd="3" destOrd="0" parTransId="{BA24EBA3-EAEA-4365-90D3-685E8373BAA2}" sibTransId="{6010F33A-BB95-469F-B7BE-B401114DD9AB}"/>
    <dgm:cxn modelId="{8196BDCD-CA07-42B4-B8B8-DA2D957DE624}" type="presOf" srcId="{4D4AB29C-CA66-4DA4-AB6C-ECF7911DA9E3}" destId="{8DBE4ECB-6F5A-4DB5-A429-735FF4220444}" srcOrd="0" destOrd="0" presId="urn:microsoft.com/office/officeart/2005/8/layout/default"/>
    <dgm:cxn modelId="{26E7CF28-6E2F-4770-AB03-B7A08BF80D5E}" type="presParOf" srcId="{8DBE4ECB-6F5A-4DB5-A429-735FF4220444}" destId="{AAB742BE-65CC-4BE6-91D3-F027B309FA7E}" srcOrd="0" destOrd="0" presId="urn:microsoft.com/office/officeart/2005/8/layout/default"/>
    <dgm:cxn modelId="{EE2CE1F1-8348-4996-B3FE-CED9875A8EC0}" type="presParOf" srcId="{8DBE4ECB-6F5A-4DB5-A429-735FF4220444}" destId="{9AE8EFF5-CE1D-4588-BD30-40F7EB655264}" srcOrd="1" destOrd="0" presId="urn:microsoft.com/office/officeart/2005/8/layout/default"/>
    <dgm:cxn modelId="{00860D6C-F361-4A3A-B0E6-3AE1455563D0}" type="presParOf" srcId="{8DBE4ECB-6F5A-4DB5-A429-735FF4220444}" destId="{56FC66C5-38D8-44A6-9074-65939E3FEC1B}" srcOrd="2" destOrd="0" presId="urn:microsoft.com/office/officeart/2005/8/layout/default"/>
    <dgm:cxn modelId="{3D8B7415-E865-4585-A67B-FCED1F6D95CE}" type="presParOf" srcId="{8DBE4ECB-6F5A-4DB5-A429-735FF4220444}" destId="{111EFDF7-2746-4547-A8AD-BCDD95F9F347}" srcOrd="3" destOrd="0" presId="urn:microsoft.com/office/officeart/2005/8/layout/default"/>
    <dgm:cxn modelId="{ECBC3B54-565F-440D-97E7-51ED188246B5}" type="presParOf" srcId="{8DBE4ECB-6F5A-4DB5-A429-735FF4220444}" destId="{BFB4D681-5D13-4783-A252-BFB06CD26C32}" srcOrd="4" destOrd="0" presId="urn:microsoft.com/office/officeart/2005/8/layout/default"/>
    <dgm:cxn modelId="{C58EF158-9522-41E0-9FF4-426DE758854C}" type="presParOf" srcId="{8DBE4ECB-6F5A-4DB5-A429-735FF4220444}" destId="{40C209DF-D9E3-49DD-8592-1D587964EAF1}" srcOrd="5" destOrd="0" presId="urn:microsoft.com/office/officeart/2005/8/layout/default"/>
    <dgm:cxn modelId="{3BD62B46-3F63-448F-BB12-69A7BFE6BA72}" type="presParOf" srcId="{8DBE4ECB-6F5A-4DB5-A429-735FF4220444}" destId="{3A4D05C9-5A42-4C20-AD6E-C60DAEFB7E0B}" srcOrd="6"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4D4AB29C-CA66-4DA4-AB6C-ECF7911DA9E3}"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fr-BE"/>
        </a:p>
      </dgm:t>
    </dgm:pt>
    <dgm:pt modelId="{726641D9-DE3A-4ADB-A76E-6EC8A8E3AC25}">
      <dgm:prSet phldrT="[Texte]"/>
      <dgm:spPr/>
      <dgm:t>
        <a:bodyPr/>
        <a:lstStyle/>
        <a:p>
          <a:r>
            <a:rPr lang="fr-BE" dirty="0"/>
            <a:t>Intérêts personnels</a:t>
          </a:r>
        </a:p>
      </dgm:t>
    </dgm:pt>
    <dgm:pt modelId="{2E755198-6B9A-4A9B-ACEF-1EFBD4A4A912}" type="parTrans" cxnId="{C32E4218-FBFE-41CB-B9CB-CEB45B987CB7}">
      <dgm:prSet/>
      <dgm:spPr/>
      <dgm:t>
        <a:bodyPr/>
        <a:lstStyle/>
        <a:p>
          <a:endParaRPr lang="fr-BE"/>
        </a:p>
      </dgm:t>
    </dgm:pt>
    <dgm:pt modelId="{AF8FF470-E1E2-4885-AD0E-7019AEF4ECFF}" type="sibTrans" cxnId="{C32E4218-FBFE-41CB-B9CB-CEB45B987CB7}">
      <dgm:prSet/>
      <dgm:spPr/>
      <dgm:t>
        <a:bodyPr/>
        <a:lstStyle/>
        <a:p>
          <a:endParaRPr lang="fr-BE"/>
        </a:p>
      </dgm:t>
    </dgm:pt>
    <dgm:pt modelId="{AEDEB8F8-FEA5-4C64-9230-04205DBF7FB7}">
      <dgm:prSet phldrT="[Texte]"/>
      <dgm:spPr/>
      <dgm:t>
        <a:bodyPr/>
        <a:lstStyle/>
        <a:p>
          <a:r>
            <a:rPr lang="fr-BE" dirty="0"/>
            <a:t>Autoévaluation</a:t>
          </a:r>
        </a:p>
      </dgm:t>
    </dgm:pt>
    <dgm:pt modelId="{A9EC2FA8-6966-41B5-8E70-450AAF03CA3F}" type="parTrans" cxnId="{8E506643-8454-4E69-80D1-617674727D52}">
      <dgm:prSet/>
      <dgm:spPr/>
      <dgm:t>
        <a:bodyPr/>
        <a:lstStyle/>
        <a:p>
          <a:endParaRPr lang="fr-BE"/>
        </a:p>
      </dgm:t>
    </dgm:pt>
    <dgm:pt modelId="{51278290-B4AD-411E-BD23-D2EADA7F9AF5}" type="sibTrans" cxnId="{8E506643-8454-4E69-80D1-617674727D52}">
      <dgm:prSet/>
      <dgm:spPr/>
      <dgm:t>
        <a:bodyPr/>
        <a:lstStyle/>
        <a:p>
          <a:endParaRPr lang="fr-BE"/>
        </a:p>
      </dgm:t>
    </dgm:pt>
    <dgm:pt modelId="{27C449C9-0C12-4548-A307-9D76E8B716F2}">
      <dgm:prSet phldrT="[Texte]"/>
      <dgm:spPr/>
      <dgm:t>
        <a:bodyPr/>
        <a:lstStyle/>
        <a:p>
          <a:r>
            <a:rPr lang="fr-BE" dirty="0"/>
            <a:t>Familiarité</a:t>
          </a:r>
        </a:p>
      </dgm:t>
    </dgm:pt>
    <dgm:pt modelId="{7BC1E85B-0C34-42DA-9D6E-01E8AD49FDFE}" type="parTrans" cxnId="{BF1E7D5D-4B57-4B54-B489-38F226873FCA}">
      <dgm:prSet/>
      <dgm:spPr/>
      <dgm:t>
        <a:bodyPr/>
        <a:lstStyle/>
        <a:p>
          <a:endParaRPr lang="fr-BE"/>
        </a:p>
      </dgm:t>
    </dgm:pt>
    <dgm:pt modelId="{18097645-6444-4DFC-B1C6-5362D2D3F27B}" type="sibTrans" cxnId="{BF1E7D5D-4B57-4B54-B489-38F226873FCA}">
      <dgm:prSet/>
      <dgm:spPr/>
      <dgm:t>
        <a:bodyPr/>
        <a:lstStyle/>
        <a:p>
          <a:endParaRPr lang="fr-BE"/>
        </a:p>
      </dgm:t>
    </dgm:pt>
    <dgm:pt modelId="{00833FD2-3237-45C6-AB42-6EF8DB728F78}">
      <dgm:prSet phldrT="[Texte]"/>
      <dgm:spPr/>
      <dgm:t>
        <a:bodyPr/>
        <a:lstStyle/>
        <a:p>
          <a:r>
            <a:rPr lang="fr-BE" dirty="0"/>
            <a:t>Intimidation</a:t>
          </a:r>
        </a:p>
      </dgm:t>
    </dgm:pt>
    <dgm:pt modelId="{BA24EBA3-EAEA-4365-90D3-685E8373BAA2}" type="parTrans" cxnId="{99BE2EBF-A780-4145-B46C-D1637D89D44A}">
      <dgm:prSet/>
      <dgm:spPr/>
      <dgm:t>
        <a:bodyPr/>
        <a:lstStyle/>
        <a:p>
          <a:endParaRPr lang="fr-BE"/>
        </a:p>
      </dgm:t>
    </dgm:pt>
    <dgm:pt modelId="{6010F33A-BB95-469F-B7BE-B401114DD9AB}" type="sibTrans" cxnId="{99BE2EBF-A780-4145-B46C-D1637D89D44A}">
      <dgm:prSet/>
      <dgm:spPr/>
      <dgm:t>
        <a:bodyPr/>
        <a:lstStyle/>
        <a:p>
          <a:endParaRPr lang="fr-BE"/>
        </a:p>
      </dgm:t>
    </dgm:pt>
    <dgm:pt modelId="{4C969CD7-9A91-45EF-8C87-FDD42C3E6C69}">
      <dgm:prSet phldrT="[Texte]"/>
      <dgm:spPr>
        <a:solidFill>
          <a:schemeClr val="accent2"/>
        </a:solidFill>
      </dgm:spPr>
      <dgm:t>
        <a:bodyPr/>
        <a:lstStyle/>
        <a:p>
          <a:r>
            <a:rPr lang="fr-BE" i="1" dirty="0"/>
            <a:t>Eléments financiers</a:t>
          </a:r>
        </a:p>
      </dgm:t>
    </dgm:pt>
    <dgm:pt modelId="{F8355C17-2CD8-49B3-9B57-A4DC94F6741B}" type="parTrans" cxnId="{9E76965A-2429-4579-A03E-AA0C4E72B76D}">
      <dgm:prSet/>
      <dgm:spPr/>
      <dgm:t>
        <a:bodyPr/>
        <a:lstStyle/>
        <a:p>
          <a:endParaRPr lang="fr-BE"/>
        </a:p>
      </dgm:t>
    </dgm:pt>
    <dgm:pt modelId="{C4982A65-E643-4E67-8908-351678EF8146}" type="sibTrans" cxnId="{9E76965A-2429-4579-A03E-AA0C4E72B76D}">
      <dgm:prSet/>
      <dgm:spPr/>
      <dgm:t>
        <a:bodyPr/>
        <a:lstStyle/>
        <a:p>
          <a:endParaRPr lang="fr-BE"/>
        </a:p>
      </dgm:t>
    </dgm:pt>
    <dgm:pt modelId="{9002B43D-C6A9-4648-A9AB-F0BD643E17F5}">
      <dgm:prSet phldrT="[Texte]"/>
      <dgm:spPr>
        <a:solidFill>
          <a:schemeClr val="accent2"/>
        </a:solidFill>
      </dgm:spPr>
      <dgm:t>
        <a:bodyPr/>
        <a:lstStyle/>
        <a:p>
          <a:r>
            <a:rPr lang="fr-BE" i="1" dirty="0"/>
            <a:t>Défense d’une cause</a:t>
          </a:r>
        </a:p>
      </dgm:t>
    </dgm:pt>
    <dgm:pt modelId="{9E314A9E-598E-4753-8A5D-A8CAE861206E}" type="parTrans" cxnId="{6C56784D-DADD-47DD-8017-2FE60BC91C75}">
      <dgm:prSet/>
      <dgm:spPr/>
      <dgm:t>
        <a:bodyPr/>
        <a:lstStyle/>
        <a:p>
          <a:endParaRPr lang="fr-BE"/>
        </a:p>
      </dgm:t>
    </dgm:pt>
    <dgm:pt modelId="{6B77630C-AA29-4A8E-9F9D-7416F449C755}" type="sibTrans" cxnId="{6C56784D-DADD-47DD-8017-2FE60BC91C75}">
      <dgm:prSet/>
      <dgm:spPr/>
      <dgm:t>
        <a:bodyPr/>
        <a:lstStyle/>
        <a:p>
          <a:endParaRPr lang="fr-BE"/>
        </a:p>
      </dgm:t>
    </dgm:pt>
    <dgm:pt modelId="{8DBE4ECB-6F5A-4DB5-A429-735FF4220444}" type="pres">
      <dgm:prSet presAssocID="{4D4AB29C-CA66-4DA4-AB6C-ECF7911DA9E3}" presName="diagram" presStyleCnt="0">
        <dgm:presLayoutVars>
          <dgm:dir/>
          <dgm:resizeHandles val="exact"/>
        </dgm:presLayoutVars>
      </dgm:prSet>
      <dgm:spPr/>
    </dgm:pt>
    <dgm:pt modelId="{AAB742BE-65CC-4BE6-91D3-F027B309FA7E}" type="pres">
      <dgm:prSet presAssocID="{726641D9-DE3A-4ADB-A76E-6EC8A8E3AC25}" presName="node" presStyleLbl="node1" presStyleIdx="0" presStyleCnt="6">
        <dgm:presLayoutVars>
          <dgm:bulletEnabled val="1"/>
        </dgm:presLayoutVars>
      </dgm:prSet>
      <dgm:spPr/>
    </dgm:pt>
    <dgm:pt modelId="{9AE8EFF5-CE1D-4588-BD30-40F7EB655264}" type="pres">
      <dgm:prSet presAssocID="{AF8FF470-E1E2-4885-AD0E-7019AEF4ECFF}" presName="sibTrans" presStyleCnt="0"/>
      <dgm:spPr/>
    </dgm:pt>
    <dgm:pt modelId="{E747DDA6-A75C-4C7C-B26B-E5055761B83E}" type="pres">
      <dgm:prSet presAssocID="{4C969CD7-9A91-45EF-8C87-FDD42C3E6C69}" presName="node" presStyleLbl="node1" presStyleIdx="1" presStyleCnt="6">
        <dgm:presLayoutVars>
          <dgm:bulletEnabled val="1"/>
        </dgm:presLayoutVars>
      </dgm:prSet>
      <dgm:spPr/>
    </dgm:pt>
    <dgm:pt modelId="{617E3D23-2170-450E-9B79-390A77DFBD52}" type="pres">
      <dgm:prSet presAssocID="{C4982A65-E643-4E67-8908-351678EF8146}" presName="sibTrans" presStyleCnt="0"/>
      <dgm:spPr/>
    </dgm:pt>
    <dgm:pt modelId="{56FC66C5-38D8-44A6-9074-65939E3FEC1B}" type="pres">
      <dgm:prSet presAssocID="{AEDEB8F8-FEA5-4C64-9230-04205DBF7FB7}" presName="node" presStyleLbl="node1" presStyleIdx="2" presStyleCnt="6">
        <dgm:presLayoutVars>
          <dgm:bulletEnabled val="1"/>
        </dgm:presLayoutVars>
      </dgm:prSet>
      <dgm:spPr/>
    </dgm:pt>
    <dgm:pt modelId="{111EFDF7-2746-4547-A8AD-BCDD95F9F347}" type="pres">
      <dgm:prSet presAssocID="{51278290-B4AD-411E-BD23-D2EADA7F9AF5}" presName="sibTrans" presStyleCnt="0"/>
      <dgm:spPr/>
    </dgm:pt>
    <dgm:pt modelId="{C475C426-544E-4819-9C2A-801B2145CD79}" type="pres">
      <dgm:prSet presAssocID="{9002B43D-C6A9-4648-A9AB-F0BD643E17F5}" presName="node" presStyleLbl="node1" presStyleIdx="3" presStyleCnt="6">
        <dgm:presLayoutVars>
          <dgm:bulletEnabled val="1"/>
        </dgm:presLayoutVars>
      </dgm:prSet>
      <dgm:spPr/>
    </dgm:pt>
    <dgm:pt modelId="{71B965C6-EC36-41C9-A796-020754B659B4}" type="pres">
      <dgm:prSet presAssocID="{6B77630C-AA29-4A8E-9F9D-7416F449C755}" presName="sibTrans" presStyleCnt="0"/>
      <dgm:spPr/>
    </dgm:pt>
    <dgm:pt modelId="{BFB4D681-5D13-4783-A252-BFB06CD26C32}" type="pres">
      <dgm:prSet presAssocID="{27C449C9-0C12-4548-A307-9D76E8B716F2}" presName="node" presStyleLbl="node1" presStyleIdx="4" presStyleCnt="6">
        <dgm:presLayoutVars>
          <dgm:bulletEnabled val="1"/>
        </dgm:presLayoutVars>
      </dgm:prSet>
      <dgm:spPr/>
    </dgm:pt>
    <dgm:pt modelId="{40C209DF-D9E3-49DD-8592-1D587964EAF1}" type="pres">
      <dgm:prSet presAssocID="{18097645-6444-4DFC-B1C6-5362D2D3F27B}" presName="sibTrans" presStyleCnt="0"/>
      <dgm:spPr/>
    </dgm:pt>
    <dgm:pt modelId="{3A4D05C9-5A42-4C20-AD6E-C60DAEFB7E0B}" type="pres">
      <dgm:prSet presAssocID="{00833FD2-3237-45C6-AB42-6EF8DB728F78}" presName="node" presStyleLbl="node1" presStyleIdx="5" presStyleCnt="6">
        <dgm:presLayoutVars>
          <dgm:bulletEnabled val="1"/>
        </dgm:presLayoutVars>
      </dgm:prSet>
      <dgm:spPr/>
    </dgm:pt>
  </dgm:ptLst>
  <dgm:cxnLst>
    <dgm:cxn modelId="{5A009F02-7856-4C51-8157-6BC65B57C6AD}" type="presOf" srcId="{27C449C9-0C12-4548-A307-9D76E8B716F2}" destId="{BFB4D681-5D13-4783-A252-BFB06CD26C32}" srcOrd="0" destOrd="0" presId="urn:microsoft.com/office/officeart/2005/8/layout/default"/>
    <dgm:cxn modelId="{0CF95713-0324-4438-AF16-66B95A79E73B}" type="presOf" srcId="{726641D9-DE3A-4ADB-A76E-6EC8A8E3AC25}" destId="{AAB742BE-65CC-4BE6-91D3-F027B309FA7E}" srcOrd="0" destOrd="0" presId="urn:microsoft.com/office/officeart/2005/8/layout/default"/>
    <dgm:cxn modelId="{C32E4218-FBFE-41CB-B9CB-CEB45B987CB7}" srcId="{4D4AB29C-CA66-4DA4-AB6C-ECF7911DA9E3}" destId="{726641D9-DE3A-4ADB-A76E-6EC8A8E3AC25}" srcOrd="0" destOrd="0" parTransId="{2E755198-6B9A-4A9B-ACEF-1EFBD4A4A912}" sibTransId="{AF8FF470-E1E2-4885-AD0E-7019AEF4ECFF}"/>
    <dgm:cxn modelId="{BCCEA240-1A8C-4D66-A2E3-15329BA8A5CE}" type="presOf" srcId="{4C969CD7-9A91-45EF-8C87-FDD42C3E6C69}" destId="{E747DDA6-A75C-4C7C-B26B-E5055761B83E}" srcOrd="0" destOrd="0" presId="urn:microsoft.com/office/officeart/2005/8/layout/default"/>
    <dgm:cxn modelId="{BF1E7D5D-4B57-4B54-B489-38F226873FCA}" srcId="{4D4AB29C-CA66-4DA4-AB6C-ECF7911DA9E3}" destId="{27C449C9-0C12-4548-A307-9D76E8B716F2}" srcOrd="4" destOrd="0" parTransId="{7BC1E85B-0C34-42DA-9D6E-01E8AD49FDFE}" sibTransId="{18097645-6444-4DFC-B1C6-5362D2D3F27B}"/>
    <dgm:cxn modelId="{8E506643-8454-4E69-80D1-617674727D52}" srcId="{4D4AB29C-CA66-4DA4-AB6C-ECF7911DA9E3}" destId="{AEDEB8F8-FEA5-4C64-9230-04205DBF7FB7}" srcOrd="2" destOrd="0" parTransId="{A9EC2FA8-6966-41B5-8E70-450AAF03CA3F}" sibTransId="{51278290-B4AD-411E-BD23-D2EADA7F9AF5}"/>
    <dgm:cxn modelId="{26D34549-91F2-419A-B51B-6465AD0FB7E5}" type="presOf" srcId="{AEDEB8F8-FEA5-4C64-9230-04205DBF7FB7}" destId="{56FC66C5-38D8-44A6-9074-65939E3FEC1B}" srcOrd="0" destOrd="0" presId="urn:microsoft.com/office/officeart/2005/8/layout/default"/>
    <dgm:cxn modelId="{6C56784D-DADD-47DD-8017-2FE60BC91C75}" srcId="{4D4AB29C-CA66-4DA4-AB6C-ECF7911DA9E3}" destId="{9002B43D-C6A9-4648-A9AB-F0BD643E17F5}" srcOrd="3" destOrd="0" parTransId="{9E314A9E-598E-4753-8A5D-A8CAE861206E}" sibTransId="{6B77630C-AA29-4A8E-9F9D-7416F449C755}"/>
    <dgm:cxn modelId="{20B6DA52-F241-4155-B889-A28715E6498A}" type="presOf" srcId="{00833FD2-3237-45C6-AB42-6EF8DB728F78}" destId="{3A4D05C9-5A42-4C20-AD6E-C60DAEFB7E0B}" srcOrd="0" destOrd="0" presId="urn:microsoft.com/office/officeart/2005/8/layout/default"/>
    <dgm:cxn modelId="{9E76965A-2429-4579-A03E-AA0C4E72B76D}" srcId="{4D4AB29C-CA66-4DA4-AB6C-ECF7911DA9E3}" destId="{4C969CD7-9A91-45EF-8C87-FDD42C3E6C69}" srcOrd="1" destOrd="0" parTransId="{F8355C17-2CD8-49B3-9B57-A4DC94F6741B}" sibTransId="{C4982A65-E643-4E67-8908-351678EF8146}"/>
    <dgm:cxn modelId="{99BE2EBF-A780-4145-B46C-D1637D89D44A}" srcId="{4D4AB29C-CA66-4DA4-AB6C-ECF7911DA9E3}" destId="{00833FD2-3237-45C6-AB42-6EF8DB728F78}" srcOrd="5" destOrd="0" parTransId="{BA24EBA3-EAEA-4365-90D3-685E8373BAA2}" sibTransId="{6010F33A-BB95-469F-B7BE-B401114DD9AB}"/>
    <dgm:cxn modelId="{DDA0F7BF-247F-4723-B12B-8B67801C3B1E}" type="presOf" srcId="{9002B43D-C6A9-4648-A9AB-F0BD643E17F5}" destId="{C475C426-544E-4819-9C2A-801B2145CD79}" srcOrd="0" destOrd="0" presId="urn:microsoft.com/office/officeart/2005/8/layout/default"/>
    <dgm:cxn modelId="{8196BDCD-CA07-42B4-B8B8-DA2D957DE624}" type="presOf" srcId="{4D4AB29C-CA66-4DA4-AB6C-ECF7911DA9E3}" destId="{8DBE4ECB-6F5A-4DB5-A429-735FF4220444}" srcOrd="0" destOrd="0" presId="urn:microsoft.com/office/officeart/2005/8/layout/default"/>
    <dgm:cxn modelId="{26E7CF28-6E2F-4770-AB03-B7A08BF80D5E}" type="presParOf" srcId="{8DBE4ECB-6F5A-4DB5-A429-735FF4220444}" destId="{AAB742BE-65CC-4BE6-91D3-F027B309FA7E}" srcOrd="0" destOrd="0" presId="urn:microsoft.com/office/officeart/2005/8/layout/default"/>
    <dgm:cxn modelId="{EE2CE1F1-8348-4996-B3FE-CED9875A8EC0}" type="presParOf" srcId="{8DBE4ECB-6F5A-4DB5-A429-735FF4220444}" destId="{9AE8EFF5-CE1D-4588-BD30-40F7EB655264}" srcOrd="1" destOrd="0" presId="urn:microsoft.com/office/officeart/2005/8/layout/default"/>
    <dgm:cxn modelId="{1C147CF8-5E6A-4BAF-9868-7FBE09A97AF0}" type="presParOf" srcId="{8DBE4ECB-6F5A-4DB5-A429-735FF4220444}" destId="{E747DDA6-A75C-4C7C-B26B-E5055761B83E}" srcOrd="2" destOrd="0" presId="urn:microsoft.com/office/officeart/2005/8/layout/default"/>
    <dgm:cxn modelId="{68AA618A-6DC0-4EC2-8793-219114A775B8}" type="presParOf" srcId="{8DBE4ECB-6F5A-4DB5-A429-735FF4220444}" destId="{617E3D23-2170-450E-9B79-390A77DFBD52}" srcOrd="3" destOrd="0" presId="urn:microsoft.com/office/officeart/2005/8/layout/default"/>
    <dgm:cxn modelId="{00860D6C-F361-4A3A-B0E6-3AE1455563D0}" type="presParOf" srcId="{8DBE4ECB-6F5A-4DB5-A429-735FF4220444}" destId="{56FC66C5-38D8-44A6-9074-65939E3FEC1B}" srcOrd="4" destOrd="0" presId="urn:microsoft.com/office/officeart/2005/8/layout/default"/>
    <dgm:cxn modelId="{3D8B7415-E865-4585-A67B-FCED1F6D95CE}" type="presParOf" srcId="{8DBE4ECB-6F5A-4DB5-A429-735FF4220444}" destId="{111EFDF7-2746-4547-A8AD-BCDD95F9F347}" srcOrd="5" destOrd="0" presId="urn:microsoft.com/office/officeart/2005/8/layout/default"/>
    <dgm:cxn modelId="{712BF7AF-78BA-486C-A4C4-5F88B1466477}" type="presParOf" srcId="{8DBE4ECB-6F5A-4DB5-A429-735FF4220444}" destId="{C475C426-544E-4819-9C2A-801B2145CD79}" srcOrd="6" destOrd="0" presId="urn:microsoft.com/office/officeart/2005/8/layout/default"/>
    <dgm:cxn modelId="{DC256A2E-639B-45E4-9B67-5982572A2978}" type="presParOf" srcId="{8DBE4ECB-6F5A-4DB5-A429-735FF4220444}" destId="{71B965C6-EC36-41C9-A796-020754B659B4}" srcOrd="7" destOrd="0" presId="urn:microsoft.com/office/officeart/2005/8/layout/default"/>
    <dgm:cxn modelId="{ECBC3B54-565F-440D-97E7-51ED188246B5}" type="presParOf" srcId="{8DBE4ECB-6F5A-4DB5-A429-735FF4220444}" destId="{BFB4D681-5D13-4783-A252-BFB06CD26C32}" srcOrd="8" destOrd="0" presId="urn:microsoft.com/office/officeart/2005/8/layout/default"/>
    <dgm:cxn modelId="{C58EF158-9522-41E0-9FF4-426DE758854C}" type="presParOf" srcId="{8DBE4ECB-6F5A-4DB5-A429-735FF4220444}" destId="{40C209DF-D9E3-49DD-8592-1D587964EAF1}" srcOrd="9" destOrd="0" presId="urn:microsoft.com/office/officeart/2005/8/layout/default"/>
    <dgm:cxn modelId="{3BD62B46-3F63-448F-BB12-69A7BFE6BA72}" type="presParOf" srcId="{8DBE4ECB-6F5A-4DB5-A429-735FF4220444}" destId="{3A4D05C9-5A42-4C20-AD6E-C60DAEFB7E0B}" srcOrd="10"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59FD89D-4B1D-4C92-8176-86B3408984C7}">
      <dsp:nvSpPr>
        <dsp:cNvPr id="0" name=""/>
        <dsp:cNvSpPr/>
      </dsp:nvSpPr>
      <dsp:spPr>
        <a:xfrm rot="5400000">
          <a:off x="6731621" y="-2839081"/>
          <a:ext cx="837972" cy="6729984"/>
        </a:xfrm>
        <a:prstGeom prst="round2Same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30480" rIns="60960" bIns="30480" numCol="1" spcCol="1270" anchor="ctr" anchorCtr="0">
          <a:noAutofit/>
        </a:bodyPr>
        <a:lstStyle/>
        <a:p>
          <a:pPr marL="171450" lvl="1" indent="-171450" algn="l" defTabSz="711200">
            <a:lnSpc>
              <a:spcPct val="90000"/>
            </a:lnSpc>
            <a:spcBef>
              <a:spcPct val="0"/>
            </a:spcBef>
            <a:spcAft>
              <a:spcPct val="15000"/>
            </a:spcAft>
            <a:buChar char="•"/>
          </a:pPr>
          <a:r>
            <a:rPr lang="fr-FR" sz="1600" kern="1200" dirty="0"/>
            <a:t>Travailler de manière impartiale et garantir l'indépendance de tout intérêt ou sentiment personnel</a:t>
          </a:r>
          <a:endParaRPr lang="fr-BE" sz="1600" kern="1200" dirty="0"/>
        </a:p>
      </dsp:txBody>
      <dsp:txXfrm rot="-5400000">
        <a:off x="3785615" y="147831"/>
        <a:ext cx="6689078" cy="756160"/>
      </dsp:txXfrm>
    </dsp:sp>
    <dsp:sp modelId="{BEC76E57-A0F6-4B0E-9DA5-4C88C22D56CF}">
      <dsp:nvSpPr>
        <dsp:cNvPr id="0" name=""/>
        <dsp:cNvSpPr/>
      </dsp:nvSpPr>
      <dsp:spPr>
        <a:xfrm>
          <a:off x="0" y="2177"/>
          <a:ext cx="3785616" cy="1047465"/>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55245" rIns="110490" bIns="55245" numCol="1" spcCol="1270" anchor="ctr" anchorCtr="0">
          <a:noAutofit/>
        </a:bodyPr>
        <a:lstStyle/>
        <a:p>
          <a:pPr marL="0" lvl="0" indent="0" algn="ctr" defTabSz="1289050">
            <a:lnSpc>
              <a:spcPct val="90000"/>
            </a:lnSpc>
            <a:spcBef>
              <a:spcPct val="0"/>
            </a:spcBef>
            <a:spcAft>
              <a:spcPct val="35000"/>
            </a:spcAft>
            <a:buNone/>
          </a:pPr>
          <a:r>
            <a:rPr lang="fr-BE" sz="2900" kern="1200" dirty="0"/>
            <a:t>Sans parti pris</a:t>
          </a:r>
        </a:p>
      </dsp:txBody>
      <dsp:txXfrm>
        <a:off x="51133" y="53310"/>
        <a:ext cx="3683350" cy="945199"/>
      </dsp:txXfrm>
    </dsp:sp>
    <dsp:sp modelId="{0F50B72F-D1C1-4048-873D-49B44F52F642}">
      <dsp:nvSpPr>
        <dsp:cNvPr id="0" name=""/>
        <dsp:cNvSpPr/>
      </dsp:nvSpPr>
      <dsp:spPr>
        <a:xfrm rot="5400000">
          <a:off x="6731621" y="-1739242"/>
          <a:ext cx="837972" cy="6729984"/>
        </a:xfrm>
        <a:prstGeom prst="round2Same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30480" rIns="60960" bIns="30480" numCol="1" spcCol="1270" anchor="ctr" anchorCtr="0">
          <a:noAutofit/>
        </a:bodyPr>
        <a:lstStyle/>
        <a:p>
          <a:pPr marL="171450" lvl="1" indent="-171450" algn="l" defTabSz="711200">
            <a:lnSpc>
              <a:spcPct val="90000"/>
            </a:lnSpc>
            <a:spcBef>
              <a:spcPct val="0"/>
            </a:spcBef>
            <a:spcAft>
              <a:spcPct val="15000"/>
            </a:spcAft>
            <a:buChar char="•"/>
          </a:pPr>
          <a:r>
            <a:rPr lang="fr-FR" sz="1600" kern="1200" dirty="0"/>
            <a:t>Eviter les situations compromettantes dans lesquelles nous avons ou sommes perçus comme ayant un parti pris, un conflit d'intérêts ou comme faisant preuve de favoritisme</a:t>
          </a:r>
          <a:endParaRPr lang="fr-BE" sz="1600" kern="1200" dirty="0"/>
        </a:p>
      </dsp:txBody>
      <dsp:txXfrm rot="-5400000">
        <a:off x="3785615" y="1247670"/>
        <a:ext cx="6689078" cy="756160"/>
      </dsp:txXfrm>
    </dsp:sp>
    <dsp:sp modelId="{2AF17B30-2E7E-45E9-8E7A-46E3896BFEB9}">
      <dsp:nvSpPr>
        <dsp:cNvPr id="0" name=""/>
        <dsp:cNvSpPr/>
      </dsp:nvSpPr>
      <dsp:spPr>
        <a:xfrm>
          <a:off x="0" y="1102016"/>
          <a:ext cx="3785616" cy="1047465"/>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55245" rIns="110490" bIns="55245" numCol="1" spcCol="1270" anchor="ctr" anchorCtr="0">
          <a:noAutofit/>
        </a:bodyPr>
        <a:lstStyle/>
        <a:p>
          <a:pPr marL="0" lvl="0" indent="0" algn="ctr" defTabSz="1289050">
            <a:lnSpc>
              <a:spcPct val="90000"/>
            </a:lnSpc>
            <a:spcBef>
              <a:spcPct val="0"/>
            </a:spcBef>
            <a:spcAft>
              <a:spcPct val="35000"/>
            </a:spcAft>
            <a:buNone/>
          </a:pPr>
          <a:r>
            <a:rPr lang="fr-BE" sz="2900" kern="1200" dirty="0"/>
            <a:t>Éviter les situations compromettantes</a:t>
          </a:r>
        </a:p>
      </dsp:txBody>
      <dsp:txXfrm>
        <a:off x="51133" y="1153149"/>
        <a:ext cx="3683350" cy="945199"/>
      </dsp:txXfrm>
    </dsp:sp>
    <dsp:sp modelId="{20A7DBA2-8424-4097-A470-A6117A7C0E7D}">
      <dsp:nvSpPr>
        <dsp:cNvPr id="0" name=""/>
        <dsp:cNvSpPr/>
      </dsp:nvSpPr>
      <dsp:spPr>
        <a:xfrm rot="5400000">
          <a:off x="6731621" y="-639403"/>
          <a:ext cx="837972" cy="6729984"/>
        </a:xfrm>
        <a:prstGeom prst="round2Same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30480" rIns="60960" bIns="30480" numCol="1" spcCol="1270" anchor="ctr" anchorCtr="0">
          <a:noAutofit/>
        </a:bodyPr>
        <a:lstStyle/>
        <a:p>
          <a:pPr marL="171450" lvl="1" indent="-171450" algn="l" defTabSz="711200">
            <a:lnSpc>
              <a:spcPct val="90000"/>
            </a:lnSpc>
            <a:spcBef>
              <a:spcPct val="0"/>
            </a:spcBef>
            <a:spcAft>
              <a:spcPct val="15000"/>
            </a:spcAft>
            <a:buChar char="•"/>
          </a:pPr>
          <a:r>
            <a:rPr lang="fr-FR" sz="1600" kern="1200" dirty="0"/>
            <a:t>Séparer sa propre perspective émotionnelle de la prise de décision</a:t>
          </a:r>
          <a:endParaRPr lang="fr-BE" sz="1600" kern="1200" dirty="0"/>
        </a:p>
      </dsp:txBody>
      <dsp:txXfrm rot="-5400000">
        <a:off x="3785615" y="2347509"/>
        <a:ext cx="6689078" cy="756160"/>
      </dsp:txXfrm>
    </dsp:sp>
    <dsp:sp modelId="{31A44F56-5D91-40CC-B4AD-A9C14B95A62F}">
      <dsp:nvSpPr>
        <dsp:cNvPr id="0" name=""/>
        <dsp:cNvSpPr/>
      </dsp:nvSpPr>
      <dsp:spPr>
        <a:xfrm>
          <a:off x="0" y="2201855"/>
          <a:ext cx="3785616" cy="1047465"/>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55245" rIns="110490" bIns="55245" numCol="1" spcCol="1270" anchor="ctr" anchorCtr="0">
          <a:noAutofit/>
        </a:bodyPr>
        <a:lstStyle/>
        <a:p>
          <a:pPr marL="0" lvl="0" indent="0" algn="ctr" defTabSz="1289050">
            <a:lnSpc>
              <a:spcPct val="90000"/>
            </a:lnSpc>
            <a:spcBef>
              <a:spcPct val="0"/>
            </a:spcBef>
            <a:spcAft>
              <a:spcPct val="35000"/>
            </a:spcAft>
            <a:buNone/>
          </a:pPr>
          <a:r>
            <a:rPr lang="fr-BE" sz="2900" kern="1200" dirty="0"/>
            <a:t>Séparer les émotions</a:t>
          </a:r>
        </a:p>
      </dsp:txBody>
      <dsp:txXfrm>
        <a:off x="51133" y="2252988"/>
        <a:ext cx="3683350" cy="945199"/>
      </dsp:txXfrm>
    </dsp:sp>
    <dsp:sp modelId="{F66C0DCD-CF4A-40A3-83B1-B2E1FB7B21C6}">
      <dsp:nvSpPr>
        <dsp:cNvPr id="0" name=""/>
        <dsp:cNvSpPr/>
      </dsp:nvSpPr>
      <dsp:spPr>
        <a:xfrm rot="5400000">
          <a:off x="6731621" y="460435"/>
          <a:ext cx="837972" cy="6729984"/>
        </a:xfrm>
        <a:prstGeom prst="round2SameRect">
          <a:avLst/>
        </a:prstGeom>
        <a:solidFill>
          <a:schemeClr val="accent1">
            <a:alpha val="90000"/>
            <a:tint val="40000"/>
            <a:hueOff val="0"/>
            <a:satOff val="0"/>
            <a:lumOff val="0"/>
            <a:alphaOff val="0"/>
          </a:schemeClr>
        </a:solidFill>
        <a:ln w="1905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30480" rIns="60960" bIns="30480" numCol="1" spcCol="1270" anchor="ctr" anchorCtr="0">
          <a:noAutofit/>
        </a:bodyPr>
        <a:lstStyle/>
        <a:p>
          <a:pPr marL="171450" lvl="1" indent="-171450" algn="l" defTabSz="711200">
            <a:lnSpc>
              <a:spcPct val="90000"/>
            </a:lnSpc>
            <a:spcBef>
              <a:spcPct val="0"/>
            </a:spcBef>
            <a:spcAft>
              <a:spcPct val="15000"/>
            </a:spcAft>
            <a:buChar char="•"/>
          </a:pPr>
          <a:r>
            <a:rPr lang="fr-FR" sz="1600" kern="1200" dirty="0"/>
            <a:t>Décisions fondées sur des faits et des critères équitables</a:t>
          </a:r>
          <a:endParaRPr lang="fr-BE" sz="1600" kern="1200" dirty="0"/>
        </a:p>
      </dsp:txBody>
      <dsp:txXfrm rot="-5400000">
        <a:off x="3785615" y="3447347"/>
        <a:ext cx="6689078" cy="756160"/>
      </dsp:txXfrm>
    </dsp:sp>
    <dsp:sp modelId="{D5C8E58A-D81A-402A-B2C7-1B44055BC0C8}">
      <dsp:nvSpPr>
        <dsp:cNvPr id="0" name=""/>
        <dsp:cNvSpPr/>
      </dsp:nvSpPr>
      <dsp:spPr>
        <a:xfrm>
          <a:off x="0" y="3301694"/>
          <a:ext cx="3785616" cy="1047465"/>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55245" rIns="110490" bIns="55245" numCol="1" spcCol="1270" anchor="ctr" anchorCtr="0">
          <a:noAutofit/>
        </a:bodyPr>
        <a:lstStyle/>
        <a:p>
          <a:pPr marL="0" lvl="0" indent="0" algn="ctr" defTabSz="1289050">
            <a:lnSpc>
              <a:spcPct val="90000"/>
            </a:lnSpc>
            <a:spcBef>
              <a:spcPct val="0"/>
            </a:spcBef>
            <a:spcAft>
              <a:spcPct val="35000"/>
            </a:spcAft>
            <a:buNone/>
          </a:pPr>
          <a:r>
            <a:rPr lang="fr-BE" sz="2900" kern="1200" dirty="0"/>
            <a:t>Décisions factuelles</a:t>
          </a:r>
        </a:p>
      </dsp:txBody>
      <dsp:txXfrm>
        <a:off x="51133" y="3352827"/>
        <a:ext cx="3683350" cy="94519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0DDE9C-66AD-4463-9B61-E2FC54FFC6D7}">
      <dsp:nvSpPr>
        <dsp:cNvPr id="0" name=""/>
        <dsp:cNvSpPr/>
      </dsp:nvSpPr>
      <dsp:spPr>
        <a:xfrm>
          <a:off x="3280650" y="620823"/>
          <a:ext cx="4133239" cy="4133239"/>
        </a:xfrm>
        <a:prstGeom prst="blockArc">
          <a:avLst>
            <a:gd name="adj1" fmla="val 10800000"/>
            <a:gd name="adj2" fmla="val 16200000"/>
            <a:gd name="adj3" fmla="val 4639"/>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B5292B9-9045-40AF-B04B-5C2BE7B1FAE4}">
      <dsp:nvSpPr>
        <dsp:cNvPr id="0" name=""/>
        <dsp:cNvSpPr/>
      </dsp:nvSpPr>
      <dsp:spPr>
        <a:xfrm>
          <a:off x="3280650" y="620823"/>
          <a:ext cx="4133239" cy="4133239"/>
        </a:xfrm>
        <a:prstGeom prst="blockArc">
          <a:avLst>
            <a:gd name="adj1" fmla="val 5400000"/>
            <a:gd name="adj2" fmla="val 10800000"/>
            <a:gd name="adj3" fmla="val 4639"/>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566FC37-1463-48EA-899C-39B936980F25}">
      <dsp:nvSpPr>
        <dsp:cNvPr id="0" name=""/>
        <dsp:cNvSpPr/>
      </dsp:nvSpPr>
      <dsp:spPr>
        <a:xfrm>
          <a:off x="3280650" y="620823"/>
          <a:ext cx="4133239" cy="4133239"/>
        </a:xfrm>
        <a:prstGeom prst="blockArc">
          <a:avLst>
            <a:gd name="adj1" fmla="val 0"/>
            <a:gd name="adj2" fmla="val 5400000"/>
            <a:gd name="adj3" fmla="val 4639"/>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4F53E9A-2566-442E-8C48-99C4A978E91C}">
      <dsp:nvSpPr>
        <dsp:cNvPr id="0" name=""/>
        <dsp:cNvSpPr/>
      </dsp:nvSpPr>
      <dsp:spPr>
        <a:xfrm>
          <a:off x="3280650" y="620823"/>
          <a:ext cx="4133239" cy="4133239"/>
        </a:xfrm>
        <a:prstGeom prst="blockArc">
          <a:avLst>
            <a:gd name="adj1" fmla="val 16200000"/>
            <a:gd name="adj2" fmla="val 0"/>
            <a:gd name="adj3" fmla="val 4639"/>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B2E4C5D-0BA8-4438-960D-747266766B6F}">
      <dsp:nvSpPr>
        <dsp:cNvPr id="0" name=""/>
        <dsp:cNvSpPr/>
      </dsp:nvSpPr>
      <dsp:spPr>
        <a:xfrm>
          <a:off x="4396091" y="1736264"/>
          <a:ext cx="1902358" cy="1902358"/>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fr-BE" sz="2000" kern="1200" dirty="0"/>
            <a:t>Impartialité</a:t>
          </a:r>
        </a:p>
      </dsp:txBody>
      <dsp:txXfrm>
        <a:off x="4674685" y="2014858"/>
        <a:ext cx="1345170" cy="1345170"/>
      </dsp:txXfrm>
    </dsp:sp>
    <dsp:sp modelId="{DB17BC77-0C78-4F30-9E51-9FE802E61E34}">
      <dsp:nvSpPr>
        <dsp:cNvPr id="0" name=""/>
        <dsp:cNvSpPr/>
      </dsp:nvSpPr>
      <dsp:spPr>
        <a:xfrm>
          <a:off x="4484906" y="2937"/>
          <a:ext cx="1724727" cy="1331650"/>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fr-BE" sz="1400" kern="1200" dirty="0"/>
            <a:t>Renforcement des relations internes et externes</a:t>
          </a:r>
        </a:p>
      </dsp:txBody>
      <dsp:txXfrm>
        <a:off x="4737486" y="197953"/>
        <a:ext cx="1219567" cy="941618"/>
      </dsp:txXfrm>
    </dsp:sp>
    <dsp:sp modelId="{79C785EF-FC63-4CB9-A5EC-9F9D15AC28B9}">
      <dsp:nvSpPr>
        <dsp:cNvPr id="0" name=""/>
        <dsp:cNvSpPr/>
      </dsp:nvSpPr>
      <dsp:spPr>
        <a:xfrm>
          <a:off x="6513993" y="2021618"/>
          <a:ext cx="1703913" cy="1331650"/>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fr-BE" sz="1300" kern="1200" dirty="0"/>
            <a:t>Renforcer la culture qualité</a:t>
          </a:r>
        </a:p>
      </dsp:txBody>
      <dsp:txXfrm>
        <a:off x="6763525" y="2216634"/>
        <a:ext cx="1204849" cy="941618"/>
      </dsp:txXfrm>
    </dsp:sp>
    <dsp:sp modelId="{3C1713FB-8C14-44AC-B002-ECCFFCC53AC1}">
      <dsp:nvSpPr>
        <dsp:cNvPr id="0" name=""/>
        <dsp:cNvSpPr/>
      </dsp:nvSpPr>
      <dsp:spPr>
        <a:xfrm>
          <a:off x="4681444" y="4040298"/>
          <a:ext cx="1331650" cy="1331650"/>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fr-BE" sz="1300" kern="1200" dirty="0"/>
            <a:t>Chacun est responsable</a:t>
          </a:r>
        </a:p>
      </dsp:txBody>
      <dsp:txXfrm>
        <a:off x="4876460" y="4235314"/>
        <a:ext cx="941618" cy="941618"/>
      </dsp:txXfrm>
    </dsp:sp>
    <dsp:sp modelId="{F73A671C-3D30-4D16-9114-F5ED05B98F11}">
      <dsp:nvSpPr>
        <dsp:cNvPr id="0" name=""/>
        <dsp:cNvSpPr/>
      </dsp:nvSpPr>
      <dsp:spPr>
        <a:xfrm>
          <a:off x="2297692" y="2021618"/>
          <a:ext cx="2061794" cy="1331650"/>
        </a:xfrm>
        <a:prstGeom prst="ellips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fr-FR" sz="1300" kern="1200" dirty="0"/>
            <a:t>Instaurer la confiance et favoriser une communication ouverte</a:t>
          </a:r>
          <a:endParaRPr lang="fr-BE" sz="1300" kern="1200" dirty="0"/>
        </a:p>
      </dsp:txBody>
      <dsp:txXfrm>
        <a:off x="2599635" y="2216634"/>
        <a:ext cx="1457908" cy="94161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E41C263-427F-4F48-A1B9-9F7B0B0B6761}">
      <dsp:nvSpPr>
        <dsp:cNvPr id="0" name=""/>
        <dsp:cNvSpPr/>
      </dsp:nvSpPr>
      <dsp:spPr>
        <a:xfrm>
          <a:off x="0" y="302139"/>
          <a:ext cx="10515600" cy="107406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Une tendance, une inclinaison, une attitude, une croyance ou un préjugé envers ou contre une idée, un objet, un groupe ou un individu</a:t>
          </a:r>
          <a:endParaRPr lang="fr-BE" sz="2700" kern="1200" dirty="0"/>
        </a:p>
      </dsp:txBody>
      <dsp:txXfrm>
        <a:off x="52431" y="354570"/>
        <a:ext cx="10410738" cy="969198"/>
      </dsp:txXfrm>
    </dsp:sp>
    <dsp:sp modelId="{FAD282DB-5E82-4CC7-9A65-8474DECAB34B}">
      <dsp:nvSpPr>
        <dsp:cNvPr id="0" name=""/>
        <dsp:cNvSpPr/>
      </dsp:nvSpPr>
      <dsp:spPr>
        <a:xfrm>
          <a:off x="0" y="1376199"/>
          <a:ext cx="10515600" cy="4471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34290" rIns="192024" bIns="34290" numCol="1" spcCol="1270" anchor="t" anchorCtr="0">
          <a:noAutofit/>
        </a:bodyPr>
        <a:lstStyle/>
        <a:p>
          <a:pPr marL="228600" lvl="1" indent="-228600" algn="l" defTabSz="933450">
            <a:lnSpc>
              <a:spcPct val="90000"/>
            </a:lnSpc>
            <a:spcBef>
              <a:spcPct val="0"/>
            </a:spcBef>
            <a:spcAft>
              <a:spcPct val="20000"/>
            </a:spcAft>
            <a:buChar char="•"/>
          </a:pPr>
          <a:r>
            <a:rPr lang="fr-FR" sz="2100" kern="1200" dirty="0"/>
            <a:t>basée sur une distorsion déraisonnable ou injuste du jugement</a:t>
          </a:r>
          <a:endParaRPr lang="fr-BE" sz="2100" kern="1200" dirty="0"/>
        </a:p>
      </dsp:txBody>
      <dsp:txXfrm>
        <a:off x="0" y="1376199"/>
        <a:ext cx="10515600" cy="447120"/>
      </dsp:txXfrm>
    </dsp:sp>
    <dsp:sp modelId="{02F58C79-0F42-438B-9A6C-F0E6788394C5}">
      <dsp:nvSpPr>
        <dsp:cNvPr id="0" name=""/>
        <dsp:cNvSpPr/>
      </dsp:nvSpPr>
      <dsp:spPr>
        <a:xfrm>
          <a:off x="0" y="1823319"/>
          <a:ext cx="10515600" cy="107406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Dirige la façon dont nous percevons, interagissons, pensons, nous comportons et prenons des décisions</a:t>
          </a:r>
          <a:endParaRPr lang="fr-BE" sz="2700" kern="1200" dirty="0"/>
        </a:p>
      </dsp:txBody>
      <dsp:txXfrm>
        <a:off x="52431" y="1875750"/>
        <a:ext cx="10410738" cy="969198"/>
      </dsp:txXfrm>
    </dsp:sp>
    <dsp:sp modelId="{FFCC5F92-7DA4-45E7-A66A-B2E40A7F973A}">
      <dsp:nvSpPr>
        <dsp:cNvPr id="0" name=""/>
        <dsp:cNvSpPr/>
      </dsp:nvSpPr>
      <dsp:spPr>
        <a:xfrm>
          <a:off x="0" y="2975139"/>
          <a:ext cx="10515600" cy="107406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fr-FR" sz="2700" kern="1200" dirty="0"/>
            <a:t>Préjugés dont nous sommes conscients et que nous acceptons</a:t>
          </a:r>
          <a:endParaRPr lang="fr-BE" sz="2700" kern="1200" dirty="0"/>
        </a:p>
      </dsp:txBody>
      <dsp:txXfrm>
        <a:off x="52431" y="3027570"/>
        <a:ext cx="10410738" cy="96919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024E649-A036-4BE4-A85A-84E38578E077}">
      <dsp:nvSpPr>
        <dsp:cNvPr id="0" name=""/>
        <dsp:cNvSpPr/>
      </dsp:nvSpPr>
      <dsp:spPr>
        <a:xfrm>
          <a:off x="0" y="51993"/>
          <a:ext cx="9639610" cy="835379"/>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fr-FR" sz="2100" kern="1200" dirty="0"/>
            <a:t>Précise les exigences en matière de compétence, </a:t>
          </a:r>
          <a:r>
            <a:rPr lang="fr-FR" sz="2100" b="1" i="1" kern="1200" dirty="0"/>
            <a:t>d'impartialité</a:t>
          </a:r>
          <a:r>
            <a:rPr lang="fr-FR" sz="2100" kern="1200" dirty="0"/>
            <a:t> et de cohérence des activités</a:t>
          </a:r>
          <a:endParaRPr lang="fr-BE" sz="2100" kern="1200" dirty="0"/>
        </a:p>
      </dsp:txBody>
      <dsp:txXfrm>
        <a:off x="40780" y="92773"/>
        <a:ext cx="9558050" cy="753819"/>
      </dsp:txXfrm>
    </dsp:sp>
    <dsp:sp modelId="{315D4CF6-396B-430F-9174-61112F13D720}">
      <dsp:nvSpPr>
        <dsp:cNvPr id="0" name=""/>
        <dsp:cNvSpPr/>
      </dsp:nvSpPr>
      <dsp:spPr>
        <a:xfrm>
          <a:off x="0" y="947853"/>
          <a:ext cx="9639610" cy="835379"/>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fr-FR" sz="2100" kern="1200" dirty="0"/>
            <a:t>La direction s'engage à être </a:t>
          </a:r>
          <a:r>
            <a:rPr lang="fr-FR" sz="2100" b="1" i="1" kern="1200" dirty="0"/>
            <a:t>impartiale</a:t>
          </a:r>
          <a:endParaRPr lang="fr-BE" sz="2100" b="1" i="1" kern="1200" dirty="0"/>
        </a:p>
      </dsp:txBody>
      <dsp:txXfrm>
        <a:off x="40780" y="988633"/>
        <a:ext cx="9558050" cy="753819"/>
      </dsp:txXfrm>
    </dsp:sp>
    <dsp:sp modelId="{B2DB7356-19E2-4647-B7CA-90B78344C8CB}">
      <dsp:nvSpPr>
        <dsp:cNvPr id="0" name=""/>
        <dsp:cNvSpPr/>
      </dsp:nvSpPr>
      <dsp:spPr>
        <a:xfrm>
          <a:off x="0" y="1843713"/>
          <a:ext cx="9639610" cy="835379"/>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fr-FR" sz="2100" kern="1200" dirty="0"/>
            <a:t>doit identifier les risques pour </a:t>
          </a:r>
          <a:r>
            <a:rPr lang="fr-FR" sz="2100" b="1" i="1" kern="1200" dirty="0"/>
            <a:t>l'impartialité</a:t>
          </a:r>
          <a:r>
            <a:rPr lang="fr-FR" sz="2100" kern="1200" dirty="0"/>
            <a:t> et les atténuer</a:t>
          </a:r>
          <a:endParaRPr lang="fr-BE" sz="2100" kern="1200" dirty="0"/>
        </a:p>
      </dsp:txBody>
      <dsp:txXfrm>
        <a:off x="40780" y="1884493"/>
        <a:ext cx="9558050" cy="753819"/>
      </dsp:txXfrm>
    </dsp:sp>
    <dsp:sp modelId="{F5D581EC-25F5-464C-AC5C-277CF86428F2}">
      <dsp:nvSpPr>
        <dsp:cNvPr id="0" name=""/>
        <dsp:cNvSpPr/>
      </dsp:nvSpPr>
      <dsp:spPr>
        <a:xfrm>
          <a:off x="0" y="2739573"/>
          <a:ext cx="9639610" cy="835379"/>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fr-FR" sz="2100" kern="1200" dirty="0"/>
            <a:t>les activités sont entreprises de manière impartiale et sont structurées et gérées de manière à préserver l'impartialité</a:t>
          </a:r>
          <a:endParaRPr lang="fr-BE" sz="2100" kern="1200" dirty="0"/>
        </a:p>
      </dsp:txBody>
      <dsp:txXfrm>
        <a:off x="40780" y="2780353"/>
        <a:ext cx="9558050" cy="753819"/>
      </dsp:txXfrm>
    </dsp:sp>
    <dsp:sp modelId="{B54AF7EB-2FE4-4B55-BC81-ECE46CB66473}">
      <dsp:nvSpPr>
        <dsp:cNvPr id="0" name=""/>
        <dsp:cNvSpPr/>
      </dsp:nvSpPr>
      <dsp:spPr>
        <a:xfrm>
          <a:off x="0" y="3635433"/>
          <a:ext cx="9639610" cy="835379"/>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fr-FR" sz="2100" kern="1200" dirty="0"/>
            <a:t>responsable de </a:t>
          </a:r>
          <a:r>
            <a:rPr lang="fr-FR" sz="2100" b="1" i="1" kern="1200" dirty="0"/>
            <a:t>l'impartialité</a:t>
          </a:r>
          <a:r>
            <a:rPr lang="fr-FR" sz="2100" kern="1200" dirty="0"/>
            <a:t> de ses activités et ne doit pas permettre que des pressions commerciales, financières ou autres compromettent cette </a:t>
          </a:r>
          <a:r>
            <a:rPr lang="fr-FR" sz="2100" b="1" i="1" kern="1200" dirty="0"/>
            <a:t>impartialité</a:t>
          </a:r>
          <a:endParaRPr lang="fr-BE" sz="2100" b="1" i="1" kern="1200" dirty="0"/>
        </a:p>
      </dsp:txBody>
      <dsp:txXfrm>
        <a:off x="40780" y="3676213"/>
        <a:ext cx="9558050" cy="753819"/>
      </dsp:txXfrm>
    </dsp:sp>
    <dsp:sp modelId="{41B0305D-1FEE-4CE6-89E1-8B3D4D7A1E8E}">
      <dsp:nvSpPr>
        <dsp:cNvPr id="0" name=""/>
        <dsp:cNvSpPr/>
      </dsp:nvSpPr>
      <dsp:spPr>
        <a:xfrm>
          <a:off x="0" y="4531293"/>
          <a:ext cx="9639610" cy="835379"/>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fr-FR" sz="2100" kern="1200" dirty="0"/>
            <a:t>les politiques et les objectifs traitent de </a:t>
          </a:r>
          <a:r>
            <a:rPr lang="fr-FR" sz="2100" b="1" i="1" kern="1200" dirty="0"/>
            <a:t>l'impartialité</a:t>
          </a:r>
          <a:endParaRPr lang="fr-BE" sz="2100" b="1" i="1" kern="1200" dirty="0"/>
        </a:p>
      </dsp:txBody>
      <dsp:txXfrm>
        <a:off x="40780" y="4572073"/>
        <a:ext cx="9558050" cy="75381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AB742BE-65CC-4BE6-91D3-F027B309FA7E}">
      <dsp:nvSpPr>
        <dsp:cNvPr id="0" name=""/>
        <dsp:cNvSpPr/>
      </dsp:nvSpPr>
      <dsp:spPr>
        <a:xfrm>
          <a:off x="929" y="41523"/>
          <a:ext cx="3626505" cy="2175903"/>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marL="0" lvl="0" indent="0" algn="ctr" defTabSz="1778000">
            <a:lnSpc>
              <a:spcPct val="90000"/>
            </a:lnSpc>
            <a:spcBef>
              <a:spcPct val="0"/>
            </a:spcBef>
            <a:spcAft>
              <a:spcPct val="35000"/>
            </a:spcAft>
            <a:buNone/>
          </a:pPr>
          <a:r>
            <a:rPr lang="fr-BE" sz="4000" kern="1200" dirty="0"/>
            <a:t>Intérêts personnels</a:t>
          </a:r>
        </a:p>
      </dsp:txBody>
      <dsp:txXfrm>
        <a:off x="929" y="41523"/>
        <a:ext cx="3626505" cy="2175903"/>
      </dsp:txXfrm>
    </dsp:sp>
    <dsp:sp modelId="{56FC66C5-38D8-44A6-9074-65939E3FEC1B}">
      <dsp:nvSpPr>
        <dsp:cNvPr id="0" name=""/>
        <dsp:cNvSpPr/>
      </dsp:nvSpPr>
      <dsp:spPr>
        <a:xfrm>
          <a:off x="3990086" y="41523"/>
          <a:ext cx="3626505" cy="2175903"/>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marL="0" lvl="0" indent="0" algn="ctr" defTabSz="1778000">
            <a:lnSpc>
              <a:spcPct val="90000"/>
            </a:lnSpc>
            <a:spcBef>
              <a:spcPct val="0"/>
            </a:spcBef>
            <a:spcAft>
              <a:spcPct val="35000"/>
            </a:spcAft>
            <a:buNone/>
          </a:pPr>
          <a:r>
            <a:rPr lang="fr-BE" sz="4000" kern="1200" dirty="0"/>
            <a:t>Autoévaluation</a:t>
          </a:r>
        </a:p>
      </dsp:txBody>
      <dsp:txXfrm>
        <a:off x="3990086" y="41523"/>
        <a:ext cx="3626505" cy="2175903"/>
      </dsp:txXfrm>
    </dsp:sp>
    <dsp:sp modelId="{BFB4D681-5D13-4783-A252-BFB06CD26C32}">
      <dsp:nvSpPr>
        <dsp:cNvPr id="0" name=""/>
        <dsp:cNvSpPr/>
      </dsp:nvSpPr>
      <dsp:spPr>
        <a:xfrm>
          <a:off x="929" y="2580077"/>
          <a:ext cx="3626505" cy="2175903"/>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marL="0" lvl="0" indent="0" algn="ctr" defTabSz="1778000">
            <a:lnSpc>
              <a:spcPct val="90000"/>
            </a:lnSpc>
            <a:spcBef>
              <a:spcPct val="0"/>
            </a:spcBef>
            <a:spcAft>
              <a:spcPct val="35000"/>
            </a:spcAft>
            <a:buNone/>
          </a:pPr>
          <a:r>
            <a:rPr lang="fr-BE" sz="4000" kern="1200" dirty="0"/>
            <a:t>Familiarité</a:t>
          </a:r>
        </a:p>
      </dsp:txBody>
      <dsp:txXfrm>
        <a:off x="929" y="2580077"/>
        <a:ext cx="3626505" cy="2175903"/>
      </dsp:txXfrm>
    </dsp:sp>
    <dsp:sp modelId="{3A4D05C9-5A42-4C20-AD6E-C60DAEFB7E0B}">
      <dsp:nvSpPr>
        <dsp:cNvPr id="0" name=""/>
        <dsp:cNvSpPr/>
      </dsp:nvSpPr>
      <dsp:spPr>
        <a:xfrm>
          <a:off x="3990086" y="2580077"/>
          <a:ext cx="3626505" cy="2175903"/>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marL="0" lvl="0" indent="0" algn="ctr" defTabSz="1778000">
            <a:lnSpc>
              <a:spcPct val="90000"/>
            </a:lnSpc>
            <a:spcBef>
              <a:spcPct val="0"/>
            </a:spcBef>
            <a:spcAft>
              <a:spcPct val="35000"/>
            </a:spcAft>
            <a:buNone/>
          </a:pPr>
          <a:r>
            <a:rPr lang="fr-BE" sz="4000" kern="1200" dirty="0"/>
            <a:t>Intimidation</a:t>
          </a:r>
        </a:p>
      </dsp:txBody>
      <dsp:txXfrm>
        <a:off x="3990086" y="2580077"/>
        <a:ext cx="3626505" cy="2175903"/>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AB742BE-65CC-4BE6-91D3-F027B309FA7E}">
      <dsp:nvSpPr>
        <dsp:cNvPr id="0" name=""/>
        <dsp:cNvSpPr/>
      </dsp:nvSpPr>
      <dsp:spPr>
        <a:xfrm>
          <a:off x="1293639" y="3398"/>
          <a:ext cx="2395353" cy="1437212"/>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fr-BE" sz="2600" kern="1200" dirty="0"/>
            <a:t>Intérêts personnels</a:t>
          </a:r>
        </a:p>
      </dsp:txBody>
      <dsp:txXfrm>
        <a:off x="1293639" y="3398"/>
        <a:ext cx="2395353" cy="1437212"/>
      </dsp:txXfrm>
    </dsp:sp>
    <dsp:sp modelId="{E747DDA6-A75C-4C7C-B26B-E5055761B83E}">
      <dsp:nvSpPr>
        <dsp:cNvPr id="0" name=""/>
        <dsp:cNvSpPr/>
      </dsp:nvSpPr>
      <dsp:spPr>
        <a:xfrm>
          <a:off x="3928528" y="3398"/>
          <a:ext cx="2395353" cy="1437212"/>
        </a:xfrm>
        <a:prstGeom prst="rect">
          <a:avLst/>
        </a:prstGeom>
        <a:solidFill>
          <a:schemeClr val="accent2"/>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fr-BE" sz="2600" i="1" kern="1200" dirty="0"/>
            <a:t>Eléments financiers</a:t>
          </a:r>
        </a:p>
      </dsp:txBody>
      <dsp:txXfrm>
        <a:off x="3928528" y="3398"/>
        <a:ext cx="2395353" cy="1437212"/>
      </dsp:txXfrm>
    </dsp:sp>
    <dsp:sp modelId="{56FC66C5-38D8-44A6-9074-65939E3FEC1B}">
      <dsp:nvSpPr>
        <dsp:cNvPr id="0" name=""/>
        <dsp:cNvSpPr/>
      </dsp:nvSpPr>
      <dsp:spPr>
        <a:xfrm>
          <a:off x="1293639" y="1680145"/>
          <a:ext cx="2395353" cy="1437212"/>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fr-BE" sz="2600" kern="1200" dirty="0"/>
            <a:t>Autoévaluation</a:t>
          </a:r>
        </a:p>
      </dsp:txBody>
      <dsp:txXfrm>
        <a:off x="1293639" y="1680145"/>
        <a:ext cx="2395353" cy="1437212"/>
      </dsp:txXfrm>
    </dsp:sp>
    <dsp:sp modelId="{C475C426-544E-4819-9C2A-801B2145CD79}">
      <dsp:nvSpPr>
        <dsp:cNvPr id="0" name=""/>
        <dsp:cNvSpPr/>
      </dsp:nvSpPr>
      <dsp:spPr>
        <a:xfrm>
          <a:off x="3928528" y="1680145"/>
          <a:ext cx="2395353" cy="1437212"/>
        </a:xfrm>
        <a:prstGeom prst="rect">
          <a:avLst/>
        </a:prstGeom>
        <a:solidFill>
          <a:schemeClr val="accent2"/>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fr-BE" sz="2600" i="1" kern="1200" dirty="0"/>
            <a:t>Défense d’une cause</a:t>
          </a:r>
        </a:p>
      </dsp:txBody>
      <dsp:txXfrm>
        <a:off x="3928528" y="1680145"/>
        <a:ext cx="2395353" cy="1437212"/>
      </dsp:txXfrm>
    </dsp:sp>
    <dsp:sp modelId="{BFB4D681-5D13-4783-A252-BFB06CD26C32}">
      <dsp:nvSpPr>
        <dsp:cNvPr id="0" name=""/>
        <dsp:cNvSpPr/>
      </dsp:nvSpPr>
      <dsp:spPr>
        <a:xfrm>
          <a:off x="1293639" y="3356893"/>
          <a:ext cx="2395353" cy="1437212"/>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fr-BE" sz="2600" kern="1200" dirty="0"/>
            <a:t>Familiarité</a:t>
          </a:r>
        </a:p>
      </dsp:txBody>
      <dsp:txXfrm>
        <a:off x="1293639" y="3356893"/>
        <a:ext cx="2395353" cy="1437212"/>
      </dsp:txXfrm>
    </dsp:sp>
    <dsp:sp modelId="{3A4D05C9-5A42-4C20-AD6E-C60DAEFB7E0B}">
      <dsp:nvSpPr>
        <dsp:cNvPr id="0" name=""/>
        <dsp:cNvSpPr/>
      </dsp:nvSpPr>
      <dsp:spPr>
        <a:xfrm>
          <a:off x="3928528" y="3356893"/>
          <a:ext cx="2395353" cy="1437212"/>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fr-BE" sz="2600" kern="1200" dirty="0"/>
            <a:t>Intimidation</a:t>
          </a:r>
        </a:p>
      </dsp:txBody>
      <dsp:txXfrm>
        <a:off x="3928528" y="3356893"/>
        <a:ext cx="2395353" cy="1437212"/>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BE"/>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292B8F7-5F19-4826-8A75-16E592E26DC1}" type="datetimeFigureOut">
              <a:rPr lang="fr-BE" smtClean="0"/>
              <a:t>25-09-24</a:t>
            </a:fld>
            <a:endParaRPr lang="fr-BE"/>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BE"/>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BE"/>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104E8DA-E6AC-4CD6-AE08-F3C755176433}" type="slidenum">
              <a:rPr lang="fr-BE" smtClean="0"/>
              <a:t>‹N°›</a:t>
            </a:fld>
            <a:endParaRPr lang="fr-BE"/>
          </a:p>
        </p:txBody>
      </p:sp>
    </p:spTree>
    <p:extLst>
      <p:ext uri="{BB962C8B-B14F-4D97-AF65-F5344CB8AC3E}">
        <p14:creationId xmlns:p14="http://schemas.microsoft.com/office/powerpoint/2010/main" val="4328533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BE" dirty="0"/>
              <a:t>Parler du EA-2/20</a:t>
            </a:r>
          </a:p>
          <a:p>
            <a:r>
              <a:rPr lang="fr-BE" dirty="0"/>
              <a:t>Parler de ILAC P15</a:t>
            </a:r>
          </a:p>
          <a:p>
            <a:r>
              <a:rPr lang="fr-BE" dirty="0"/>
              <a:t>FAQ EA : 17020 : 2 questions </a:t>
            </a:r>
          </a:p>
        </p:txBody>
      </p:sp>
      <p:sp>
        <p:nvSpPr>
          <p:cNvPr id="4" name="Espace réservé du numéro de diapositive 3"/>
          <p:cNvSpPr>
            <a:spLocks noGrp="1"/>
          </p:cNvSpPr>
          <p:nvPr>
            <p:ph type="sldNum" sz="quarter" idx="5"/>
          </p:nvPr>
        </p:nvSpPr>
        <p:spPr/>
        <p:txBody>
          <a:bodyPr/>
          <a:lstStyle/>
          <a:p>
            <a:fld id="{B104E8DA-E6AC-4CD6-AE08-F3C755176433}" type="slidenum">
              <a:rPr lang="fr-BE" smtClean="0"/>
              <a:t>1</a:t>
            </a:fld>
            <a:endParaRPr lang="fr-BE"/>
          </a:p>
        </p:txBody>
      </p:sp>
    </p:spTree>
    <p:extLst>
      <p:ext uri="{BB962C8B-B14F-4D97-AF65-F5344CB8AC3E}">
        <p14:creationId xmlns:p14="http://schemas.microsoft.com/office/powerpoint/2010/main" val="2952645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BE" dirty="0"/>
              <a:t>37.5 : </a:t>
            </a:r>
          </a:p>
        </p:txBody>
      </p:sp>
      <p:sp>
        <p:nvSpPr>
          <p:cNvPr id="4" name="Espace réservé du numéro de diapositive 3"/>
          <p:cNvSpPr>
            <a:spLocks noGrp="1"/>
          </p:cNvSpPr>
          <p:nvPr>
            <p:ph type="sldNum" sz="quarter" idx="5"/>
          </p:nvPr>
        </p:nvSpPr>
        <p:spPr/>
        <p:txBody>
          <a:bodyPr/>
          <a:lstStyle/>
          <a:p>
            <a:fld id="{B104E8DA-E6AC-4CD6-AE08-F3C755176433}" type="slidenum">
              <a:rPr lang="fr-BE" smtClean="0"/>
              <a:t>35</a:t>
            </a:fld>
            <a:endParaRPr lang="fr-BE"/>
          </a:p>
        </p:txBody>
      </p:sp>
    </p:spTree>
    <p:extLst>
      <p:ext uri="{BB962C8B-B14F-4D97-AF65-F5344CB8AC3E}">
        <p14:creationId xmlns:p14="http://schemas.microsoft.com/office/powerpoint/2010/main" val="8927130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Réponse : Le fait que la personne chargée de la vente ait présenté des clients à l'organisme de certification et qu'elle reçoive un paiement en fonction d'une décision ou d'un audit positif signifie qu'il y a conflit d'intérêts et qu'elle ne peut être utilisée dans le processus de certification (cf. ISO/IEC 17021, clause 5.2.13). Cela n'empêcherait pas nécessairement le vendeur d'être utilisé pour des clients qu'il n'a pas présentés à l'organisme de certification.</a:t>
            </a:r>
            <a:endParaRPr lang="fr-BE" dirty="0"/>
          </a:p>
          <a:p>
            <a:endParaRPr lang="fr-BE" dirty="0"/>
          </a:p>
        </p:txBody>
      </p:sp>
      <p:sp>
        <p:nvSpPr>
          <p:cNvPr id="4" name="Espace réservé du numéro de diapositive 3"/>
          <p:cNvSpPr>
            <a:spLocks noGrp="1"/>
          </p:cNvSpPr>
          <p:nvPr>
            <p:ph type="sldNum" sz="quarter" idx="5"/>
          </p:nvPr>
        </p:nvSpPr>
        <p:spPr/>
        <p:txBody>
          <a:bodyPr/>
          <a:lstStyle/>
          <a:p>
            <a:fld id="{B104E8DA-E6AC-4CD6-AE08-F3C755176433}" type="slidenum">
              <a:rPr lang="fr-BE" smtClean="0"/>
              <a:t>39</a:t>
            </a:fld>
            <a:endParaRPr lang="fr-BE"/>
          </a:p>
        </p:txBody>
      </p:sp>
    </p:spTree>
    <p:extLst>
      <p:ext uri="{BB962C8B-B14F-4D97-AF65-F5344CB8AC3E}">
        <p14:creationId xmlns:p14="http://schemas.microsoft.com/office/powerpoint/2010/main" val="24485970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Réponse. La situation est inacceptable. (§5.2.3 et 5.2.10) Par conséquent, l'OEC a deux actions à entreprendre :    </a:t>
            </a:r>
          </a:p>
          <a:p>
            <a:pPr lvl="1"/>
            <a:r>
              <a:rPr lang="fr-FR" dirty="0"/>
              <a:t>Ne pas faire appel à l'auditeur sous contrat, car il représente une menace importante pour l'impartialité.    </a:t>
            </a:r>
          </a:p>
          <a:p>
            <a:pPr lvl="1"/>
            <a:r>
              <a:rPr lang="fr-FR" dirty="0"/>
              <a:t>Le processus de certification pour ce client peut se poursuivre, mais en désignant un autre auditeur.</a:t>
            </a:r>
            <a:endParaRPr lang="fr-BE" dirty="0"/>
          </a:p>
          <a:p>
            <a:endParaRPr lang="fr-BE" dirty="0"/>
          </a:p>
        </p:txBody>
      </p:sp>
      <p:sp>
        <p:nvSpPr>
          <p:cNvPr id="4" name="Espace réservé du numéro de diapositive 3"/>
          <p:cNvSpPr>
            <a:spLocks noGrp="1"/>
          </p:cNvSpPr>
          <p:nvPr>
            <p:ph type="sldNum" sz="quarter" idx="5"/>
          </p:nvPr>
        </p:nvSpPr>
        <p:spPr/>
        <p:txBody>
          <a:bodyPr/>
          <a:lstStyle/>
          <a:p>
            <a:fld id="{B104E8DA-E6AC-4CD6-AE08-F3C755176433}" type="slidenum">
              <a:rPr lang="fr-BE" smtClean="0"/>
              <a:t>40</a:t>
            </a:fld>
            <a:endParaRPr lang="fr-BE"/>
          </a:p>
        </p:txBody>
      </p:sp>
    </p:spTree>
    <p:extLst>
      <p:ext uri="{BB962C8B-B14F-4D97-AF65-F5344CB8AC3E}">
        <p14:creationId xmlns:p14="http://schemas.microsoft.com/office/powerpoint/2010/main" val="29672000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Réponses : inacceptable dans les deux cas (§5.2.5)</a:t>
            </a:r>
            <a:endParaRPr lang="fr-BE" dirty="0"/>
          </a:p>
          <a:p>
            <a:endParaRPr lang="fr-BE" dirty="0"/>
          </a:p>
        </p:txBody>
      </p:sp>
      <p:sp>
        <p:nvSpPr>
          <p:cNvPr id="4" name="Espace réservé du numéro de diapositive 3"/>
          <p:cNvSpPr>
            <a:spLocks noGrp="1"/>
          </p:cNvSpPr>
          <p:nvPr>
            <p:ph type="sldNum" sz="quarter" idx="5"/>
          </p:nvPr>
        </p:nvSpPr>
        <p:spPr/>
        <p:txBody>
          <a:bodyPr/>
          <a:lstStyle/>
          <a:p>
            <a:fld id="{B104E8DA-E6AC-4CD6-AE08-F3C755176433}" type="slidenum">
              <a:rPr lang="fr-BE" smtClean="0"/>
              <a:t>41</a:t>
            </a:fld>
            <a:endParaRPr lang="fr-BE"/>
          </a:p>
        </p:txBody>
      </p:sp>
    </p:spTree>
    <p:extLst>
      <p:ext uri="{BB962C8B-B14F-4D97-AF65-F5344CB8AC3E}">
        <p14:creationId xmlns:p14="http://schemas.microsoft.com/office/powerpoint/2010/main" val="16823116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Réponse : oui. Le fait d'offrir des réductions n'a pas pour effet d'« entraver ou d'empêcher » l'accès des candidats, pas plus qu'il n'impose de « conditions financières ou autres injustifiées ». La norme ISO/IEC 17065 n'exige pas de l'OC qu'il justifie les raisons pour lesquelles il perçoit des honoraires ou applique une remise.</a:t>
            </a:r>
            <a:endParaRPr lang="fr-BE" dirty="0"/>
          </a:p>
          <a:p>
            <a:endParaRPr lang="fr-BE" dirty="0"/>
          </a:p>
        </p:txBody>
      </p:sp>
      <p:sp>
        <p:nvSpPr>
          <p:cNvPr id="4" name="Espace réservé du numéro de diapositive 3"/>
          <p:cNvSpPr>
            <a:spLocks noGrp="1"/>
          </p:cNvSpPr>
          <p:nvPr>
            <p:ph type="sldNum" sz="quarter" idx="5"/>
          </p:nvPr>
        </p:nvSpPr>
        <p:spPr/>
        <p:txBody>
          <a:bodyPr/>
          <a:lstStyle/>
          <a:p>
            <a:fld id="{B104E8DA-E6AC-4CD6-AE08-F3C755176433}" type="slidenum">
              <a:rPr lang="fr-BE" smtClean="0"/>
              <a:t>42</a:t>
            </a:fld>
            <a:endParaRPr lang="fr-BE"/>
          </a:p>
        </p:txBody>
      </p:sp>
    </p:spTree>
    <p:extLst>
      <p:ext uri="{BB962C8B-B14F-4D97-AF65-F5344CB8AC3E}">
        <p14:creationId xmlns:p14="http://schemas.microsoft.com/office/powerpoint/2010/main" val="28595341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BE" dirty="0"/>
              <a:t>Intérêts personnels</a:t>
            </a:r>
          </a:p>
        </p:txBody>
      </p:sp>
      <p:sp>
        <p:nvSpPr>
          <p:cNvPr id="4" name="Espace réservé du numéro de diapositive 3"/>
          <p:cNvSpPr>
            <a:spLocks noGrp="1"/>
          </p:cNvSpPr>
          <p:nvPr>
            <p:ph type="sldNum" sz="quarter" idx="5"/>
          </p:nvPr>
        </p:nvSpPr>
        <p:spPr/>
        <p:txBody>
          <a:bodyPr/>
          <a:lstStyle/>
          <a:p>
            <a:fld id="{B104E8DA-E6AC-4CD6-AE08-F3C755176433}" type="slidenum">
              <a:rPr lang="fr-BE" smtClean="0"/>
              <a:t>2</a:t>
            </a:fld>
            <a:endParaRPr lang="fr-BE"/>
          </a:p>
        </p:txBody>
      </p:sp>
    </p:spTree>
    <p:extLst>
      <p:ext uri="{BB962C8B-B14F-4D97-AF65-F5344CB8AC3E}">
        <p14:creationId xmlns:p14="http://schemas.microsoft.com/office/powerpoint/2010/main" val="16017157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a:t>https://anab.ansi.org/resource/understanding-and-maintaining-impartiality-for-accredited-non-accredited-programs/?srsltid=AfmBOorrOvOucHXD7PUl8ChL2NfyKfqDyRKsPYHeSAHimRrdodlRDGHm</a:t>
            </a:r>
          </a:p>
          <a:p>
            <a:endParaRPr lang="fr-BE" dirty="0"/>
          </a:p>
        </p:txBody>
      </p:sp>
      <p:sp>
        <p:nvSpPr>
          <p:cNvPr id="4" name="Espace réservé du numéro de diapositive 3"/>
          <p:cNvSpPr>
            <a:spLocks noGrp="1"/>
          </p:cNvSpPr>
          <p:nvPr>
            <p:ph type="sldNum" sz="quarter" idx="5"/>
          </p:nvPr>
        </p:nvSpPr>
        <p:spPr/>
        <p:txBody>
          <a:bodyPr/>
          <a:lstStyle/>
          <a:p>
            <a:fld id="{B104E8DA-E6AC-4CD6-AE08-F3C755176433}" type="slidenum">
              <a:rPr lang="fr-BE" smtClean="0"/>
              <a:t>3</a:t>
            </a:fld>
            <a:endParaRPr lang="fr-BE"/>
          </a:p>
        </p:txBody>
      </p:sp>
    </p:spTree>
    <p:extLst>
      <p:ext uri="{BB962C8B-B14F-4D97-AF65-F5344CB8AC3E}">
        <p14:creationId xmlns:p14="http://schemas.microsoft.com/office/powerpoint/2010/main" val="23737470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BE" dirty="0"/>
              <a:t>Intimidation / Eléments financiers</a:t>
            </a:r>
          </a:p>
        </p:txBody>
      </p:sp>
      <p:sp>
        <p:nvSpPr>
          <p:cNvPr id="4" name="Espace réservé du numéro de diapositive 3"/>
          <p:cNvSpPr>
            <a:spLocks noGrp="1"/>
          </p:cNvSpPr>
          <p:nvPr>
            <p:ph type="sldNum" sz="quarter" idx="5"/>
          </p:nvPr>
        </p:nvSpPr>
        <p:spPr/>
        <p:txBody>
          <a:bodyPr/>
          <a:lstStyle/>
          <a:p>
            <a:fld id="{B104E8DA-E6AC-4CD6-AE08-F3C755176433}" type="slidenum">
              <a:rPr lang="fr-BE" smtClean="0"/>
              <a:t>19</a:t>
            </a:fld>
            <a:endParaRPr lang="fr-BE"/>
          </a:p>
        </p:txBody>
      </p:sp>
    </p:spTree>
    <p:extLst>
      <p:ext uri="{BB962C8B-B14F-4D97-AF65-F5344CB8AC3E}">
        <p14:creationId xmlns:p14="http://schemas.microsoft.com/office/powerpoint/2010/main" val="13468790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buNone/>
            </a:pPr>
            <a:r>
              <a:rPr lang="fr-FR" b="1" i="0" dirty="0">
                <a:solidFill>
                  <a:srgbClr val="FF0000"/>
                </a:solidFill>
              </a:rPr>
              <a:t>Tentation</a:t>
            </a:r>
            <a:r>
              <a:rPr lang="fr-FR" i="0" dirty="0"/>
              <a:t> de choisir cet équipement même s'il n'est pas le plus adapté scientifiquement pour certaines analyses ou diagnostics spécifiques.</a:t>
            </a:r>
            <a:endParaRPr lang="fr-BE" i="0" dirty="0"/>
          </a:p>
        </p:txBody>
      </p:sp>
      <p:sp>
        <p:nvSpPr>
          <p:cNvPr id="4" name="Espace réservé du numéro de diapositive 3"/>
          <p:cNvSpPr>
            <a:spLocks noGrp="1"/>
          </p:cNvSpPr>
          <p:nvPr>
            <p:ph type="sldNum" sz="quarter" idx="5"/>
          </p:nvPr>
        </p:nvSpPr>
        <p:spPr/>
        <p:txBody>
          <a:bodyPr/>
          <a:lstStyle/>
          <a:p>
            <a:fld id="{B104E8DA-E6AC-4CD6-AE08-F3C755176433}" type="slidenum">
              <a:rPr lang="fr-BE" smtClean="0"/>
              <a:t>20</a:t>
            </a:fld>
            <a:endParaRPr lang="fr-BE"/>
          </a:p>
        </p:txBody>
      </p:sp>
    </p:spTree>
    <p:extLst>
      <p:ext uri="{BB962C8B-B14F-4D97-AF65-F5344CB8AC3E}">
        <p14:creationId xmlns:p14="http://schemas.microsoft.com/office/powerpoint/2010/main" val="33272168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a:t>Intérêts financiers : le laboratoire pourrait être tenté de </a:t>
            </a:r>
            <a:r>
              <a:rPr lang="fr-FR" b="1" dirty="0"/>
              <a:t>modifier ou d'ajuster les résultats</a:t>
            </a:r>
            <a:r>
              <a:rPr lang="fr-FR" dirty="0"/>
              <a:t> afin de maintenir la relation commerciale avec ce client, au lieu de rapporter les données exactes.</a:t>
            </a:r>
            <a:endParaRPr lang="fr-BE" dirty="0"/>
          </a:p>
          <a:p>
            <a:endParaRPr lang="fr-BE" dirty="0"/>
          </a:p>
        </p:txBody>
      </p:sp>
      <p:sp>
        <p:nvSpPr>
          <p:cNvPr id="4" name="Espace réservé du numéro de diapositive 3"/>
          <p:cNvSpPr>
            <a:spLocks noGrp="1"/>
          </p:cNvSpPr>
          <p:nvPr>
            <p:ph type="sldNum" sz="quarter" idx="5"/>
          </p:nvPr>
        </p:nvSpPr>
        <p:spPr/>
        <p:txBody>
          <a:bodyPr/>
          <a:lstStyle/>
          <a:p>
            <a:fld id="{B104E8DA-E6AC-4CD6-AE08-F3C755176433}" type="slidenum">
              <a:rPr lang="fr-BE" smtClean="0"/>
              <a:t>21</a:t>
            </a:fld>
            <a:endParaRPr lang="fr-BE"/>
          </a:p>
        </p:txBody>
      </p:sp>
    </p:spTree>
    <p:extLst>
      <p:ext uri="{BB962C8B-B14F-4D97-AF65-F5344CB8AC3E}">
        <p14:creationId xmlns:p14="http://schemas.microsoft.com/office/powerpoint/2010/main" val="3037166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BE" dirty="0"/>
              <a:t>Autoévaluation </a:t>
            </a:r>
          </a:p>
        </p:txBody>
      </p:sp>
      <p:sp>
        <p:nvSpPr>
          <p:cNvPr id="4" name="Espace réservé du numéro de diapositive 3"/>
          <p:cNvSpPr>
            <a:spLocks noGrp="1"/>
          </p:cNvSpPr>
          <p:nvPr>
            <p:ph type="sldNum" sz="quarter" idx="5"/>
          </p:nvPr>
        </p:nvSpPr>
        <p:spPr/>
        <p:txBody>
          <a:bodyPr/>
          <a:lstStyle/>
          <a:p>
            <a:fld id="{B104E8DA-E6AC-4CD6-AE08-F3C755176433}" type="slidenum">
              <a:rPr lang="fr-BE" smtClean="0"/>
              <a:t>22</a:t>
            </a:fld>
            <a:endParaRPr lang="fr-BE"/>
          </a:p>
        </p:txBody>
      </p:sp>
    </p:spTree>
    <p:extLst>
      <p:ext uri="{BB962C8B-B14F-4D97-AF65-F5344CB8AC3E}">
        <p14:creationId xmlns:p14="http://schemas.microsoft.com/office/powerpoint/2010/main" val="33241670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buNone/>
            </a:pPr>
            <a:r>
              <a:rPr lang="fr-BE" dirty="0"/>
              <a:t>Question EA 33.1 :</a:t>
            </a:r>
          </a:p>
          <a:p>
            <a:r>
              <a:rPr lang="fr-BE" i="1" dirty="0"/>
              <a:t>« §5.2.7 : </a:t>
            </a:r>
            <a:r>
              <a:rPr lang="fr-FR" i="1" dirty="0"/>
              <a:t>Lorsqu'un client a bénéficié d'un conseil en systèmes de management de la part d'un organisme qui entretient des relations avec un organisme de certification, l'impartialité s'en trouve fortement menacée. Pour atténuer cette menace, il est reconnu que l'organisme de certification ne doit pas certifier le système de management pendant au moins deux ans après la fin de la consultance. » </a:t>
            </a:r>
          </a:p>
          <a:p>
            <a:endParaRPr lang="fr-FR" dirty="0"/>
          </a:p>
          <a:p>
            <a:r>
              <a:rPr lang="fr-FR" dirty="0"/>
              <a:t>Réponse : non.</a:t>
            </a:r>
          </a:p>
          <a:p>
            <a:endParaRPr lang="fr-BE" dirty="0"/>
          </a:p>
        </p:txBody>
      </p:sp>
      <p:sp>
        <p:nvSpPr>
          <p:cNvPr id="4" name="Espace réservé du numéro de diapositive 3"/>
          <p:cNvSpPr>
            <a:spLocks noGrp="1"/>
          </p:cNvSpPr>
          <p:nvPr>
            <p:ph type="sldNum" sz="quarter" idx="5"/>
          </p:nvPr>
        </p:nvSpPr>
        <p:spPr/>
        <p:txBody>
          <a:bodyPr/>
          <a:lstStyle/>
          <a:p>
            <a:fld id="{B104E8DA-E6AC-4CD6-AE08-F3C755176433}" type="slidenum">
              <a:rPr lang="fr-BE" smtClean="0"/>
              <a:t>24</a:t>
            </a:fld>
            <a:endParaRPr lang="fr-BE"/>
          </a:p>
        </p:txBody>
      </p:sp>
    </p:spTree>
    <p:extLst>
      <p:ext uri="{BB962C8B-B14F-4D97-AF65-F5344CB8AC3E}">
        <p14:creationId xmlns:p14="http://schemas.microsoft.com/office/powerpoint/2010/main" val="38510689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BE" dirty="0"/>
              <a:t>27.1 : réponse : </a:t>
            </a:r>
            <a:r>
              <a:rPr lang="fr-FR" dirty="0"/>
              <a:t>Oui, pour autant que cette activité d’amendes soit reprise dans l’analyse de risques.</a:t>
            </a:r>
          </a:p>
          <a:p>
            <a:endParaRPr lang="fr-BE" dirty="0"/>
          </a:p>
          <a:p>
            <a:pPr marL="0" marR="0" lvl="0" indent="0" algn="l" defTabSz="914400" rtl="0" eaLnBrk="1" fontAlgn="auto" latinLnBrk="0" hangingPunct="1">
              <a:lnSpc>
                <a:spcPct val="100000"/>
              </a:lnSpc>
              <a:spcBef>
                <a:spcPts val="0"/>
              </a:spcBef>
              <a:spcAft>
                <a:spcPts val="0"/>
              </a:spcAft>
              <a:buClrTx/>
              <a:buSzTx/>
              <a:buFontTx/>
              <a:buNone/>
              <a:tabLst/>
              <a:defRPr/>
            </a:pPr>
            <a:r>
              <a:rPr lang="fr-BE" dirty="0"/>
              <a:t>27,2 : réponse : </a:t>
            </a:r>
            <a:r>
              <a:rPr lang="fr-FR" dirty="0"/>
              <a:t>Non car elle a un intérêt à déclarer conforme la bouteille. Elle peut être type B ou C.</a:t>
            </a:r>
            <a:endParaRPr lang="fr-BE" dirty="0"/>
          </a:p>
          <a:p>
            <a:endParaRPr lang="fr-BE" dirty="0"/>
          </a:p>
        </p:txBody>
      </p:sp>
      <p:sp>
        <p:nvSpPr>
          <p:cNvPr id="4" name="Espace réservé du numéro de diapositive 3"/>
          <p:cNvSpPr>
            <a:spLocks noGrp="1"/>
          </p:cNvSpPr>
          <p:nvPr>
            <p:ph type="sldNum" sz="quarter" idx="5"/>
          </p:nvPr>
        </p:nvSpPr>
        <p:spPr/>
        <p:txBody>
          <a:bodyPr/>
          <a:lstStyle/>
          <a:p>
            <a:fld id="{B104E8DA-E6AC-4CD6-AE08-F3C755176433}" type="slidenum">
              <a:rPr lang="fr-BE" smtClean="0"/>
              <a:t>34</a:t>
            </a:fld>
            <a:endParaRPr lang="fr-BE"/>
          </a:p>
        </p:txBody>
      </p:sp>
    </p:spTree>
    <p:extLst>
      <p:ext uri="{BB962C8B-B14F-4D97-AF65-F5344CB8AC3E}">
        <p14:creationId xmlns:p14="http://schemas.microsoft.com/office/powerpoint/2010/main" val="77271554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4DC4452-33D8-EA33-F836-D65B35CB8B96}"/>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endParaRPr lang="fr-BE"/>
          </a:p>
        </p:txBody>
      </p:sp>
      <p:sp>
        <p:nvSpPr>
          <p:cNvPr id="3" name="Sous-titre 2">
            <a:extLst>
              <a:ext uri="{FF2B5EF4-FFF2-40B4-BE49-F238E27FC236}">
                <a16:creationId xmlns:a16="http://schemas.microsoft.com/office/drawing/2014/main" id="{1988CE36-8908-1D97-5448-8EDC2A01C70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endParaRPr lang="fr-BE"/>
          </a:p>
        </p:txBody>
      </p:sp>
      <p:sp>
        <p:nvSpPr>
          <p:cNvPr id="4" name="Espace réservé de la date 3">
            <a:extLst>
              <a:ext uri="{FF2B5EF4-FFF2-40B4-BE49-F238E27FC236}">
                <a16:creationId xmlns:a16="http://schemas.microsoft.com/office/drawing/2014/main" id="{D0274DAC-706C-F64D-655E-54D13D0703C8}"/>
              </a:ext>
            </a:extLst>
          </p:cNvPr>
          <p:cNvSpPr>
            <a:spLocks noGrp="1"/>
          </p:cNvSpPr>
          <p:nvPr>
            <p:ph type="dt" sz="half" idx="10"/>
          </p:nvPr>
        </p:nvSpPr>
        <p:spPr/>
        <p:txBody>
          <a:bodyPr/>
          <a:lstStyle/>
          <a:p>
            <a:fld id="{2003D99D-B223-4DE9-B801-6D47B1E87EA3}" type="datetime1">
              <a:rPr lang="fr-BE" smtClean="0"/>
              <a:t>30-09-24</a:t>
            </a:fld>
            <a:endParaRPr lang="fr-BE"/>
          </a:p>
        </p:txBody>
      </p:sp>
      <p:sp>
        <p:nvSpPr>
          <p:cNvPr id="5" name="Espace réservé du pied de page 4">
            <a:extLst>
              <a:ext uri="{FF2B5EF4-FFF2-40B4-BE49-F238E27FC236}">
                <a16:creationId xmlns:a16="http://schemas.microsoft.com/office/drawing/2014/main" id="{183E2E41-7EB7-D393-90AD-584D99ABF281}"/>
              </a:ext>
            </a:extLst>
          </p:cNvPr>
          <p:cNvSpPr>
            <a:spLocks noGrp="1"/>
          </p:cNvSpPr>
          <p:nvPr>
            <p:ph type="ftr" sz="quarter" idx="11"/>
          </p:nvPr>
        </p:nvSpPr>
        <p:spPr/>
        <p:txBody>
          <a:bodyPr/>
          <a:lstStyle/>
          <a:p>
            <a:r>
              <a:rPr lang="fr-FR"/>
              <a:t>Journée de l'accréditation 2024 - Impartialité</a:t>
            </a:r>
            <a:endParaRPr lang="fr-BE"/>
          </a:p>
        </p:txBody>
      </p:sp>
      <p:sp>
        <p:nvSpPr>
          <p:cNvPr id="6" name="Espace réservé du numéro de diapositive 5">
            <a:extLst>
              <a:ext uri="{FF2B5EF4-FFF2-40B4-BE49-F238E27FC236}">
                <a16:creationId xmlns:a16="http://schemas.microsoft.com/office/drawing/2014/main" id="{E6437056-A959-5702-67AE-38CB869FD4C0}"/>
              </a:ext>
            </a:extLst>
          </p:cNvPr>
          <p:cNvSpPr>
            <a:spLocks noGrp="1"/>
          </p:cNvSpPr>
          <p:nvPr>
            <p:ph type="sldNum" sz="quarter" idx="12"/>
          </p:nvPr>
        </p:nvSpPr>
        <p:spPr/>
        <p:txBody>
          <a:bodyPr/>
          <a:lstStyle/>
          <a:p>
            <a:fld id="{9891E64B-0FA0-4F95-8C79-9CAD9C736863}" type="slidenum">
              <a:rPr lang="fr-BE" smtClean="0"/>
              <a:t>‹N°›</a:t>
            </a:fld>
            <a:endParaRPr lang="fr-BE"/>
          </a:p>
        </p:txBody>
      </p:sp>
      <p:pic>
        <p:nvPicPr>
          <p:cNvPr id="8" name="Image 7" descr="Une image contenant Police, Graphique, logo, typographie&#10;&#10;Description générée automatiquement">
            <a:extLst>
              <a:ext uri="{FF2B5EF4-FFF2-40B4-BE49-F238E27FC236}">
                <a16:creationId xmlns:a16="http://schemas.microsoft.com/office/drawing/2014/main" id="{AA5A0C19-39E7-0026-AB46-FD58488CF35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469751" y="0"/>
            <a:ext cx="1575107" cy="1412165"/>
          </a:xfrm>
          <a:prstGeom prst="rect">
            <a:avLst/>
          </a:prstGeom>
        </p:spPr>
      </p:pic>
    </p:spTree>
    <p:extLst>
      <p:ext uri="{BB962C8B-B14F-4D97-AF65-F5344CB8AC3E}">
        <p14:creationId xmlns:p14="http://schemas.microsoft.com/office/powerpoint/2010/main" val="30782528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86E0102-CFC6-B88B-8F95-09FF50AFA51E}"/>
              </a:ext>
            </a:extLst>
          </p:cNvPr>
          <p:cNvSpPr>
            <a:spLocks noGrp="1"/>
          </p:cNvSpPr>
          <p:nvPr>
            <p:ph type="title"/>
          </p:nvPr>
        </p:nvSpPr>
        <p:spPr/>
        <p:txBody>
          <a:bodyPr/>
          <a:lstStyle/>
          <a:p>
            <a:r>
              <a:rPr lang="fr-FR"/>
              <a:t>Modifiez le style du titre</a:t>
            </a:r>
            <a:endParaRPr lang="fr-BE"/>
          </a:p>
        </p:txBody>
      </p:sp>
      <p:sp>
        <p:nvSpPr>
          <p:cNvPr id="3" name="Espace réservé du texte vertical 2">
            <a:extLst>
              <a:ext uri="{FF2B5EF4-FFF2-40B4-BE49-F238E27FC236}">
                <a16:creationId xmlns:a16="http://schemas.microsoft.com/office/drawing/2014/main" id="{A61B715F-3C9B-A798-6416-0860221C1705}"/>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4" name="Espace réservé de la date 3">
            <a:extLst>
              <a:ext uri="{FF2B5EF4-FFF2-40B4-BE49-F238E27FC236}">
                <a16:creationId xmlns:a16="http://schemas.microsoft.com/office/drawing/2014/main" id="{436C601F-12AB-FABC-0671-B942C25BE740}"/>
              </a:ext>
            </a:extLst>
          </p:cNvPr>
          <p:cNvSpPr>
            <a:spLocks noGrp="1"/>
          </p:cNvSpPr>
          <p:nvPr>
            <p:ph type="dt" sz="half" idx="10"/>
          </p:nvPr>
        </p:nvSpPr>
        <p:spPr/>
        <p:txBody>
          <a:bodyPr/>
          <a:lstStyle/>
          <a:p>
            <a:fld id="{A9326B32-8C4F-4094-B815-481C306F0E1C}" type="datetime1">
              <a:rPr lang="fr-BE" smtClean="0"/>
              <a:t>30-09-24</a:t>
            </a:fld>
            <a:endParaRPr lang="fr-BE"/>
          </a:p>
        </p:txBody>
      </p:sp>
      <p:sp>
        <p:nvSpPr>
          <p:cNvPr id="5" name="Espace réservé du pied de page 4">
            <a:extLst>
              <a:ext uri="{FF2B5EF4-FFF2-40B4-BE49-F238E27FC236}">
                <a16:creationId xmlns:a16="http://schemas.microsoft.com/office/drawing/2014/main" id="{DEE6CA2B-082D-3D39-5C2E-97D3BE29D5CA}"/>
              </a:ext>
            </a:extLst>
          </p:cNvPr>
          <p:cNvSpPr>
            <a:spLocks noGrp="1"/>
          </p:cNvSpPr>
          <p:nvPr>
            <p:ph type="ftr" sz="quarter" idx="11"/>
          </p:nvPr>
        </p:nvSpPr>
        <p:spPr/>
        <p:txBody>
          <a:bodyPr/>
          <a:lstStyle/>
          <a:p>
            <a:r>
              <a:rPr lang="fr-FR"/>
              <a:t>Journée de l'accréditation 2024 - Impartialité</a:t>
            </a:r>
            <a:endParaRPr lang="fr-BE"/>
          </a:p>
        </p:txBody>
      </p:sp>
      <p:sp>
        <p:nvSpPr>
          <p:cNvPr id="6" name="Espace réservé du numéro de diapositive 5">
            <a:extLst>
              <a:ext uri="{FF2B5EF4-FFF2-40B4-BE49-F238E27FC236}">
                <a16:creationId xmlns:a16="http://schemas.microsoft.com/office/drawing/2014/main" id="{00330903-21A8-FF1F-F5E4-F121966F6377}"/>
              </a:ext>
            </a:extLst>
          </p:cNvPr>
          <p:cNvSpPr>
            <a:spLocks noGrp="1"/>
          </p:cNvSpPr>
          <p:nvPr>
            <p:ph type="sldNum" sz="quarter" idx="12"/>
          </p:nvPr>
        </p:nvSpPr>
        <p:spPr/>
        <p:txBody>
          <a:bodyPr/>
          <a:lstStyle/>
          <a:p>
            <a:fld id="{9891E64B-0FA0-4F95-8C79-9CAD9C736863}" type="slidenum">
              <a:rPr lang="fr-BE" smtClean="0"/>
              <a:t>‹N°›</a:t>
            </a:fld>
            <a:endParaRPr lang="fr-BE"/>
          </a:p>
        </p:txBody>
      </p:sp>
    </p:spTree>
    <p:extLst>
      <p:ext uri="{BB962C8B-B14F-4D97-AF65-F5344CB8AC3E}">
        <p14:creationId xmlns:p14="http://schemas.microsoft.com/office/powerpoint/2010/main" val="14371326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DB87C384-9DE9-9427-30B5-4EA927D11C25}"/>
              </a:ext>
            </a:extLst>
          </p:cNvPr>
          <p:cNvSpPr>
            <a:spLocks noGrp="1"/>
          </p:cNvSpPr>
          <p:nvPr>
            <p:ph type="title" orient="vert"/>
          </p:nvPr>
        </p:nvSpPr>
        <p:spPr>
          <a:xfrm>
            <a:off x="8724900" y="365125"/>
            <a:ext cx="2628900" cy="5811838"/>
          </a:xfrm>
        </p:spPr>
        <p:txBody>
          <a:bodyPr vert="eaVert"/>
          <a:lstStyle/>
          <a:p>
            <a:r>
              <a:rPr lang="fr-FR"/>
              <a:t>Modifiez le style du titre</a:t>
            </a:r>
            <a:endParaRPr lang="fr-BE"/>
          </a:p>
        </p:txBody>
      </p:sp>
      <p:sp>
        <p:nvSpPr>
          <p:cNvPr id="3" name="Espace réservé du texte vertical 2">
            <a:extLst>
              <a:ext uri="{FF2B5EF4-FFF2-40B4-BE49-F238E27FC236}">
                <a16:creationId xmlns:a16="http://schemas.microsoft.com/office/drawing/2014/main" id="{B24352C2-5267-9D89-C821-424F065395DA}"/>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4" name="Espace réservé de la date 3">
            <a:extLst>
              <a:ext uri="{FF2B5EF4-FFF2-40B4-BE49-F238E27FC236}">
                <a16:creationId xmlns:a16="http://schemas.microsoft.com/office/drawing/2014/main" id="{4B39D40A-DDA0-F4E6-B598-57D45483196C}"/>
              </a:ext>
            </a:extLst>
          </p:cNvPr>
          <p:cNvSpPr>
            <a:spLocks noGrp="1"/>
          </p:cNvSpPr>
          <p:nvPr>
            <p:ph type="dt" sz="half" idx="10"/>
          </p:nvPr>
        </p:nvSpPr>
        <p:spPr/>
        <p:txBody>
          <a:bodyPr/>
          <a:lstStyle/>
          <a:p>
            <a:fld id="{6AF83711-B9DB-443D-8931-795E41CF8C79}" type="datetime1">
              <a:rPr lang="fr-BE" smtClean="0"/>
              <a:t>30-09-24</a:t>
            </a:fld>
            <a:endParaRPr lang="fr-BE"/>
          </a:p>
        </p:txBody>
      </p:sp>
      <p:sp>
        <p:nvSpPr>
          <p:cNvPr id="5" name="Espace réservé du pied de page 4">
            <a:extLst>
              <a:ext uri="{FF2B5EF4-FFF2-40B4-BE49-F238E27FC236}">
                <a16:creationId xmlns:a16="http://schemas.microsoft.com/office/drawing/2014/main" id="{C9A4F049-968B-A005-E84B-76EB2FF82C34}"/>
              </a:ext>
            </a:extLst>
          </p:cNvPr>
          <p:cNvSpPr>
            <a:spLocks noGrp="1"/>
          </p:cNvSpPr>
          <p:nvPr>
            <p:ph type="ftr" sz="quarter" idx="11"/>
          </p:nvPr>
        </p:nvSpPr>
        <p:spPr/>
        <p:txBody>
          <a:bodyPr/>
          <a:lstStyle/>
          <a:p>
            <a:r>
              <a:rPr lang="fr-FR"/>
              <a:t>Journée de l'accréditation 2024 - Impartialité</a:t>
            </a:r>
            <a:endParaRPr lang="fr-BE"/>
          </a:p>
        </p:txBody>
      </p:sp>
      <p:sp>
        <p:nvSpPr>
          <p:cNvPr id="6" name="Espace réservé du numéro de diapositive 5">
            <a:extLst>
              <a:ext uri="{FF2B5EF4-FFF2-40B4-BE49-F238E27FC236}">
                <a16:creationId xmlns:a16="http://schemas.microsoft.com/office/drawing/2014/main" id="{045A2A4C-68F2-1BBF-5B79-31889B15703F}"/>
              </a:ext>
            </a:extLst>
          </p:cNvPr>
          <p:cNvSpPr>
            <a:spLocks noGrp="1"/>
          </p:cNvSpPr>
          <p:nvPr>
            <p:ph type="sldNum" sz="quarter" idx="12"/>
          </p:nvPr>
        </p:nvSpPr>
        <p:spPr/>
        <p:txBody>
          <a:bodyPr/>
          <a:lstStyle/>
          <a:p>
            <a:fld id="{9891E64B-0FA0-4F95-8C79-9CAD9C736863}" type="slidenum">
              <a:rPr lang="fr-BE" smtClean="0"/>
              <a:t>‹N°›</a:t>
            </a:fld>
            <a:endParaRPr lang="fr-BE"/>
          </a:p>
        </p:txBody>
      </p:sp>
    </p:spTree>
    <p:extLst>
      <p:ext uri="{BB962C8B-B14F-4D97-AF65-F5344CB8AC3E}">
        <p14:creationId xmlns:p14="http://schemas.microsoft.com/office/powerpoint/2010/main" val="29116004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203FAFF-C73C-1989-7A48-BECCA89F0658}"/>
              </a:ext>
            </a:extLst>
          </p:cNvPr>
          <p:cNvSpPr>
            <a:spLocks noGrp="1"/>
          </p:cNvSpPr>
          <p:nvPr>
            <p:ph type="title"/>
          </p:nvPr>
        </p:nvSpPr>
        <p:spPr>
          <a:xfrm>
            <a:off x="838200" y="15266"/>
            <a:ext cx="10515600" cy="1325563"/>
          </a:xfrm>
        </p:spPr>
        <p:txBody>
          <a:bodyPr>
            <a:normAutofit/>
          </a:bodyPr>
          <a:lstStyle>
            <a:lvl1pPr>
              <a:defRPr sz="4000"/>
            </a:lvl1pPr>
          </a:lstStyle>
          <a:p>
            <a:r>
              <a:rPr lang="fr-FR" dirty="0"/>
              <a:t>Modifiez le style du titre</a:t>
            </a:r>
            <a:endParaRPr lang="fr-BE" dirty="0"/>
          </a:p>
        </p:txBody>
      </p:sp>
      <p:sp>
        <p:nvSpPr>
          <p:cNvPr id="3" name="Espace réservé du contenu 2">
            <a:extLst>
              <a:ext uri="{FF2B5EF4-FFF2-40B4-BE49-F238E27FC236}">
                <a16:creationId xmlns:a16="http://schemas.microsoft.com/office/drawing/2014/main" id="{57E03C8A-2362-3FF5-C329-7EB1771A5E41}"/>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4" name="Espace réservé de la date 3">
            <a:extLst>
              <a:ext uri="{FF2B5EF4-FFF2-40B4-BE49-F238E27FC236}">
                <a16:creationId xmlns:a16="http://schemas.microsoft.com/office/drawing/2014/main" id="{E6D5163C-5488-887C-6FD0-D586D035085B}"/>
              </a:ext>
            </a:extLst>
          </p:cNvPr>
          <p:cNvSpPr>
            <a:spLocks noGrp="1"/>
          </p:cNvSpPr>
          <p:nvPr>
            <p:ph type="dt" sz="half" idx="10"/>
          </p:nvPr>
        </p:nvSpPr>
        <p:spPr/>
        <p:txBody>
          <a:bodyPr/>
          <a:lstStyle/>
          <a:p>
            <a:fld id="{952F2A3D-11AB-4292-B13C-1F7FCF560C93}" type="datetime1">
              <a:rPr lang="fr-BE" smtClean="0"/>
              <a:t>30-09-24</a:t>
            </a:fld>
            <a:endParaRPr lang="fr-BE"/>
          </a:p>
        </p:txBody>
      </p:sp>
      <p:sp>
        <p:nvSpPr>
          <p:cNvPr id="5" name="Espace réservé du pied de page 4">
            <a:extLst>
              <a:ext uri="{FF2B5EF4-FFF2-40B4-BE49-F238E27FC236}">
                <a16:creationId xmlns:a16="http://schemas.microsoft.com/office/drawing/2014/main" id="{C0FCB4DD-1131-A441-B49D-8CF2F97F751A}"/>
              </a:ext>
            </a:extLst>
          </p:cNvPr>
          <p:cNvSpPr>
            <a:spLocks noGrp="1"/>
          </p:cNvSpPr>
          <p:nvPr>
            <p:ph type="ftr" sz="quarter" idx="11"/>
          </p:nvPr>
        </p:nvSpPr>
        <p:spPr/>
        <p:txBody>
          <a:bodyPr/>
          <a:lstStyle/>
          <a:p>
            <a:r>
              <a:rPr lang="fr-FR"/>
              <a:t>Journée de l'accréditation 2024 - Impartialité</a:t>
            </a:r>
            <a:endParaRPr lang="fr-BE"/>
          </a:p>
        </p:txBody>
      </p:sp>
      <p:sp>
        <p:nvSpPr>
          <p:cNvPr id="6" name="Espace réservé du numéro de diapositive 5">
            <a:extLst>
              <a:ext uri="{FF2B5EF4-FFF2-40B4-BE49-F238E27FC236}">
                <a16:creationId xmlns:a16="http://schemas.microsoft.com/office/drawing/2014/main" id="{30177614-F3C2-B09F-C1D8-2ACDC1975D0B}"/>
              </a:ext>
            </a:extLst>
          </p:cNvPr>
          <p:cNvSpPr>
            <a:spLocks noGrp="1"/>
          </p:cNvSpPr>
          <p:nvPr>
            <p:ph type="sldNum" sz="quarter" idx="12"/>
          </p:nvPr>
        </p:nvSpPr>
        <p:spPr/>
        <p:txBody>
          <a:bodyPr/>
          <a:lstStyle/>
          <a:p>
            <a:fld id="{9891E64B-0FA0-4F95-8C79-9CAD9C736863}" type="slidenum">
              <a:rPr lang="fr-BE" smtClean="0"/>
              <a:t>‹N°›</a:t>
            </a:fld>
            <a:endParaRPr lang="fr-BE"/>
          </a:p>
        </p:txBody>
      </p:sp>
      <p:pic>
        <p:nvPicPr>
          <p:cNvPr id="7" name="Image 6" descr="Une image contenant Police, Graphique, logo, typographie&#10;&#10;Description générée automatiquement">
            <a:extLst>
              <a:ext uri="{FF2B5EF4-FFF2-40B4-BE49-F238E27FC236}">
                <a16:creationId xmlns:a16="http://schemas.microsoft.com/office/drawing/2014/main" id="{BEFD0332-2D33-A4BF-4863-058FD4E2931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469751" y="0"/>
            <a:ext cx="1575107" cy="1412165"/>
          </a:xfrm>
          <a:prstGeom prst="rect">
            <a:avLst/>
          </a:prstGeom>
        </p:spPr>
      </p:pic>
    </p:spTree>
    <p:extLst>
      <p:ext uri="{BB962C8B-B14F-4D97-AF65-F5344CB8AC3E}">
        <p14:creationId xmlns:p14="http://schemas.microsoft.com/office/powerpoint/2010/main" val="5873132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210D596-2977-8CA2-0EBC-396DED44B373}"/>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endParaRPr lang="fr-BE"/>
          </a:p>
        </p:txBody>
      </p:sp>
      <p:sp>
        <p:nvSpPr>
          <p:cNvPr id="3" name="Espace réservé du texte 2">
            <a:extLst>
              <a:ext uri="{FF2B5EF4-FFF2-40B4-BE49-F238E27FC236}">
                <a16:creationId xmlns:a16="http://schemas.microsoft.com/office/drawing/2014/main" id="{F44C1A78-DB57-89B6-62FC-42B82EE806C3}"/>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EE66E951-021B-04BE-CCB6-D49C12103F93}"/>
              </a:ext>
            </a:extLst>
          </p:cNvPr>
          <p:cNvSpPr>
            <a:spLocks noGrp="1"/>
          </p:cNvSpPr>
          <p:nvPr>
            <p:ph type="dt" sz="half" idx="10"/>
          </p:nvPr>
        </p:nvSpPr>
        <p:spPr/>
        <p:txBody>
          <a:bodyPr/>
          <a:lstStyle/>
          <a:p>
            <a:fld id="{76B9EE4B-04B3-4086-BE3B-425264814697}" type="datetime1">
              <a:rPr lang="fr-BE" smtClean="0"/>
              <a:t>30-09-24</a:t>
            </a:fld>
            <a:endParaRPr lang="fr-BE"/>
          </a:p>
        </p:txBody>
      </p:sp>
      <p:sp>
        <p:nvSpPr>
          <p:cNvPr id="5" name="Espace réservé du pied de page 4">
            <a:extLst>
              <a:ext uri="{FF2B5EF4-FFF2-40B4-BE49-F238E27FC236}">
                <a16:creationId xmlns:a16="http://schemas.microsoft.com/office/drawing/2014/main" id="{81287393-781B-4523-030E-64243335AE4D}"/>
              </a:ext>
            </a:extLst>
          </p:cNvPr>
          <p:cNvSpPr>
            <a:spLocks noGrp="1"/>
          </p:cNvSpPr>
          <p:nvPr>
            <p:ph type="ftr" sz="quarter" idx="11"/>
          </p:nvPr>
        </p:nvSpPr>
        <p:spPr/>
        <p:txBody>
          <a:bodyPr/>
          <a:lstStyle/>
          <a:p>
            <a:r>
              <a:rPr lang="fr-FR"/>
              <a:t>Journée de l'accréditation 2024 - Impartialité</a:t>
            </a:r>
            <a:endParaRPr lang="fr-BE"/>
          </a:p>
        </p:txBody>
      </p:sp>
      <p:sp>
        <p:nvSpPr>
          <p:cNvPr id="6" name="Espace réservé du numéro de diapositive 5">
            <a:extLst>
              <a:ext uri="{FF2B5EF4-FFF2-40B4-BE49-F238E27FC236}">
                <a16:creationId xmlns:a16="http://schemas.microsoft.com/office/drawing/2014/main" id="{28F43520-C7D6-5319-DEE8-3783C1C29FC4}"/>
              </a:ext>
            </a:extLst>
          </p:cNvPr>
          <p:cNvSpPr>
            <a:spLocks noGrp="1"/>
          </p:cNvSpPr>
          <p:nvPr>
            <p:ph type="sldNum" sz="quarter" idx="12"/>
          </p:nvPr>
        </p:nvSpPr>
        <p:spPr/>
        <p:txBody>
          <a:bodyPr/>
          <a:lstStyle/>
          <a:p>
            <a:fld id="{9891E64B-0FA0-4F95-8C79-9CAD9C736863}" type="slidenum">
              <a:rPr lang="fr-BE" smtClean="0"/>
              <a:t>‹N°›</a:t>
            </a:fld>
            <a:endParaRPr lang="fr-BE"/>
          </a:p>
        </p:txBody>
      </p:sp>
    </p:spTree>
    <p:extLst>
      <p:ext uri="{BB962C8B-B14F-4D97-AF65-F5344CB8AC3E}">
        <p14:creationId xmlns:p14="http://schemas.microsoft.com/office/powerpoint/2010/main" val="35342181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BE0EED7-9FC9-D3FB-6B39-E8536D9A490D}"/>
              </a:ext>
            </a:extLst>
          </p:cNvPr>
          <p:cNvSpPr>
            <a:spLocks noGrp="1"/>
          </p:cNvSpPr>
          <p:nvPr>
            <p:ph type="title"/>
          </p:nvPr>
        </p:nvSpPr>
        <p:spPr/>
        <p:txBody>
          <a:bodyPr/>
          <a:lstStyle/>
          <a:p>
            <a:r>
              <a:rPr lang="fr-FR"/>
              <a:t>Modifiez le style du titre</a:t>
            </a:r>
            <a:endParaRPr lang="fr-BE"/>
          </a:p>
        </p:txBody>
      </p:sp>
      <p:sp>
        <p:nvSpPr>
          <p:cNvPr id="3" name="Espace réservé du contenu 2">
            <a:extLst>
              <a:ext uri="{FF2B5EF4-FFF2-40B4-BE49-F238E27FC236}">
                <a16:creationId xmlns:a16="http://schemas.microsoft.com/office/drawing/2014/main" id="{F858B295-60BD-90EA-051C-8546662EBEE2}"/>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4" name="Espace réservé du contenu 3">
            <a:extLst>
              <a:ext uri="{FF2B5EF4-FFF2-40B4-BE49-F238E27FC236}">
                <a16:creationId xmlns:a16="http://schemas.microsoft.com/office/drawing/2014/main" id="{15CD77D5-388A-A8C4-ACE0-7666F8149AFF}"/>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5" name="Espace réservé de la date 4">
            <a:extLst>
              <a:ext uri="{FF2B5EF4-FFF2-40B4-BE49-F238E27FC236}">
                <a16:creationId xmlns:a16="http://schemas.microsoft.com/office/drawing/2014/main" id="{6108502F-B5FB-FF55-95EE-3472021EC65A}"/>
              </a:ext>
            </a:extLst>
          </p:cNvPr>
          <p:cNvSpPr>
            <a:spLocks noGrp="1"/>
          </p:cNvSpPr>
          <p:nvPr>
            <p:ph type="dt" sz="half" idx="10"/>
          </p:nvPr>
        </p:nvSpPr>
        <p:spPr/>
        <p:txBody>
          <a:bodyPr/>
          <a:lstStyle/>
          <a:p>
            <a:fld id="{03861832-2A82-42D7-9571-5937F8AC776F}" type="datetime1">
              <a:rPr lang="fr-BE" smtClean="0"/>
              <a:t>30-09-24</a:t>
            </a:fld>
            <a:endParaRPr lang="fr-BE"/>
          </a:p>
        </p:txBody>
      </p:sp>
      <p:sp>
        <p:nvSpPr>
          <p:cNvPr id="6" name="Espace réservé du pied de page 5">
            <a:extLst>
              <a:ext uri="{FF2B5EF4-FFF2-40B4-BE49-F238E27FC236}">
                <a16:creationId xmlns:a16="http://schemas.microsoft.com/office/drawing/2014/main" id="{000F3E7E-170F-5F21-2C47-75291AC0F494}"/>
              </a:ext>
            </a:extLst>
          </p:cNvPr>
          <p:cNvSpPr>
            <a:spLocks noGrp="1"/>
          </p:cNvSpPr>
          <p:nvPr>
            <p:ph type="ftr" sz="quarter" idx="11"/>
          </p:nvPr>
        </p:nvSpPr>
        <p:spPr/>
        <p:txBody>
          <a:bodyPr/>
          <a:lstStyle/>
          <a:p>
            <a:r>
              <a:rPr lang="fr-FR"/>
              <a:t>Journée de l'accréditation 2024 - Impartialité</a:t>
            </a:r>
            <a:endParaRPr lang="fr-BE"/>
          </a:p>
        </p:txBody>
      </p:sp>
      <p:sp>
        <p:nvSpPr>
          <p:cNvPr id="7" name="Espace réservé du numéro de diapositive 6">
            <a:extLst>
              <a:ext uri="{FF2B5EF4-FFF2-40B4-BE49-F238E27FC236}">
                <a16:creationId xmlns:a16="http://schemas.microsoft.com/office/drawing/2014/main" id="{5FB3E829-4AAD-483E-B7C3-6C8AD5E2836E}"/>
              </a:ext>
            </a:extLst>
          </p:cNvPr>
          <p:cNvSpPr>
            <a:spLocks noGrp="1"/>
          </p:cNvSpPr>
          <p:nvPr>
            <p:ph type="sldNum" sz="quarter" idx="12"/>
          </p:nvPr>
        </p:nvSpPr>
        <p:spPr/>
        <p:txBody>
          <a:bodyPr/>
          <a:lstStyle/>
          <a:p>
            <a:fld id="{9891E64B-0FA0-4F95-8C79-9CAD9C736863}" type="slidenum">
              <a:rPr lang="fr-BE" smtClean="0"/>
              <a:t>‹N°›</a:t>
            </a:fld>
            <a:endParaRPr lang="fr-BE"/>
          </a:p>
        </p:txBody>
      </p:sp>
    </p:spTree>
    <p:extLst>
      <p:ext uri="{BB962C8B-B14F-4D97-AF65-F5344CB8AC3E}">
        <p14:creationId xmlns:p14="http://schemas.microsoft.com/office/powerpoint/2010/main" val="14663052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71679B1-DD1C-E983-62A2-8B67FABDBF39}"/>
              </a:ext>
            </a:extLst>
          </p:cNvPr>
          <p:cNvSpPr>
            <a:spLocks noGrp="1"/>
          </p:cNvSpPr>
          <p:nvPr>
            <p:ph type="title"/>
          </p:nvPr>
        </p:nvSpPr>
        <p:spPr>
          <a:xfrm>
            <a:off x="839788" y="365125"/>
            <a:ext cx="10515600" cy="1325563"/>
          </a:xfrm>
        </p:spPr>
        <p:txBody>
          <a:bodyPr/>
          <a:lstStyle/>
          <a:p>
            <a:r>
              <a:rPr lang="fr-FR"/>
              <a:t>Modifiez le style du titre</a:t>
            </a:r>
            <a:endParaRPr lang="fr-BE"/>
          </a:p>
        </p:txBody>
      </p:sp>
      <p:sp>
        <p:nvSpPr>
          <p:cNvPr id="3" name="Espace réservé du texte 2">
            <a:extLst>
              <a:ext uri="{FF2B5EF4-FFF2-40B4-BE49-F238E27FC236}">
                <a16:creationId xmlns:a16="http://schemas.microsoft.com/office/drawing/2014/main" id="{63CFA7B1-8B47-15CE-89BB-84BF8FE64A4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37B13E96-3700-0527-EBE0-DCF34CA3993F}"/>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5" name="Espace réservé du texte 4">
            <a:extLst>
              <a:ext uri="{FF2B5EF4-FFF2-40B4-BE49-F238E27FC236}">
                <a16:creationId xmlns:a16="http://schemas.microsoft.com/office/drawing/2014/main" id="{09ABE58E-8881-2571-DF72-8E5FA2DF4F5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5EC4ADAE-DB0D-E737-54BA-7BD866B26A76}"/>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7" name="Espace réservé de la date 6">
            <a:extLst>
              <a:ext uri="{FF2B5EF4-FFF2-40B4-BE49-F238E27FC236}">
                <a16:creationId xmlns:a16="http://schemas.microsoft.com/office/drawing/2014/main" id="{8B69AB6F-DFDF-4091-CB44-E00AF701F6AE}"/>
              </a:ext>
            </a:extLst>
          </p:cNvPr>
          <p:cNvSpPr>
            <a:spLocks noGrp="1"/>
          </p:cNvSpPr>
          <p:nvPr>
            <p:ph type="dt" sz="half" idx="10"/>
          </p:nvPr>
        </p:nvSpPr>
        <p:spPr/>
        <p:txBody>
          <a:bodyPr/>
          <a:lstStyle/>
          <a:p>
            <a:fld id="{AB9D7DB4-CAF4-4176-A9D3-BEC68ADB0B10}" type="datetime1">
              <a:rPr lang="fr-BE" smtClean="0"/>
              <a:t>30-09-24</a:t>
            </a:fld>
            <a:endParaRPr lang="fr-BE"/>
          </a:p>
        </p:txBody>
      </p:sp>
      <p:sp>
        <p:nvSpPr>
          <p:cNvPr id="8" name="Espace réservé du pied de page 7">
            <a:extLst>
              <a:ext uri="{FF2B5EF4-FFF2-40B4-BE49-F238E27FC236}">
                <a16:creationId xmlns:a16="http://schemas.microsoft.com/office/drawing/2014/main" id="{B5FA807F-85BD-3FF1-F3B8-DC672D5432AE}"/>
              </a:ext>
            </a:extLst>
          </p:cNvPr>
          <p:cNvSpPr>
            <a:spLocks noGrp="1"/>
          </p:cNvSpPr>
          <p:nvPr>
            <p:ph type="ftr" sz="quarter" idx="11"/>
          </p:nvPr>
        </p:nvSpPr>
        <p:spPr/>
        <p:txBody>
          <a:bodyPr/>
          <a:lstStyle/>
          <a:p>
            <a:r>
              <a:rPr lang="fr-FR"/>
              <a:t>Journée de l'accréditation 2024 - Impartialité</a:t>
            </a:r>
            <a:endParaRPr lang="fr-BE"/>
          </a:p>
        </p:txBody>
      </p:sp>
      <p:sp>
        <p:nvSpPr>
          <p:cNvPr id="9" name="Espace réservé du numéro de diapositive 8">
            <a:extLst>
              <a:ext uri="{FF2B5EF4-FFF2-40B4-BE49-F238E27FC236}">
                <a16:creationId xmlns:a16="http://schemas.microsoft.com/office/drawing/2014/main" id="{4ABE7E22-C95C-44B9-25F7-3E8D81128258}"/>
              </a:ext>
            </a:extLst>
          </p:cNvPr>
          <p:cNvSpPr>
            <a:spLocks noGrp="1"/>
          </p:cNvSpPr>
          <p:nvPr>
            <p:ph type="sldNum" sz="quarter" idx="12"/>
          </p:nvPr>
        </p:nvSpPr>
        <p:spPr/>
        <p:txBody>
          <a:bodyPr/>
          <a:lstStyle/>
          <a:p>
            <a:fld id="{9891E64B-0FA0-4F95-8C79-9CAD9C736863}" type="slidenum">
              <a:rPr lang="fr-BE" smtClean="0"/>
              <a:t>‹N°›</a:t>
            </a:fld>
            <a:endParaRPr lang="fr-BE"/>
          </a:p>
        </p:txBody>
      </p:sp>
    </p:spTree>
    <p:extLst>
      <p:ext uri="{BB962C8B-B14F-4D97-AF65-F5344CB8AC3E}">
        <p14:creationId xmlns:p14="http://schemas.microsoft.com/office/powerpoint/2010/main" val="13914060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931541C-3F00-B457-3607-DF0F33AAB3DA}"/>
              </a:ext>
            </a:extLst>
          </p:cNvPr>
          <p:cNvSpPr>
            <a:spLocks noGrp="1"/>
          </p:cNvSpPr>
          <p:nvPr>
            <p:ph type="title"/>
          </p:nvPr>
        </p:nvSpPr>
        <p:spPr/>
        <p:txBody>
          <a:bodyPr/>
          <a:lstStyle/>
          <a:p>
            <a:r>
              <a:rPr lang="fr-FR"/>
              <a:t>Modifiez le style du titre</a:t>
            </a:r>
            <a:endParaRPr lang="fr-BE"/>
          </a:p>
        </p:txBody>
      </p:sp>
      <p:sp>
        <p:nvSpPr>
          <p:cNvPr id="3" name="Espace réservé de la date 2">
            <a:extLst>
              <a:ext uri="{FF2B5EF4-FFF2-40B4-BE49-F238E27FC236}">
                <a16:creationId xmlns:a16="http://schemas.microsoft.com/office/drawing/2014/main" id="{CE3E4F03-8B05-0BD3-D0A8-D00FAECA1F45}"/>
              </a:ext>
            </a:extLst>
          </p:cNvPr>
          <p:cNvSpPr>
            <a:spLocks noGrp="1"/>
          </p:cNvSpPr>
          <p:nvPr>
            <p:ph type="dt" sz="half" idx="10"/>
          </p:nvPr>
        </p:nvSpPr>
        <p:spPr/>
        <p:txBody>
          <a:bodyPr/>
          <a:lstStyle/>
          <a:p>
            <a:fld id="{C83948B9-BDD7-48D6-A1F8-5A106EB7536F}" type="datetime1">
              <a:rPr lang="fr-BE" smtClean="0"/>
              <a:t>30-09-24</a:t>
            </a:fld>
            <a:endParaRPr lang="fr-BE"/>
          </a:p>
        </p:txBody>
      </p:sp>
      <p:sp>
        <p:nvSpPr>
          <p:cNvPr id="4" name="Espace réservé du pied de page 3">
            <a:extLst>
              <a:ext uri="{FF2B5EF4-FFF2-40B4-BE49-F238E27FC236}">
                <a16:creationId xmlns:a16="http://schemas.microsoft.com/office/drawing/2014/main" id="{F6657D03-8B88-03CF-FE07-BBEDA222B9FD}"/>
              </a:ext>
            </a:extLst>
          </p:cNvPr>
          <p:cNvSpPr>
            <a:spLocks noGrp="1"/>
          </p:cNvSpPr>
          <p:nvPr>
            <p:ph type="ftr" sz="quarter" idx="11"/>
          </p:nvPr>
        </p:nvSpPr>
        <p:spPr/>
        <p:txBody>
          <a:bodyPr/>
          <a:lstStyle/>
          <a:p>
            <a:r>
              <a:rPr lang="fr-FR"/>
              <a:t>Journée de l'accréditation 2024 - Impartialité</a:t>
            </a:r>
            <a:endParaRPr lang="fr-BE"/>
          </a:p>
        </p:txBody>
      </p:sp>
      <p:sp>
        <p:nvSpPr>
          <p:cNvPr id="5" name="Espace réservé du numéro de diapositive 4">
            <a:extLst>
              <a:ext uri="{FF2B5EF4-FFF2-40B4-BE49-F238E27FC236}">
                <a16:creationId xmlns:a16="http://schemas.microsoft.com/office/drawing/2014/main" id="{A0E0B3B5-04EB-C0D0-9BBA-F05682EE873A}"/>
              </a:ext>
            </a:extLst>
          </p:cNvPr>
          <p:cNvSpPr>
            <a:spLocks noGrp="1"/>
          </p:cNvSpPr>
          <p:nvPr>
            <p:ph type="sldNum" sz="quarter" idx="12"/>
          </p:nvPr>
        </p:nvSpPr>
        <p:spPr/>
        <p:txBody>
          <a:bodyPr/>
          <a:lstStyle/>
          <a:p>
            <a:fld id="{9891E64B-0FA0-4F95-8C79-9CAD9C736863}" type="slidenum">
              <a:rPr lang="fr-BE" smtClean="0"/>
              <a:t>‹N°›</a:t>
            </a:fld>
            <a:endParaRPr lang="fr-BE"/>
          </a:p>
        </p:txBody>
      </p:sp>
      <p:pic>
        <p:nvPicPr>
          <p:cNvPr id="6" name="Image 5" descr="Une image contenant Police, Graphique, logo, typographie&#10;&#10;Description générée automatiquement">
            <a:extLst>
              <a:ext uri="{FF2B5EF4-FFF2-40B4-BE49-F238E27FC236}">
                <a16:creationId xmlns:a16="http://schemas.microsoft.com/office/drawing/2014/main" id="{CB6836B6-94BA-1696-5A4E-17E07C6A70B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469751" y="0"/>
            <a:ext cx="1575107" cy="1412165"/>
          </a:xfrm>
          <a:prstGeom prst="rect">
            <a:avLst/>
          </a:prstGeom>
        </p:spPr>
      </p:pic>
    </p:spTree>
    <p:extLst>
      <p:ext uri="{BB962C8B-B14F-4D97-AF65-F5344CB8AC3E}">
        <p14:creationId xmlns:p14="http://schemas.microsoft.com/office/powerpoint/2010/main" val="15177640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0B10D10B-2D63-56BC-1E64-B12035092FB1}"/>
              </a:ext>
            </a:extLst>
          </p:cNvPr>
          <p:cNvSpPr>
            <a:spLocks noGrp="1"/>
          </p:cNvSpPr>
          <p:nvPr>
            <p:ph type="dt" sz="half" idx="10"/>
          </p:nvPr>
        </p:nvSpPr>
        <p:spPr/>
        <p:txBody>
          <a:bodyPr/>
          <a:lstStyle/>
          <a:p>
            <a:fld id="{5BA21BD7-9297-47E3-8A17-429D2BCD5802}" type="datetime1">
              <a:rPr lang="fr-BE" smtClean="0"/>
              <a:t>30-09-24</a:t>
            </a:fld>
            <a:endParaRPr lang="fr-BE"/>
          </a:p>
        </p:txBody>
      </p:sp>
      <p:sp>
        <p:nvSpPr>
          <p:cNvPr id="3" name="Espace réservé du pied de page 2">
            <a:extLst>
              <a:ext uri="{FF2B5EF4-FFF2-40B4-BE49-F238E27FC236}">
                <a16:creationId xmlns:a16="http://schemas.microsoft.com/office/drawing/2014/main" id="{FCACFCDB-5405-8C74-29CB-6BA0A87189EC}"/>
              </a:ext>
            </a:extLst>
          </p:cNvPr>
          <p:cNvSpPr>
            <a:spLocks noGrp="1"/>
          </p:cNvSpPr>
          <p:nvPr>
            <p:ph type="ftr" sz="quarter" idx="11"/>
          </p:nvPr>
        </p:nvSpPr>
        <p:spPr/>
        <p:txBody>
          <a:bodyPr/>
          <a:lstStyle/>
          <a:p>
            <a:r>
              <a:rPr lang="fr-FR"/>
              <a:t>Journée de l'accréditation 2024 - Impartialité</a:t>
            </a:r>
            <a:endParaRPr lang="fr-BE"/>
          </a:p>
        </p:txBody>
      </p:sp>
      <p:sp>
        <p:nvSpPr>
          <p:cNvPr id="4" name="Espace réservé du numéro de diapositive 3">
            <a:extLst>
              <a:ext uri="{FF2B5EF4-FFF2-40B4-BE49-F238E27FC236}">
                <a16:creationId xmlns:a16="http://schemas.microsoft.com/office/drawing/2014/main" id="{872B188A-CDAD-A07A-8B99-0DE2441B362F}"/>
              </a:ext>
            </a:extLst>
          </p:cNvPr>
          <p:cNvSpPr>
            <a:spLocks noGrp="1"/>
          </p:cNvSpPr>
          <p:nvPr>
            <p:ph type="sldNum" sz="quarter" idx="12"/>
          </p:nvPr>
        </p:nvSpPr>
        <p:spPr/>
        <p:txBody>
          <a:bodyPr/>
          <a:lstStyle/>
          <a:p>
            <a:fld id="{9891E64B-0FA0-4F95-8C79-9CAD9C736863}" type="slidenum">
              <a:rPr lang="fr-BE" smtClean="0"/>
              <a:t>‹N°›</a:t>
            </a:fld>
            <a:endParaRPr lang="fr-BE"/>
          </a:p>
        </p:txBody>
      </p:sp>
    </p:spTree>
    <p:extLst>
      <p:ext uri="{BB962C8B-B14F-4D97-AF65-F5344CB8AC3E}">
        <p14:creationId xmlns:p14="http://schemas.microsoft.com/office/powerpoint/2010/main" val="8980405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B10009E-6DB2-9C00-7614-55B5937F7292}"/>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fr-BE"/>
          </a:p>
        </p:txBody>
      </p:sp>
      <p:sp>
        <p:nvSpPr>
          <p:cNvPr id="3" name="Espace réservé du contenu 2">
            <a:extLst>
              <a:ext uri="{FF2B5EF4-FFF2-40B4-BE49-F238E27FC236}">
                <a16:creationId xmlns:a16="http://schemas.microsoft.com/office/drawing/2014/main" id="{39BE5D04-FC5B-A45F-4F37-8285730B4EA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4" name="Espace réservé du texte 3">
            <a:extLst>
              <a:ext uri="{FF2B5EF4-FFF2-40B4-BE49-F238E27FC236}">
                <a16:creationId xmlns:a16="http://schemas.microsoft.com/office/drawing/2014/main" id="{60C5AAF5-A4B6-E082-09BE-484F05A5003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C0E589DE-9CF8-345C-8840-8B4D7A31F1D4}"/>
              </a:ext>
            </a:extLst>
          </p:cNvPr>
          <p:cNvSpPr>
            <a:spLocks noGrp="1"/>
          </p:cNvSpPr>
          <p:nvPr>
            <p:ph type="dt" sz="half" idx="10"/>
          </p:nvPr>
        </p:nvSpPr>
        <p:spPr/>
        <p:txBody>
          <a:bodyPr/>
          <a:lstStyle/>
          <a:p>
            <a:fld id="{7EEE00D9-2432-4B61-9B9E-C8D9286C1883}" type="datetime1">
              <a:rPr lang="fr-BE" smtClean="0"/>
              <a:t>30-09-24</a:t>
            </a:fld>
            <a:endParaRPr lang="fr-BE"/>
          </a:p>
        </p:txBody>
      </p:sp>
      <p:sp>
        <p:nvSpPr>
          <p:cNvPr id="6" name="Espace réservé du pied de page 5">
            <a:extLst>
              <a:ext uri="{FF2B5EF4-FFF2-40B4-BE49-F238E27FC236}">
                <a16:creationId xmlns:a16="http://schemas.microsoft.com/office/drawing/2014/main" id="{6927E453-9689-56E4-138B-2646839823F3}"/>
              </a:ext>
            </a:extLst>
          </p:cNvPr>
          <p:cNvSpPr>
            <a:spLocks noGrp="1"/>
          </p:cNvSpPr>
          <p:nvPr>
            <p:ph type="ftr" sz="quarter" idx="11"/>
          </p:nvPr>
        </p:nvSpPr>
        <p:spPr/>
        <p:txBody>
          <a:bodyPr/>
          <a:lstStyle/>
          <a:p>
            <a:r>
              <a:rPr lang="fr-FR"/>
              <a:t>Journée de l'accréditation 2024 - Impartialité</a:t>
            </a:r>
            <a:endParaRPr lang="fr-BE"/>
          </a:p>
        </p:txBody>
      </p:sp>
      <p:sp>
        <p:nvSpPr>
          <p:cNvPr id="7" name="Espace réservé du numéro de diapositive 6">
            <a:extLst>
              <a:ext uri="{FF2B5EF4-FFF2-40B4-BE49-F238E27FC236}">
                <a16:creationId xmlns:a16="http://schemas.microsoft.com/office/drawing/2014/main" id="{7C09D9E4-DF99-2EA0-1086-0B8EE1BE0F62}"/>
              </a:ext>
            </a:extLst>
          </p:cNvPr>
          <p:cNvSpPr>
            <a:spLocks noGrp="1"/>
          </p:cNvSpPr>
          <p:nvPr>
            <p:ph type="sldNum" sz="quarter" idx="12"/>
          </p:nvPr>
        </p:nvSpPr>
        <p:spPr/>
        <p:txBody>
          <a:bodyPr/>
          <a:lstStyle/>
          <a:p>
            <a:fld id="{9891E64B-0FA0-4F95-8C79-9CAD9C736863}" type="slidenum">
              <a:rPr lang="fr-BE" smtClean="0"/>
              <a:t>‹N°›</a:t>
            </a:fld>
            <a:endParaRPr lang="fr-BE"/>
          </a:p>
        </p:txBody>
      </p:sp>
    </p:spTree>
    <p:extLst>
      <p:ext uri="{BB962C8B-B14F-4D97-AF65-F5344CB8AC3E}">
        <p14:creationId xmlns:p14="http://schemas.microsoft.com/office/powerpoint/2010/main" val="8792914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E09E18F-EE10-B677-4D9B-F4CD401FE1C6}"/>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endParaRPr lang="fr-BE"/>
          </a:p>
        </p:txBody>
      </p:sp>
      <p:sp>
        <p:nvSpPr>
          <p:cNvPr id="3" name="Espace réservé pour une image  2">
            <a:extLst>
              <a:ext uri="{FF2B5EF4-FFF2-40B4-BE49-F238E27FC236}">
                <a16:creationId xmlns:a16="http://schemas.microsoft.com/office/drawing/2014/main" id="{74A5F8B0-8BA3-3078-E81C-D1BB011E5B8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BE"/>
          </a:p>
        </p:txBody>
      </p:sp>
      <p:sp>
        <p:nvSpPr>
          <p:cNvPr id="4" name="Espace réservé du texte 3">
            <a:extLst>
              <a:ext uri="{FF2B5EF4-FFF2-40B4-BE49-F238E27FC236}">
                <a16:creationId xmlns:a16="http://schemas.microsoft.com/office/drawing/2014/main" id="{DD362FD9-856D-075F-B44D-30DE5F12D2B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79F86CFA-D6C1-DD59-D5B5-E2D911A62E89}"/>
              </a:ext>
            </a:extLst>
          </p:cNvPr>
          <p:cNvSpPr>
            <a:spLocks noGrp="1"/>
          </p:cNvSpPr>
          <p:nvPr>
            <p:ph type="dt" sz="half" idx="10"/>
          </p:nvPr>
        </p:nvSpPr>
        <p:spPr/>
        <p:txBody>
          <a:bodyPr/>
          <a:lstStyle/>
          <a:p>
            <a:fld id="{D3CFD558-D0A6-492C-8EF4-88ABBC8952C5}" type="datetime1">
              <a:rPr lang="fr-BE" smtClean="0"/>
              <a:t>30-09-24</a:t>
            </a:fld>
            <a:endParaRPr lang="fr-BE"/>
          </a:p>
        </p:txBody>
      </p:sp>
      <p:sp>
        <p:nvSpPr>
          <p:cNvPr id="6" name="Espace réservé du pied de page 5">
            <a:extLst>
              <a:ext uri="{FF2B5EF4-FFF2-40B4-BE49-F238E27FC236}">
                <a16:creationId xmlns:a16="http://schemas.microsoft.com/office/drawing/2014/main" id="{37B0E8E0-3979-1C67-2BE9-A9968FA8BA69}"/>
              </a:ext>
            </a:extLst>
          </p:cNvPr>
          <p:cNvSpPr>
            <a:spLocks noGrp="1"/>
          </p:cNvSpPr>
          <p:nvPr>
            <p:ph type="ftr" sz="quarter" idx="11"/>
          </p:nvPr>
        </p:nvSpPr>
        <p:spPr/>
        <p:txBody>
          <a:bodyPr/>
          <a:lstStyle/>
          <a:p>
            <a:r>
              <a:rPr lang="fr-FR"/>
              <a:t>Journée de l'accréditation 2024 - Impartialité</a:t>
            </a:r>
            <a:endParaRPr lang="fr-BE"/>
          </a:p>
        </p:txBody>
      </p:sp>
      <p:sp>
        <p:nvSpPr>
          <p:cNvPr id="7" name="Espace réservé du numéro de diapositive 6">
            <a:extLst>
              <a:ext uri="{FF2B5EF4-FFF2-40B4-BE49-F238E27FC236}">
                <a16:creationId xmlns:a16="http://schemas.microsoft.com/office/drawing/2014/main" id="{96626BD6-C6FD-B6C3-786C-B38C4432320B}"/>
              </a:ext>
            </a:extLst>
          </p:cNvPr>
          <p:cNvSpPr>
            <a:spLocks noGrp="1"/>
          </p:cNvSpPr>
          <p:nvPr>
            <p:ph type="sldNum" sz="quarter" idx="12"/>
          </p:nvPr>
        </p:nvSpPr>
        <p:spPr/>
        <p:txBody>
          <a:bodyPr/>
          <a:lstStyle/>
          <a:p>
            <a:fld id="{9891E64B-0FA0-4F95-8C79-9CAD9C736863}" type="slidenum">
              <a:rPr lang="fr-BE" smtClean="0"/>
              <a:t>‹N°›</a:t>
            </a:fld>
            <a:endParaRPr lang="fr-BE"/>
          </a:p>
        </p:txBody>
      </p:sp>
    </p:spTree>
    <p:extLst>
      <p:ext uri="{BB962C8B-B14F-4D97-AF65-F5344CB8AC3E}">
        <p14:creationId xmlns:p14="http://schemas.microsoft.com/office/powerpoint/2010/main" val="28682914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67F01506-A18B-4D8F-8463-55FEF09740F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endParaRPr lang="fr-BE"/>
          </a:p>
        </p:txBody>
      </p:sp>
      <p:sp>
        <p:nvSpPr>
          <p:cNvPr id="3" name="Espace réservé du texte 2">
            <a:extLst>
              <a:ext uri="{FF2B5EF4-FFF2-40B4-BE49-F238E27FC236}">
                <a16:creationId xmlns:a16="http://schemas.microsoft.com/office/drawing/2014/main" id="{A4D9C9C1-F509-9F87-8FDB-FB962EA9C9C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fr-BE"/>
          </a:p>
        </p:txBody>
      </p:sp>
      <p:sp>
        <p:nvSpPr>
          <p:cNvPr id="4" name="Espace réservé de la date 3">
            <a:extLst>
              <a:ext uri="{FF2B5EF4-FFF2-40B4-BE49-F238E27FC236}">
                <a16:creationId xmlns:a16="http://schemas.microsoft.com/office/drawing/2014/main" id="{7127A64D-0AF2-071E-1B89-C462A41A76A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6DE5526E-545D-416E-BB53-5E4676FF5F13}" type="datetime1">
              <a:rPr lang="fr-BE" smtClean="0"/>
              <a:t>30-09-24</a:t>
            </a:fld>
            <a:endParaRPr lang="fr-BE"/>
          </a:p>
        </p:txBody>
      </p:sp>
      <p:sp>
        <p:nvSpPr>
          <p:cNvPr id="5" name="Espace réservé du pied de page 4">
            <a:extLst>
              <a:ext uri="{FF2B5EF4-FFF2-40B4-BE49-F238E27FC236}">
                <a16:creationId xmlns:a16="http://schemas.microsoft.com/office/drawing/2014/main" id="{5AEAA762-A4DD-95A3-4784-3E91231C79D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r>
              <a:rPr lang="fr-FR"/>
              <a:t>Journée de l'accréditation 2024 - Impartialité</a:t>
            </a:r>
            <a:endParaRPr lang="fr-BE"/>
          </a:p>
        </p:txBody>
      </p:sp>
      <p:sp>
        <p:nvSpPr>
          <p:cNvPr id="6" name="Espace réservé du numéro de diapositive 5">
            <a:extLst>
              <a:ext uri="{FF2B5EF4-FFF2-40B4-BE49-F238E27FC236}">
                <a16:creationId xmlns:a16="http://schemas.microsoft.com/office/drawing/2014/main" id="{739F675E-8135-900F-DD24-62B971806E4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9891E64B-0FA0-4F95-8C79-9CAD9C736863}" type="slidenum">
              <a:rPr lang="fr-BE" smtClean="0"/>
              <a:t>‹N°›</a:t>
            </a:fld>
            <a:endParaRPr lang="fr-BE"/>
          </a:p>
        </p:txBody>
      </p:sp>
      <p:pic>
        <p:nvPicPr>
          <p:cNvPr id="7" name="Image 6" descr="Une image contenant Police, Graphique, logo, typographie&#10;&#10;Description générée automatiquement">
            <a:extLst>
              <a:ext uri="{FF2B5EF4-FFF2-40B4-BE49-F238E27FC236}">
                <a16:creationId xmlns:a16="http://schemas.microsoft.com/office/drawing/2014/main" id="{9A3D903C-9C63-B2D9-E1AA-47A3912337B0}"/>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0469751" y="0"/>
            <a:ext cx="1575107" cy="1412165"/>
          </a:xfrm>
          <a:prstGeom prst="rect">
            <a:avLst/>
          </a:prstGeom>
        </p:spPr>
      </p:pic>
    </p:spTree>
    <p:extLst>
      <p:ext uri="{BB962C8B-B14F-4D97-AF65-F5344CB8AC3E}">
        <p14:creationId xmlns:p14="http://schemas.microsoft.com/office/powerpoint/2010/main" val="107095148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9.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9.gif"/></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png"/><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jpg"/></Relationships>
</file>

<file path=ppt/slides/_rels/slide26.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hyperlink" Target="mailto:marc.levenstond@gmail.com" TargetMode="External"/><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51F2925-4CEF-71F7-9AE7-DD611BAD64F4}"/>
              </a:ext>
            </a:extLst>
          </p:cNvPr>
          <p:cNvSpPr>
            <a:spLocks noGrp="1"/>
          </p:cNvSpPr>
          <p:nvPr>
            <p:ph type="ctrTitle"/>
          </p:nvPr>
        </p:nvSpPr>
        <p:spPr>
          <a:xfrm>
            <a:off x="1524000" y="1932876"/>
            <a:ext cx="9144000" cy="967485"/>
          </a:xfrm>
        </p:spPr>
        <p:txBody>
          <a:bodyPr>
            <a:normAutofit fontScale="90000"/>
          </a:bodyPr>
          <a:lstStyle/>
          <a:p>
            <a:r>
              <a:rPr lang="fr-BE" dirty="0"/>
              <a:t>Impartialité dans les normes d’accréditation</a:t>
            </a:r>
          </a:p>
        </p:txBody>
      </p:sp>
      <p:pic>
        <p:nvPicPr>
          <p:cNvPr id="5" name="Image 4" descr="Une image contenant texte, plein air, nuage, signe&#10;&#10;Description générée automatiquement">
            <a:extLst>
              <a:ext uri="{FF2B5EF4-FFF2-40B4-BE49-F238E27FC236}">
                <a16:creationId xmlns:a16="http://schemas.microsoft.com/office/drawing/2014/main" id="{84A62D4F-A589-1433-09D3-184830A0371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21199" y="3429000"/>
            <a:ext cx="3149601" cy="2362201"/>
          </a:xfrm>
          <a:prstGeom prst="rect">
            <a:avLst/>
          </a:prstGeom>
        </p:spPr>
      </p:pic>
      <p:sp>
        <p:nvSpPr>
          <p:cNvPr id="6" name="Espace réservé du pied de page 5">
            <a:extLst>
              <a:ext uri="{FF2B5EF4-FFF2-40B4-BE49-F238E27FC236}">
                <a16:creationId xmlns:a16="http://schemas.microsoft.com/office/drawing/2014/main" id="{A57D6876-4CAF-63CF-0DA0-B8E184C1CBB3}"/>
              </a:ext>
            </a:extLst>
          </p:cNvPr>
          <p:cNvSpPr>
            <a:spLocks noGrp="1"/>
          </p:cNvSpPr>
          <p:nvPr>
            <p:ph type="ftr" sz="quarter" idx="11"/>
          </p:nvPr>
        </p:nvSpPr>
        <p:spPr/>
        <p:txBody>
          <a:bodyPr/>
          <a:lstStyle/>
          <a:p>
            <a:r>
              <a:rPr lang="fr-FR"/>
              <a:t>Journée de l'accréditation 2024 - Impartialité</a:t>
            </a:r>
            <a:endParaRPr lang="fr-BE"/>
          </a:p>
        </p:txBody>
      </p:sp>
      <p:sp>
        <p:nvSpPr>
          <p:cNvPr id="7" name="Espace réservé du numéro de diapositive 6">
            <a:extLst>
              <a:ext uri="{FF2B5EF4-FFF2-40B4-BE49-F238E27FC236}">
                <a16:creationId xmlns:a16="http://schemas.microsoft.com/office/drawing/2014/main" id="{202D37B6-FAA3-D6C7-B254-F29DFDE0013C}"/>
              </a:ext>
            </a:extLst>
          </p:cNvPr>
          <p:cNvSpPr>
            <a:spLocks noGrp="1"/>
          </p:cNvSpPr>
          <p:nvPr>
            <p:ph type="sldNum" sz="quarter" idx="12"/>
          </p:nvPr>
        </p:nvSpPr>
        <p:spPr/>
        <p:txBody>
          <a:bodyPr/>
          <a:lstStyle/>
          <a:p>
            <a:fld id="{9891E64B-0FA0-4F95-8C79-9CAD9C736863}" type="slidenum">
              <a:rPr lang="fr-BE" smtClean="0"/>
              <a:t>1</a:t>
            </a:fld>
            <a:endParaRPr lang="fr-BE"/>
          </a:p>
        </p:txBody>
      </p:sp>
    </p:spTree>
    <p:extLst>
      <p:ext uri="{BB962C8B-B14F-4D97-AF65-F5344CB8AC3E}">
        <p14:creationId xmlns:p14="http://schemas.microsoft.com/office/powerpoint/2010/main" val="14454434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9F09B91-D7E7-F782-4573-A420C6AD4BFC}"/>
              </a:ext>
            </a:extLst>
          </p:cNvPr>
          <p:cNvSpPr>
            <a:spLocks noGrp="1"/>
          </p:cNvSpPr>
          <p:nvPr>
            <p:ph type="title"/>
          </p:nvPr>
        </p:nvSpPr>
        <p:spPr/>
        <p:txBody>
          <a:bodyPr/>
          <a:lstStyle/>
          <a:p>
            <a:r>
              <a:rPr lang="fr-BE" dirty="0"/>
              <a:t>Impartialité</a:t>
            </a:r>
          </a:p>
        </p:txBody>
      </p:sp>
      <p:graphicFrame>
        <p:nvGraphicFramePr>
          <p:cNvPr id="4" name="Espace réservé du contenu 3">
            <a:extLst>
              <a:ext uri="{FF2B5EF4-FFF2-40B4-BE49-F238E27FC236}">
                <a16:creationId xmlns:a16="http://schemas.microsoft.com/office/drawing/2014/main" id="{EB91D828-52AF-A915-84D3-88E337683A1C}"/>
              </a:ext>
            </a:extLst>
          </p:cNvPr>
          <p:cNvGraphicFramePr>
            <a:graphicFrameLocks noGrp="1"/>
          </p:cNvGraphicFramePr>
          <p:nvPr>
            <p:ph idx="1"/>
            <p:extLst>
              <p:ext uri="{D42A27DB-BD31-4B8C-83A1-F6EECF244321}">
                <p14:modId xmlns:p14="http://schemas.microsoft.com/office/powerpoint/2010/main" val="837281273"/>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Espace réservé du pied de page 4">
            <a:extLst>
              <a:ext uri="{FF2B5EF4-FFF2-40B4-BE49-F238E27FC236}">
                <a16:creationId xmlns:a16="http://schemas.microsoft.com/office/drawing/2014/main" id="{156B5A62-E76F-FE54-6A97-A714F5267B84}"/>
              </a:ext>
            </a:extLst>
          </p:cNvPr>
          <p:cNvSpPr>
            <a:spLocks noGrp="1"/>
          </p:cNvSpPr>
          <p:nvPr>
            <p:ph type="ftr" sz="quarter" idx="11"/>
          </p:nvPr>
        </p:nvSpPr>
        <p:spPr/>
        <p:txBody>
          <a:bodyPr/>
          <a:lstStyle/>
          <a:p>
            <a:r>
              <a:rPr lang="fr-FR"/>
              <a:t>Journée de l'accréditation 2024 - Impartialité</a:t>
            </a:r>
            <a:endParaRPr lang="fr-BE"/>
          </a:p>
        </p:txBody>
      </p:sp>
      <p:sp>
        <p:nvSpPr>
          <p:cNvPr id="6" name="Espace réservé du numéro de diapositive 5">
            <a:extLst>
              <a:ext uri="{FF2B5EF4-FFF2-40B4-BE49-F238E27FC236}">
                <a16:creationId xmlns:a16="http://schemas.microsoft.com/office/drawing/2014/main" id="{0BE97525-5C74-C7F8-4437-ADBD93124237}"/>
              </a:ext>
            </a:extLst>
          </p:cNvPr>
          <p:cNvSpPr>
            <a:spLocks noGrp="1"/>
          </p:cNvSpPr>
          <p:nvPr>
            <p:ph type="sldNum" sz="quarter" idx="12"/>
          </p:nvPr>
        </p:nvSpPr>
        <p:spPr/>
        <p:txBody>
          <a:bodyPr/>
          <a:lstStyle/>
          <a:p>
            <a:fld id="{9891E64B-0FA0-4F95-8C79-9CAD9C736863}" type="slidenum">
              <a:rPr lang="fr-BE" smtClean="0"/>
              <a:t>10</a:t>
            </a:fld>
            <a:endParaRPr lang="fr-BE"/>
          </a:p>
        </p:txBody>
      </p:sp>
    </p:spTree>
    <p:extLst>
      <p:ext uri="{BB962C8B-B14F-4D97-AF65-F5344CB8AC3E}">
        <p14:creationId xmlns:p14="http://schemas.microsoft.com/office/powerpoint/2010/main" val="20707725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7F6A279-F167-5C7E-1B55-0439FFD93E01}"/>
              </a:ext>
            </a:extLst>
          </p:cNvPr>
          <p:cNvSpPr>
            <a:spLocks noGrp="1"/>
          </p:cNvSpPr>
          <p:nvPr>
            <p:ph type="title"/>
          </p:nvPr>
        </p:nvSpPr>
        <p:spPr/>
        <p:txBody>
          <a:bodyPr/>
          <a:lstStyle/>
          <a:p>
            <a:r>
              <a:rPr lang="fr-BE" dirty="0"/>
              <a:t>Bénéfices de l’impartialité</a:t>
            </a:r>
          </a:p>
        </p:txBody>
      </p:sp>
      <p:graphicFrame>
        <p:nvGraphicFramePr>
          <p:cNvPr id="4" name="Espace réservé du contenu 3">
            <a:extLst>
              <a:ext uri="{FF2B5EF4-FFF2-40B4-BE49-F238E27FC236}">
                <a16:creationId xmlns:a16="http://schemas.microsoft.com/office/drawing/2014/main" id="{C5CBDEDB-2634-3271-3541-B53A07E94099}"/>
              </a:ext>
            </a:extLst>
          </p:cNvPr>
          <p:cNvGraphicFramePr>
            <a:graphicFrameLocks noGrp="1"/>
          </p:cNvGraphicFramePr>
          <p:nvPr>
            <p:ph idx="1"/>
            <p:extLst>
              <p:ext uri="{D42A27DB-BD31-4B8C-83A1-F6EECF244321}">
                <p14:modId xmlns:p14="http://schemas.microsoft.com/office/powerpoint/2010/main" val="3933190447"/>
              </p:ext>
            </p:extLst>
          </p:nvPr>
        </p:nvGraphicFramePr>
        <p:xfrm>
          <a:off x="838200" y="1107688"/>
          <a:ext cx="10515600" cy="53748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Espace réservé du pied de page 4">
            <a:extLst>
              <a:ext uri="{FF2B5EF4-FFF2-40B4-BE49-F238E27FC236}">
                <a16:creationId xmlns:a16="http://schemas.microsoft.com/office/drawing/2014/main" id="{BE2ECD2E-E041-C937-9649-5C94012B2035}"/>
              </a:ext>
            </a:extLst>
          </p:cNvPr>
          <p:cNvSpPr>
            <a:spLocks noGrp="1"/>
          </p:cNvSpPr>
          <p:nvPr>
            <p:ph type="ftr" sz="quarter" idx="11"/>
          </p:nvPr>
        </p:nvSpPr>
        <p:spPr/>
        <p:txBody>
          <a:bodyPr/>
          <a:lstStyle/>
          <a:p>
            <a:r>
              <a:rPr lang="fr-FR"/>
              <a:t>Journée de l'accréditation 2024 - Impartialité</a:t>
            </a:r>
            <a:endParaRPr lang="fr-BE"/>
          </a:p>
        </p:txBody>
      </p:sp>
      <p:sp>
        <p:nvSpPr>
          <p:cNvPr id="6" name="Espace réservé du numéro de diapositive 5">
            <a:extLst>
              <a:ext uri="{FF2B5EF4-FFF2-40B4-BE49-F238E27FC236}">
                <a16:creationId xmlns:a16="http://schemas.microsoft.com/office/drawing/2014/main" id="{484BC537-29E9-CDD7-B7CF-F08AD1D561C2}"/>
              </a:ext>
            </a:extLst>
          </p:cNvPr>
          <p:cNvSpPr>
            <a:spLocks noGrp="1"/>
          </p:cNvSpPr>
          <p:nvPr>
            <p:ph type="sldNum" sz="quarter" idx="12"/>
          </p:nvPr>
        </p:nvSpPr>
        <p:spPr/>
        <p:txBody>
          <a:bodyPr/>
          <a:lstStyle/>
          <a:p>
            <a:fld id="{9891E64B-0FA0-4F95-8C79-9CAD9C736863}" type="slidenum">
              <a:rPr lang="fr-BE" smtClean="0"/>
              <a:t>11</a:t>
            </a:fld>
            <a:endParaRPr lang="fr-BE"/>
          </a:p>
        </p:txBody>
      </p:sp>
    </p:spTree>
    <p:extLst>
      <p:ext uri="{BB962C8B-B14F-4D97-AF65-F5344CB8AC3E}">
        <p14:creationId xmlns:p14="http://schemas.microsoft.com/office/powerpoint/2010/main" val="29243845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18AABC7-0B68-2906-F1B9-C36AEF6B6760}"/>
              </a:ext>
            </a:extLst>
          </p:cNvPr>
          <p:cNvSpPr>
            <a:spLocks noGrp="1"/>
          </p:cNvSpPr>
          <p:nvPr>
            <p:ph type="title"/>
          </p:nvPr>
        </p:nvSpPr>
        <p:spPr/>
        <p:txBody>
          <a:bodyPr/>
          <a:lstStyle/>
          <a:p>
            <a:r>
              <a:rPr lang="fr-BE" dirty="0"/>
              <a:t>3 principes d’impartialité</a:t>
            </a:r>
          </a:p>
        </p:txBody>
      </p:sp>
      <p:sp>
        <p:nvSpPr>
          <p:cNvPr id="3" name="Espace réservé du contenu 2">
            <a:extLst>
              <a:ext uri="{FF2B5EF4-FFF2-40B4-BE49-F238E27FC236}">
                <a16:creationId xmlns:a16="http://schemas.microsoft.com/office/drawing/2014/main" id="{236F652B-2533-801D-2D20-D1807CCD4B54}"/>
              </a:ext>
            </a:extLst>
          </p:cNvPr>
          <p:cNvSpPr>
            <a:spLocks noGrp="1"/>
          </p:cNvSpPr>
          <p:nvPr>
            <p:ph idx="1"/>
          </p:nvPr>
        </p:nvSpPr>
        <p:spPr>
          <a:xfrm>
            <a:off x="1847366" y="2271669"/>
            <a:ext cx="2152205" cy="4351338"/>
          </a:xfrm>
        </p:spPr>
        <p:txBody>
          <a:bodyPr/>
          <a:lstStyle/>
          <a:p>
            <a:endParaRPr lang="fr-BE" dirty="0"/>
          </a:p>
          <a:p>
            <a:endParaRPr lang="fr-BE" dirty="0"/>
          </a:p>
          <a:p>
            <a:pPr marL="0" indent="0" algn="ctr">
              <a:buNone/>
            </a:pPr>
            <a:r>
              <a:rPr lang="fr-BE" dirty="0"/>
              <a:t>Décisions basées sur des critères objectifs</a:t>
            </a:r>
          </a:p>
        </p:txBody>
      </p:sp>
      <p:pic>
        <p:nvPicPr>
          <p:cNvPr id="5" name="Image 4">
            <a:extLst>
              <a:ext uri="{FF2B5EF4-FFF2-40B4-BE49-F238E27FC236}">
                <a16:creationId xmlns:a16="http://schemas.microsoft.com/office/drawing/2014/main" id="{C130FAF3-B6D6-DAEB-A2E0-4AD6438A145F}"/>
              </a:ext>
            </a:extLst>
          </p:cNvPr>
          <p:cNvPicPr>
            <a:picLocks noChangeAspect="1"/>
          </p:cNvPicPr>
          <p:nvPr/>
        </p:nvPicPr>
        <p:blipFill>
          <a:blip r:embed="rId2"/>
          <a:srcRect r="42207"/>
          <a:stretch/>
        </p:blipFill>
        <p:spPr>
          <a:xfrm>
            <a:off x="2006131" y="1066274"/>
            <a:ext cx="9003840" cy="2171988"/>
          </a:xfrm>
          <a:prstGeom prst="rect">
            <a:avLst/>
          </a:prstGeom>
        </p:spPr>
      </p:pic>
      <p:sp>
        <p:nvSpPr>
          <p:cNvPr id="6" name="Espace réservé du contenu 2">
            <a:extLst>
              <a:ext uri="{FF2B5EF4-FFF2-40B4-BE49-F238E27FC236}">
                <a16:creationId xmlns:a16="http://schemas.microsoft.com/office/drawing/2014/main" id="{43239C66-EF7F-91F1-63D6-391F98956D2A}"/>
              </a:ext>
            </a:extLst>
          </p:cNvPr>
          <p:cNvSpPr txBox="1">
            <a:spLocks/>
          </p:cNvSpPr>
          <p:nvPr/>
        </p:nvSpPr>
        <p:spPr>
          <a:xfrm>
            <a:off x="5047781" y="2272211"/>
            <a:ext cx="2802679"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fr-BE" dirty="0"/>
          </a:p>
          <a:p>
            <a:endParaRPr lang="fr-BE" dirty="0"/>
          </a:p>
          <a:p>
            <a:pPr marL="0" indent="0" algn="ctr">
              <a:buFont typeface="Arial" panose="020B0604020202020204" pitchFamily="34" charset="0"/>
              <a:buNone/>
            </a:pPr>
            <a:r>
              <a:rPr lang="fr-BE" dirty="0"/>
              <a:t>Jugement professionnel non compromis par des conflits d’intérêt</a:t>
            </a:r>
          </a:p>
        </p:txBody>
      </p:sp>
      <p:sp>
        <p:nvSpPr>
          <p:cNvPr id="9" name="Espace réservé du contenu 2">
            <a:extLst>
              <a:ext uri="{FF2B5EF4-FFF2-40B4-BE49-F238E27FC236}">
                <a16:creationId xmlns:a16="http://schemas.microsoft.com/office/drawing/2014/main" id="{10E8764A-B6F5-B8F8-66EB-475C452750DF}"/>
              </a:ext>
            </a:extLst>
          </p:cNvPr>
          <p:cNvSpPr txBox="1">
            <a:spLocks/>
          </p:cNvSpPr>
          <p:nvPr/>
        </p:nvSpPr>
        <p:spPr>
          <a:xfrm>
            <a:off x="8582705" y="2272753"/>
            <a:ext cx="2427266"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fr-BE" dirty="0"/>
          </a:p>
          <a:p>
            <a:endParaRPr lang="fr-BE" dirty="0"/>
          </a:p>
          <a:p>
            <a:pPr marL="0" indent="0" algn="ctr">
              <a:buFont typeface="Arial" panose="020B0604020202020204" pitchFamily="34" charset="0"/>
              <a:buNone/>
            </a:pPr>
            <a:r>
              <a:rPr lang="fr-FR" dirty="0"/>
              <a:t>En cas de risque pour l'impartialité, se récuser de l'activité</a:t>
            </a:r>
            <a:endParaRPr lang="fr-BE" dirty="0"/>
          </a:p>
        </p:txBody>
      </p:sp>
      <p:sp>
        <p:nvSpPr>
          <p:cNvPr id="11" name="Espace réservé du pied de page 10">
            <a:extLst>
              <a:ext uri="{FF2B5EF4-FFF2-40B4-BE49-F238E27FC236}">
                <a16:creationId xmlns:a16="http://schemas.microsoft.com/office/drawing/2014/main" id="{3AC99032-FC6B-C6DD-DB3C-E89C72E1E4D0}"/>
              </a:ext>
            </a:extLst>
          </p:cNvPr>
          <p:cNvSpPr>
            <a:spLocks noGrp="1"/>
          </p:cNvSpPr>
          <p:nvPr>
            <p:ph type="ftr" sz="quarter" idx="11"/>
          </p:nvPr>
        </p:nvSpPr>
        <p:spPr/>
        <p:txBody>
          <a:bodyPr/>
          <a:lstStyle/>
          <a:p>
            <a:r>
              <a:rPr lang="fr-FR"/>
              <a:t>Journée de l'accréditation 2024 - Impartialité</a:t>
            </a:r>
            <a:endParaRPr lang="fr-BE"/>
          </a:p>
        </p:txBody>
      </p:sp>
      <p:sp>
        <p:nvSpPr>
          <p:cNvPr id="12" name="Espace réservé du numéro de diapositive 11">
            <a:extLst>
              <a:ext uri="{FF2B5EF4-FFF2-40B4-BE49-F238E27FC236}">
                <a16:creationId xmlns:a16="http://schemas.microsoft.com/office/drawing/2014/main" id="{CBC74827-3237-8C12-1805-2A33EE17DAC7}"/>
              </a:ext>
            </a:extLst>
          </p:cNvPr>
          <p:cNvSpPr>
            <a:spLocks noGrp="1"/>
          </p:cNvSpPr>
          <p:nvPr>
            <p:ph type="sldNum" sz="quarter" idx="12"/>
          </p:nvPr>
        </p:nvSpPr>
        <p:spPr/>
        <p:txBody>
          <a:bodyPr/>
          <a:lstStyle/>
          <a:p>
            <a:fld id="{9891E64B-0FA0-4F95-8C79-9CAD9C736863}" type="slidenum">
              <a:rPr lang="fr-BE" smtClean="0"/>
              <a:t>12</a:t>
            </a:fld>
            <a:endParaRPr lang="fr-BE"/>
          </a:p>
        </p:txBody>
      </p:sp>
    </p:spTree>
    <p:extLst>
      <p:ext uri="{BB962C8B-B14F-4D97-AF65-F5344CB8AC3E}">
        <p14:creationId xmlns:p14="http://schemas.microsoft.com/office/powerpoint/2010/main" val="1187394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A69425E-CABC-CC90-282B-6F0DF87FA66F}"/>
              </a:ext>
            </a:extLst>
          </p:cNvPr>
          <p:cNvSpPr>
            <a:spLocks noGrp="1"/>
          </p:cNvSpPr>
          <p:nvPr>
            <p:ph type="title"/>
          </p:nvPr>
        </p:nvSpPr>
        <p:spPr/>
        <p:txBody>
          <a:bodyPr/>
          <a:lstStyle/>
          <a:p>
            <a:r>
              <a:rPr lang="fr-BE" dirty="0"/>
              <a:t>Parti pris</a:t>
            </a:r>
          </a:p>
        </p:txBody>
      </p:sp>
      <p:graphicFrame>
        <p:nvGraphicFramePr>
          <p:cNvPr id="4" name="Espace réservé du contenu 3">
            <a:extLst>
              <a:ext uri="{FF2B5EF4-FFF2-40B4-BE49-F238E27FC236}">
                <a16:creationId xmlns:a16="http://schemas.microsoft.com/office/drawing/2014/main" id="{731D7522-F1AC-C3A4-9E96-3CCC53942349}"/>
              </a:ext>
            </a:extLst>
          </p:cNvPr>
          <p:cNvGraphicFramePr>
            <a:graphicFrameLocks noGrp="1"/>
          </p:cNvGraphicFramePr>
          <p:nvPr>
            <p:ph idx="1"/>
            <p:extLst>
              <p:ext uri="{D42A27DB-BD31-4B8C-83A1-F6EECF244321}">
                <p14:modId xmlns:p14="http://schemas.microsoft.com/office/powerpoint/2010/main" val="3451249946"/>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Espace réservé du pied de page 4">
            <a:extLst>
              <a:ext uri="{FF2B5EF4-FFF2-40B4-BE49-F238E27FC236}">
                <a16:creationId xmlns:a16="http://schemas.microsoft.com/office/drawing/2014/main" id="{ACB03BDA-C726-BE56-05ED-BFD1765E00B9}"/>
              </a:ext>
            </a:extLst>
          </p:cNvPr>
          <p:cNvSpPr>
            <a:spLocks noGrp="1"/>
          </p:cNvSpPr>
          <p:nvPr>
            <p:ph type="ftr" sz="quarter" idx="11"/>
          </p:nvPr>
        </p:nvSpPr>
        <p:spPr/>
        <p:txBody>
          <a:bodyPr/>
          <a:lstStyle/>
          <a:p>
            <a:r>
              <a:rPr lang="fr-FR"/>
              <a:t>Journée de l'accréditation 2024 - Impartialité</a:t>
            </a:r>
            <a:endParaRPr lang="fr-BE"/>
          </a:p>
        </p:txBody>
      </p:sp>
      <p:sp>
        <p:nvSpPr>
          <p:cNvPr id="6" name="Espace réservé du numéro de diapositive 5">
            <a:extLst>
              <a:ext uri="{FF2B5EF4-FFF2-40B4-BE49-F238E27FC236}">
                <a16:creationId xmlns:a16="http://schemas.microsoft.com/office/drawing/2014/main" id="{C5CAE0A6-F13B-81BA-4F95-99A9A54F3EAE}"/>
              </a:ext>
            </a:extLst>
          </p:cNvPr>
          <p:cNvSpPr>
            <a:spLocks noGrp="1"/>
          </p:cNvSpPr>
          <p:nvPr>
            <p:ph type="sldNum" sz="quarter" idx="12"/>
          </p:nvPr>
        </p:nvSpPr>
        <p:spPr/>
        <p:txBody>
          <a:bodyPr/>
          <a:lstStyle/>
          <a:p>
            <a:fld id="{9891E64B-0FA0-4F95-8C79-9CAD9C736863}" type="slidenum">
              <a:rPr lang="fr-BE" smtClean="0"/>
              <a:t>13</a:t>
            </a:fld>
            <a:endParaRPr lang="fr-BE"/>
          </a:p>
        </p:txBody>
      </p:sp>
    </p:spTree>
    <p:extLst>
      <p:ext uri="{BB962C8B-B14F-4D97-AF65-F5344CB8AC3E}">
        <p14:creationId xmlns:p14="http://schemas.microsoft.com/office/powerpoint/2010/main" val="39736670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259809CB-463A-5F8D-8155-C7C961EC120F}"/>
              </a:ext>
            </a:extLst>
          </p:cNvPr>
          <p:cNvSpPr>
            <a:spLocks noGrp="1"/>
          </p:cNvSpPr>
          <p:nvPr>
            <p:ph type="title"/>
          </p:nvPr>
        </p:nvSpPr>
        <p:spPr>
          <a:xfrm>
            <a:off x="838200" y="15266"/>
            <a:ext cx="10515600" cy="1325563"/>
          </a:xfrm>
        </p:spPr>
        <p:txBody>
          <a:bodyPr/>
          <a:lstStyle/>
          <a:p>
            <a:r>
              <a:rPr lang="fr-BE" dirty="0"/>
              <a:t>Normes d’accréditation et impartialité (1)</a:t>
            </a:r>
          </a:p>
        </p:txBody>
      </p:sp>
      <p:graphicFrame>
        <p:nvGraphicFramePr>
          <p:cNvPr id="16" name="Diagramme 15">
            <a:extLst>
              <a:ext uri="{FF2B5EF4-FFF2-40B4-BE49-F238E27FC236}">
                <a16:creationId xmlns:a16="http://schemas.microsoft.com/office/drawing/2014/main" id="{BC76112E-3263-0F8A-124A-2FEE4C23B728}"/>
              </a:ext>
            </a:extLst>
          </p:cNvPr>
          <p:cNvGraphicFramePr/>
          <p:nvPr>
            <p:extLst>
              <p:ext uri="{D42A27DB-BD31-4B8C-83A1-F6EECF244321}">
                <p14:modId xmlns:p14="http://schemas.microsoft.com/office/powerpoint/2010/main" val="1754280490"/>
              </p:ext>
            </p:extLst>
          </p:nvPr>
        </p:nvGraphicFramePr>
        <p:xfrm>
          <a:off x="1355493" y="1106242"/>
          <a:ext cx="963961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0" name="Espace réservé du pied de page 19">
            <a:extLst>
              <a:ext uri="{FF2B5EF4-FFF2-40B4-BE49-F238E27FC236}">
                <a16:creationId xmlns:a16="http://schemas.microsoft.com/office/drawing/2014/main" id="{CE60FCE3-272A-9F3F-4210-8E0FC940DD84}"/>
              </a:ext>
            </a:extLst>
          </p:cNvPr>
          <p:cNvSpPr>
            <a:spLocks noGrp="1"/>
          </p:cNvSpPr>
          <p:nvPr>
            <p:ph type="ftr" sz="quarter" idx="11"/>
          </p:nvPr>
        </p:nvSpPr>
        <p:spPr/>
        <p:txBody>
          <a:bodyPr/>
          <a:lstStyle/>
          <a:p>
            <a:r>
              <a:rPr lang="fr-FR"/>
              <a:t>Journée de l'accréditation 2024 - Impartialité</a:t>
            </a:r>
            <a:endParaRPr lang="fr-BE"/>
          </a:p>
        </p:txBody>
      </p:sp>
      <p:sp>
        <p:nvSpPr>
          <p:cNvPr id="21" name="Espace réservé du numéro de diapositive 20">
            <a:extLst>
              <a:ext uri="{FF2B5EF4-FFF2-40B4-BE49-F238E27FC236}">
                <a16:creationId xmlns:a16="http://schemas.microsoft.com/office/drawing/2014/main" id="{E2150432-F55C-D5DB-C694-00C0604C1EDE}"/>
              </a:ext>
            </a:extLst>
          </p:cNvPr>
          <p:cNvSpPr>
            <a:spLocks noGrp="1"/>
          </p:cNvSpPr>
          <p:nvPr>
            <p:ph type="sldNum" sz="quarter" idx="12"/>
          </p:nvPr>
        </p:nvSpPr>
        <p:spPr/>
        <p:txBody>
          <a:bodyPr/>
          <a:lstStyle/>
          <a:p>
            <a:fld id="{9891E64B-0FA0-4F95-8C79-9CAD9C736863}" type="slidenum">
              <a:rPr lang="fr-BE" smtClean="0"/>
              <a:t>14</a:t>
            </a:fld>
            <a:endParaRPr lang="fr-BE"/>
          </a:p>
        </p:txBody>
      </p:sp>
    </p:spTree>
    <p:extLst>
      <p:ext uri="{BB962C8B-B14F-4D97-AF65-F5344CB8AC3E}">
        <p14:creationId xmlns:p14="http://schemas.microsoft.com/office/powerpoint/2010/main" val="11425850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6647833-3157-48C4-82AF-683EB5EC5A48}"/>
              </a:ext>
            </a:extLst>
          </p:cNvPr>
          <p:cNvSpPr>
            <a:spLocks noGrp="1"/>
          </p:cNvSpPr>
          <p:nvPr>
            <p:ph type="title"/>
          </p:nvPr>
        </p:nvSpPr>
        <p:spPr/>
        <p:txBody>
          <a:bodyPr/>
          <a:lstStyle/>
          <a:p>
            <a:r>
              <a:rPr lang="fr-BE" dirty="0"/>
              <a:t>Normes d’accréditation et impartialité (2)</a:t>
            </a:r>
          </a:p>
        </p:txBody>
      </p:sp>
      <p:sp>
        <p:nvSpPr>
          <p:cNvPr id="3" name="Espace réservé du contenu 2">
            <a:extLst>
              <a:ext uri="{FF2B5EF4-FFF2-40B4-BE49-F238E27FC236}">
                <a16:creationId xmlns:a16="http://schemas.microsoft.com/office/drawing/2014/main" id="{0E11D6E2-23A2-D8F5-BAE9-A91BF726707F}"/>
              </a:ext>
            </a:extLst>
          </p:cNvPr>
          <p:cNvSpPr>
            <a:spLocks noGrp="1"/>
          </p:cNvSpPr>
          <p:nvPr>
            <p:ph idx="1"/>
          </p:nvPr>
        </p:nvSpPr>
        <p:spPr/>
        <p:txBody>
          <a:bodyPr/>
          <a:lstStyle/>
          <a:p>
            <a:pPr marL="0" indent="0">
              <a:buNone/>
            </a:pPr>
            <a:r>
              <a:rPr lang="fr-FR" dirty="0"/>
              <a:t>L’organisme doit régulièrement identifier les risques susceptibles de porter atteinte à son impartialité. Cette identification doit inclure les risques découlant de </a:t>
            </a:r>
            <a:r>
              <a:rPr lang="fr-FR" dirty="0">
                <a:solidFill>
                  <a:srgbClr val="FF0000"/>
                </a:solidFill>
              </a:rPr>
              <a:t>ses activités</a:t>
            </a:r>
            <a:r>
              <a:rPr lang="fr-FR" dirty="0"/>
              <a:t> ou de </a:t>
            </a:r>
            <a:r>
              <a:rPr lang="fr-FR" dirty="0">
                <a:solidFill>
                  <a:srgbClr val="FF0000"/>
                </a:solidFill>
              </a:rPr>
              <a:t>ses relations</a:t>
            </a:r>
            <a:r>
              <a:rPr lang="fr-FR" dirty="0"/>
              <a:t>, ou des </a:t>
            </a:r>
            <a:r>
              <a:rPr lang="fr-FR" dirty="0">
                <a:solidFill>
                  <a:srgbClr val="FF0000"/>
                </a:solidFill>
              </a:rPr>
              <a:t>relations de son personnel</a:t>
            </a:r>
            <a:r>
              <a:rPr lang="fr-FR" dirty="0"/>
              <a:t>. Cependant, ces relations ne présentent pas nécessairement un risque pour l’impartialité de l’organisme.</a:t>
            </a:r>
          </a:p>
          <a:p>
            <a:pPr marL="0" indent="0">
              <a:buNone/>
            </a:pPr>
            <a:endParaRPr lang="fr-FR" dirty="0"/>
          </a:p>
          <a:p>
            <a:pPr marL="0" indent="0" algn="r">
              <a:buNone/>
            </a:pPr>
            <a:r>
              <a:rPr lang="fr-FR" sz="2000" dirty="0"/>
              <a:t>(§4.1.4 ISO/IEC 17025, §4.1.d ISO 15189, §4.1.3 ISO/IEC 17020, §4.2.3 ISO/IEC 17065, </a:t>
            </a:r>
            <a:br>
              <a:rPr lang="fr-FR" sz="2000" dirty="0"/>
            </a:br>
            <a:r>
              <a:rPr lang="fr-FR" sz="2000" dirty="0"/>
              <a:t>§5.2.3 ISO/IEC 17021-1 avec quelques adaptations)</a:t>
            </a:r>
          </a:p>
        </p:txBody>
      </p:sp>
      <p:sp>
        <p:nvSpPr>
          <p:cNvPr id="4" name="Espace réservé du pied de page 3">
            <a:extLst>
              <a:ext uri="{FF2B5EF4-FFF2-40B4-BE49-F238E27FC236}">
                <a16:creationId xmlns:a16="http://schemas.microsoft.com/office/drawing/2014/main" id="{7899057A-BF3D-54BC-57C0-C09CB41E3BBD}"/>
              </a:ext>
            </a:extLst>
          </p:cNvPr>
          <p:cNvSpPr>
            <a:spLocks noGrp="1"/>
          </p:cNvSpPr>
          <p:nvPr>
            <p:ph type="ftr" sz="quarter" idx="11"/>
          </p:nvPr>
        </p:nvSpPr>
        <p:spPr/>
        <p:txBody>
          <a:bodyPr/>
          <a:lstStyle/>
          <a:p>
            <a:r>
              <a:rPr lang="fr-FR"/>
              <a:t>Journée de l'accréditation 2024 - Impartialité</a:t>
            </a:r>
            <a:endParaRPr lang="fr-BE"/>
          </a:p>
        </p:txBody>
      </p:sp>
      <p:sp>
        <p:nvSpPr>
          <p:cNvPr id="5" name="Espace réservé du numéro de diapositive 4">
            <a:extLst>
              <a:ext uri="{FF2B5EF4-FFF2-40B4-BE49-F238E27FC236}">
                <a16:creationId xmlns:a16="http://schemas.microsoft.com/office/drawing/2014/main" id="{18E9B97E-12FD-1296-6FB6-2E065302CB59}"/>
              </a:ext>
            </a:extLst>
          </p:cNvPr>
          <p:cNvSpPr>
            <a:spLocks noGrp="1"/>
          </p:cNvSpPr>
          <p:nvPr>
            <p:ph type="sldNum" sz="quarter" idx="12"/>
          </p:nvPr>
        </p:nvSpPr>
        <p:spPr/>
        <p:txBody>
          <a:bodyPr/>
          <a:lstStyle/>
          <a:p>
            <a:fld id="{9891E64B-0FA0-4F95-8C79-9CAD9C736863}" type="slidenum">
              <a:rPr lang="fr-BE" smtClean="0"/>
              <a:t>15</a:t>
            </a:fld>
            <a:endParaRPr lang="fr-BE"/>
          </a:p>
        </p:txBody>
      </p:sp>
    </p:spTree>
    <p:extLst>
      <p:ext uri="{BB962C8B-B14F-4D97-AF65-F5344CB8AC3E}">
        <p14:creationId xmlns:p14="http://schemas.microsoft.com/office/powerpoint/2010/main" val="4057074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9364D84-12B1-29B6-A301-40BF40C85B55}"/>
              </a:ext>
            </a:extLst>
          </p:cNvPr>
          <p:cNvSpPr>
            <a:spLocks noGrp="1"/>
          </p:cNvSpPr>
          <p:nvPr>
            <p:ph type="title"/>
          </p:nvPr>
        </p:nvSpPr>
        <p:spPr/>
        <p:txBody>
          <a:bodyPr/>
          <a:lstStyle/>
          <a:p>
            <a:r>
              <a:rPr lang="fr-BE" dirty="0"/>
              <a:t>Que relevons-nous comme constats lors des audits d’accréditation ?</a:t>
            </a:r>
          </a:p>
        </p:txBody>
      </p:sp>
      <p:sp>
        <p:nvSpPr>
          <p:cNvPr id="3" name="Espace réservé du contenu 2">
            <a:extLst>
              <a:ext uri="{FF2B5EF4-FFF2-40B4-BE49-F238E27FC236}">
                <a16:creationId xmlns:a16="http://schemas.microsoft.com/office/drawing/2014/main" id="{0C6B0513-D450-5528-303E-7167811BF938}"/>
              </a:ext>
            </a:extLst>
          </p:cNvPr>
          <p:cNvSpPr>
            <a:spLocks noGrp="1"/>
          </p:cNvSpPr>
          <p:nvPr>
            <p:ph idx="1"/>
          </p:nvPr>
        </p:nvSpPr>
        <p:spPr/>
        <p:txBody>
          <a:bodyPr/>
          <a:lstStyle/>
          <a:p>
            <a:r>
              <a:rPr lang="fr-BE" b="1" u="sng" dirty="0">
                <a:solidFill>
                  <a:srgbClr val="FF0000"/>
                </a:solidFill>
              </a:rPr>
              <a:t>Relations de son personnel :</a:t>
            </a:r>
            <a:r>
              <a:rPr lang="fr-BE" b="1" dirty="0">
                <a:solidFill>
                  <a:srgbClr val="FF0000"/>
                </a:solidFill>
              </a:rPr>
              <a:t> </a:t>
            </a:r>
            <a:r>
              <a:rPr lang="fr-BE" dirty="0"/>
              <a:t>une déclaration de confidentialité et d’impartialité est quasi systématiquement signée par les membres du personnel.</a:t>
            </a:r>
          </a:p>
          <a:p>
            <a:endParaRPr lang="fr-BE" dirty="0"/>
          </a:p>
          <a:p>
            <a:r>
              <a:rPr lang="fr-BE" b="1" u="sng" dirty="0">
                <a:solidFill>
                  <a:srgbClr val="FF0000"/>
                </a:solidFill>
              </a:rPr>
              <a:t>Activités de l’organisme : </a:t>
            </a:r>
            <a:r>
              <a:rPr lang="fr-BE" dirty="0"/>
              <a:t>fréquemment oubliées.</a:t>
            </a:r>
          </a:p>
          <a:p>
            <a:endParaRPr lang="fr-BE" dirty="0"/>
          </a:p>
          <a:p>
            <a:r>
              <a:rPr lang="fr-BE" b="1" u="sng" dirty="0">
                <a:solidFill>
                  <a:srgbClr val="FF0000"/>
                </a:solidFill>
              </a:rPr>
              <a:t>Relations de l’organisme : </a:t>
            </a:r>
            <a:r>
              <a:rPr lang="fr-BE" dirty="0"/>
              <a:t>souvent oubliées.</a:t>
            </a:r>
          </a:p>
          <a:p>
            <a:endParaRPr lang="fr-BE" dirty="0"/>
          </a:p>
          <a:p>
            <a:pPr marL="0" indent="0">
              <a:buNone/>
            </a:pPr>
            <a:r>
              <a:rPr lang="fr-BE" dirty="0"/>
              <a:t>Ces constats sont </a:t>
            </a:r>
            <a:r>
              <a:rPr lang="fr-BE" b="1" dirty="0">
                <a:solidFill>
                  <a:srgbClr val="FF0000"/>
                </a:solidFill>
              </a:rPr>
              <a:t>à géométrie variable </a:t>
            </a:r>
            <a:r>
              <a:rPr lang="fr-BE" dirty="0"/>
              <a:t>en fonction du pays.</a:t>
            </a:r>
          </a:p>
        </p:txBody>
      </p:sp>
      <p:sp>
        <p:nvSpPr>
          <p:cNvPr id="4" name="Espace réservé du pied de page 3">
            <a:extLst>
              <a:ext uri="{FF2B5EF4-FFF2-40B4-BE49-F238E27FC236}">
                <a16:creationId xmlns:a16="http://schemas.microsoft.com/office/drawing/2014/main" id="{C69BF13D-D136-ABA8-CEA4-DE95815E5E29}"/>
              </a:ext>
            </a:extLst>
          </p:cNvPr>
          <p:cNvSpPr>
            <a:spLocks noGrp="1"/>
          </p:cNvSpPr>
          <p:nvPr>
            <p:ph type="ftr" sz="quarter" idx="11"/>
          </p:nvPr>
        </p:nvSpPr>
        <p:spPr/>
        <p:txBody>
          <a:bodyPr/>
          <a:lstStyle/>
          <a:p>
            <a:r>
              <a:rPr lang="fr-FR"/>
              <a:t>Journée de l'accréditation 2024 - Impartialité</a:t>
            </a:r>
            <a:endParaRPr lang="fr-BE"/>
          </a:p>
        </p:txBody>
      </p:sp>
      <p:sp>
        <p:nvSpPr>
          <p:cNvPr id="5" name="Espace réservé du numéro de diapositive 4">
            <a:extLst>
              <a:ext uri="{FF2B5EF4-FFF2-40B4-BE49-F238E27FC236}">
                <a16:creationId xmlns:a16="http://schemas.microsoft.com/office/drawing/2014/main" id="{8963C657-AB41-77D9-2234-CAFBB02642EB}"/>
              </a:ext>
            </a:extLst>
          </p:cNvPr>
          <p:cNvSpPr>
            <a:spLocks noGrp="1"/>
          </p:cNvSpPr>
          <p:nvPr>
            <p:ph type="sldNum" sz="quarter" idx="12"/>
          </p:nvPr>
        </p:nvSpPr>
        <p:spPr/>
        <p:txBody>
          <a:bodyPr/>
          <a:lstStyle/>
          <a:p>
            <a:fld id="{9891E64B-0FA0-4F95-8C79-9CAD9C736863}" type="slidenum">
              <a:rPr lang="fr-BE" smtClean="0"/>
              <a:t>16</a:t>
            </a:fld>
            <a:endParaRPr lang="fr-BE"/>
          </a:p>
        </p:txBody>
      </p:sp>
    </p:spTree>
    <p:extLst>
      <p:ext uri="{BB962C8B-B14F-4D97-AF65-F5344CB8AC3E}">
        <p14:creationId xmlns:p14="http://schemas.microsoft.com/office/powerpoint/2010/main" val="13938300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B7232E1-E46C-8692-5F2C-F25B57971B07}"/>
              </a:ext>
            </a:extLst>
          </p:cNvPr>
          <p:cNvSpPr>
            <a:spLocks noGrp="1"/>
          </p:cNvSpPr>
          <p:nvPr>
            <p:ph type="title"/>
          </p:nvPr>
        </p:nvSpPr>
        <p:spPr/>
        <p:txBody>
          <a:bodyPr/>
          <a:lstStyle/>
          <a:p>
            <a:r>
              <a:rPr lang="fr-BE" dirty="0"/>
              <a:t>Quelles sont les menaces qui pèsent sur l’impartialité (§4.2.4 ISO/IEC 17021-1) ?</a:t>
            </a:r>
          </a:p>
        </p:txBody>
      </p:sp>
      <p:graphicFrame>
        <p:nvGraphicFramePr>
          <p:cNvPr id="7" name="Diagramme 6">
            <a:extLst>
              <a:ext uri="{FF2B5EF4-FFF2-40B4-BE49-F238E27FC236}">
                <a16:creationId xmlns:a16="http://schemas.microsoft.com/office/drawing/2014/main" id="{4DFA095F-6CEA-83B3-DD16-2A63D6745D52}"/>
              </a:ext>
            </a:extLst>
          </p:cNvPr>
          <p:cNvGraphicFramePr/>
          <p:nvPr>
            <p:extLst>
              <p:ext uri="{D42A27DB-BD31-4B8C-83A1-F6EECF244321}">
                <p14:modId xmlns:p14="http://schemas.microsoft.com/office/powerpoint/2010/main" val="4188434575"/>
              </p:ext>
            </p:extLst>
          </p:nvPr>
        </p:nvGraphicFramePr>
        <p:xfrm>
          <a:off x="2287239" y="1496947"/>
          <a:ext cx="7617522" cy="47975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Espace réservé du pied de page 9">
            <a:extLst>
              <a:ext uri="{FF2B5EF4-FFF2-40B4-BE49-F238E27FC236}">
                <a16:creationId xmlns:a16="http://schemas.microsoft.com/office/drawing/2014/main" id="{7120B0B4-2D1C-2342-DAC6-E41F6DBE35CA}"/>
              </a:ext>
            </a:extLst>
          </p:cNvPr>
          <p:cNvSpPr>
            <a:spLocks noGrp="1"/>
          </p:cNvSpPr>
          <p:nvPr>
            <p:ph type="ftr" sz="quarter" idx="11"/>
          </p:nvPr>
        </p:nvSpPr>
        <p:spPr/>
        <p:txBody>
          <a:bodyPr/>
          <a:lstStyle/>
          <a:p>
            <a:r>
              <a:rPr lang="fr-FR"/>
              <a:t>Journée de l'accréditation 2024 - Impartialité</a:t>
            </a:r>
            <a:endParaRPr lang="fr-BE"/>
          </a:p>
        </p:txBody>
      </p:sp>
      <p:sp>
        <p:nvSpPr>
          <p:cNvPr id="11" name="Espace réservé du numéro de diapositive 10">
            <a:extLst>
              <a:ext uri="{FF2B5EF4-FFF2-40B4-BE49-F238E27FC236}">
                <a16:creationId xmlns:a16="http://schemas.microsoft.com/office/drawing/2014/main" id="{EDD1823B-1ABB-D2D0-7592-0A2A2DE59B22}"/>
              </a:ext>
            </a:extLst>
          </p:cNvPr>
          <p:cNvSpPr>
            <a:spLocks noGrp="1"/>
          </p:cNvSpPr>
          <p:nvPr>
            <p:ph type="sldNum" sz="quarter" idx="12"/>
          </p:nvPr>
        </p:nvSpPr>
        <p:spPr/>
        <p:txBody>
          <a:bodyPr/>
          <a:lstStyle/>
          <a:p>
            <a:fld id="{9891E64B-0FA0-4F95-8C79-9CAD9C736863}" type="slidenum">
              <a:rPr lang="fr-BE" smtClean="0"/>
              <a:t>17</a:t>
            </a:fld>
            <a:endParaRPr lang="fr-BE"/>
          </a:p>
        </p:txBody>
      </p:sp>
    </p:spTree>
    <p:extLst>
      <p:ext uri="{BB962C8B-B14F-4D97-AF65-F5344CB8AC3E}">
        <p14:creationId xmlns:p14="http://schemas.microsoft.com/office/powerpoint/2010/main" val="36779806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5C31F16-5E1F-41A5-38AC-6BABA63E9B8B}"/>
              </a:ext>
            </a:extLst>
          </p:cNvPr>
          <p:cNvSpPr>
            <a:spLocks noGrp="1"/>
          </p:cNvSpPr>
          <p:nvPr>
            <p:ph type="title"/>
          </p:nvPr>
        </p:nvSpPr>
        <p:spPr>
          <a:xfrm>
            <a:off x="838200" y="184952"/>
            <a:ext cx="9653833" cy="1325563"/>
          </a:xfrm>
        </p:spPr>
        <p:txBody>
          <a:bodyPr>
            <a:normAutofit/>
          </a:bodyPr>
          <a:lstStyle/>
          <a:p>
            <a:r>
              <a:rPr lang="fr-BE" dirty="0"/>
              <a:t>Et suivant les normes ISO/IEC 17065, ISO 15189 et ISO/IEC 17025 ?</a:t>
            </a:r>
          </a:p>
        </p:txBody>
      </p:sp>
      <p:graphicFrame>
        <p:nvGraphicFramePr>
          <p:cNvPr id="4" name="Diagramme 3">
            <a:extLst>
              <a:ext uri="{FF2B5EF4-FFF2-40B4-BE49-F238E27FC236}">
                <a16:creationId xmlns:a16="http://schemas.microsoft.com/office/drawing/2014/main" id="{F674E419-82BE-01E1-FFFC-7931EFECEDD6}"/>
              </a:ext>
            </a:extLst>
          </p:cNvPr>
          <p:cNvGraphicFramePr/>
          <p:nvPr>
            <p:extLst>
              <p:ext uri="{D42A27DB-BD31-4B8C-83A1-F6EECF244321}">
                <p14:modId xmlns:p14="http://schemas.microsoft.com/office/powerpoint/2010/main" val="822123148"/>
              </p:ext>
            </p:extLst>
          </p:nvPr>
        </p:nvGraphicFramePr>
        <p:xfrm>
          <a:off x="2287239" y="1496947"/>
          <a:ext cx="7617522" cy="47975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Espace réservé du pied de page 6">
            <a:extLst>
              <a:ext uri="{FF2B5EF4-FFF2-40B4-BE49-F238E27FC236}">
                <a16:creationId xmlns:a16="http://schemas.microsoft.com/office/drawing/2014/main" id="{6439EF5C-5334-364C-D87C-BCFB4CEE512F}"/>
              </a:ext>
            </a:extLst>
          </p:cNvPr>
          <p:cNvSpPr>
            <a:spLocks noGrp="1"/>
          </p:cNvSpPr>
          <p:nvPr>
            <p:ph type="ftr" sz="quarter" idx="11"/>
          </p:nvPr>
        </p:nvSpPr>
        <p:spPr/>
        <p:txBody>
          <a:bodyPr/>
          <a:lstStyle/>
          <a:p>
            <a:r>
              <a:rPr lang="fr-FR"/>
              <a:t>Journée de l'accréditation 2024 - Impartialité</a:t>
            </a:r>
            <a:endParaRPr lang="fr-BE"/>
          </a:p>
        </p:txBody>
      </p:sp>
      <p:sp>
        <p:nvSpPr>
          <p:cNvPr id="8" name="Espace réservé du numéro de diapositive 7">
            <a:extLst>
              <a:ext uri="{FF2B5EF4-FFF2-40B4-BE49-F238E27FC236}">
                <a16:creationId xmlns:a16="http://schemas.microsoft.com/office/drawing/2014/main" id="{CC86B930-1443-300A-8A5B-C9B6B489E050}"/>
              </a:ext>
            </a:extLst>
          </p:cNvPr>
          <p:cNvSpPr>
            <a:spLocks noGrp="1"/>
          </p:cNvSpPr>
          <p:nvPr>
            <p:ph type="sldNum" sz="quarter" idx="12"/>
          </p:nvPr>
        </p:nvSpPr>
        <p:spPr/>
        <p:txBody>
          <a:bodyPr/>
          <a:lstStyle/>
          <a:p>
            <a:fld id="{9891E64B-0FA0-4F95-8C79-9CAD9C736863}" type="slidenum">
              <a:rPr lang="fr-BE" smtClean="0"/>
              <a:t>18</a:t>
            </a:fld>
            <a:endParaRPr lang="fr-BE"/>
          </a:p>
        </p:txBody>
      </p:sp>
    </p:spTree>
    <p:extLst>
      <p:ext uri="{BB962C8B-B14F-4D97-AF65-F5344CB8AC3E}">
        <p14:creationId xmlns:p14="http://schemas.microsoft.com/office/powerpoint/2010/main" val="39750862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3A08EE8-EFED-0AFD-7AA1-976426A1054E}"/>
              </a:ext>
            </a:extLst>
          </p:cNvPr>
          <p:cNvSpPr>
            <a:spLocks noGrp="1"/>
          </p:cNvSpPr>
          <p:nvPr>
            <p:ph type="title"/>
          </p:nvPr>
        </p:nvSpPr>
        <p:spPr>
          <a:xfrm>
            <a:off x="838200" y="15266"/>
            <a:ext cx="9413488" cy="1325563"/>
          </a:xfrm>
        </p:spPr>
        <p:txBody>
          <a:bodyPr>
            <a:normAutofit/>
          </a:bodyPr>
          <a:lstStyle/>
          <a:p>
            <a:r>
              <a:rPr lang="fr-BE" dirty="0"/>
              <a:t>Que pensez-vous de cet exemple provenant des organismes d’inspection ?</a:t>
            </a:r>
          </a:p>
        </p:txBody>
      </p:sp>
      <p:sp>
        <p:nvSpPr>
          <p:cNvPr id="3" name="Espace réservé du contenu 2">
            <a:extLst>
              <a:ext uri="{FF2B5EF4-FFF2-40B4-BE49-F238E27FC236}">
                <a16:creationId xmlns:a16="http://schemas.microsoft.com/office/drawing/2014/main" id="{2FEB2ADE-E394-3882-6738-EA0CC6D60E4A}"/>
              </a:ext>
            </a:extLst>
          </p:cNvPr>
          <p:cNvSpPr>
            <a:spLocks noGrp="1"/>
          </p:cNvSpPr>
          <p:nvPr>
            <p:ph idx="1"/>
          </p:nvPr>
        </p:nvSpPr>
        <p:spPr/>
        <p:txBody>
          <a:bodyPr/>
          <a:lstStyle/>
          <a:p>
            <a:pPr marL="0" indent="0">
              <a:buNone/>
            </a:pPr>
            <a:r>
              <a:rPr lang="fr-BE" dirty="0"/>
              <a:t>Un organisme d’inspection est actif dans le contrôle électrique des bâtiments résidentiels.</a:t>
            </a:r>
          </a:p>
        </p:txBody>
      </p:sp>
      <p:pic>
        <p:nvPicPr>
          <p:cNvPr id="5" name="Image 4" descr="Une image contenant personne, homme, habits, Visage humain&#10;&#10;Description générée automatiquement">
            <a:extLst>
              <a:ext uri="{FF2B5EF4-FFF2-40B4-BE49-F238E27FC236}">
                <a16:creationId xmlns:a16="http://schemas.microsoft.com/office/drawing/2014/main" id="{BDC1646C-EC27-E8C9-1A28-9994B855873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56552" y="2601951"/>
            <a:ext cx="4835448" cy="3223632"/>
          </a:xfrm>
          <a:prstGeom prst="rect">
            <a:avLst/>
          </a:prstGeom>
        </p:spPr>
      </p:pic>
      <p:sp>
        <p:nvSpPr>
          <p:cNvPr id="7" name="ZoneTexte 6">
            <a:extLst>
              <a:ext uri="{FF2B5EF4-FFF2-40B4-BE49-F238E27FC236}">
                <a16:creationId xmlns:a16="http://schemas.microsoft.com/office/drawing/2014/main" id="{F5F07C80-23EB-516D-85F7-8E3E386C94A3}"/>
              </a:ext>
            </a:extLst>
          </p:cNvPr>
          <p:cNvSpPr txBox="1"/>
          <p:nvPr/>
        </p:nvSpPr>
        <p:spPr>
          <a:xfrm>
            <a:off x="422352" y="2934618"/>
            <a:ext cx="6934200" cy="2554545"/>
          </a:xfrm>
          <a:prstGeom prst="rect">
            <a:avLst/>
          </a:prstGeom>
          <a:noFill/>
        </p:spPr>
        <p:txBody>
          <a:bodyPr wrap="square">
            <a:spAutoFit/>
          </a:bodyPr>
          <a:lstStyle/>
          <a:p>
            <a:pPr lvl="1">
              <a:buFont typeface="Wingdings" panose="05000000000000000000" pitchFamily="2" charset="2"/>
              <a:buChar char="ü"/>
            </a:pPr>
            <a:r>
              <a:rPr lang="fr-BE" sz="2000" dirty="0"/>
              <a:t>Son personnel est notamment constitué d’anciens électriciens d’installations électriques.</a:t>
            </a:r>
          </a:p>
          <a:p>
            <a:pPr lvl="1">
              <a:buFont typeface="Wingdings" panose="05000000000000000000" pitchFamily="2" charset="2"/>
              <a:buChar char="ü"/>
            </a:pPr>
            <a:endParaRPr lang="fr-BE" sz="2000" dirty="0"/>
          </a:p>
          <a:p>
            <a:pPr lvl="1">
              <a:buFont typeface="Wingdings" panose="05000000000000000000" pitchFamily="2" charset="2"/>
              <a:buChar char="ü"/>
            </a:pPr>
            <a:r>
              <a:rPr lang="fr-BE" sz="2000" dirty="0"/>
              <a:t>Le bâtiment que loue cet organisme appartient à une entreprise d’installations électriques.</a:t>
            </a:r>
          </a:p>
          <a:p>
            <a:pPr lvl="1">
              <a:buFont typeface="Wingdings" panose="05000000000000000000" pitchFamily="2" charset="2"/>
              <a:buChar char="ü"/>
            </a:pPr>
            <a:endParaRPr lang="fr-BE" sz="2000" dirty="0"/>
          </a:p>
          <a:p>
            <a:pPr lvl="1">
              <a:buFont typeface="Wingdings" panose="05000000000000000000" pitchFamily="2" charset="2"/>
              <a:buChar char="ü"/>
            </a:pPr>
            <a:r>
              <a:rPr lang="fr-BE" sz="2000" dirty="0"/>
              <a:t>Cet organisme réalise des formations concernant le contrôle électrique à destination des installateurs.</a:t>
            </a:r>
          </a:p>
        </p:txBody>
      </p:sp>
      <p:sp>
        <p:nvSpPr>
          <p:cNvPr id="8" name="Espace réservé du pied de page 7">
            <a:extLst>
              <a:ext uri="{FF2B5EF4-FFF2-40B4-BE49-F238E27FC236}">
                <a16:creationId xmlns:a16="http://schemas.microsoft.com/office/drawing/2014/main" id="{497BB75A-7400-83A1-EA5D-AAF87E835791}"/>
              </a:ext>
            </a:extLst>
          </p:cNvPr>
          <p:cNvSpPr>
            <a:spLocks noGrp="1"/>
          </p:cNvSpPr>
          <p:nvPr>
            <p:ph type="ftr" sz="quarter" idx="11"/>
          </p:nvPr>
        </p:nvSpPr>
        <p:spPr/>
        <p:txBody>
          <a:bodyPr/>
          <a:lstStyle/>
          <a:p>
            <a:r>
              <a:rPr lang="fr-FR"/>
              <a:t>Journée de l'accréditation 2024 - Impartialité</a:t>
            </a:r>
            <a:endParaRPr lang="fr-BE"/>
          </a:p>
        </p:txBody>
      </p:sp>
      <p:sp>
        <p:nvSpPr>
          <p:cNvPr id="9" name="Espace réservé du numéro de diapositive 8">
            <a:extLst>
              <a:ext uri="{FF2B5EF4-FFF2-40B4-BE49-F238E27FC236}">
                <a16:creationId xmlns:a16="http://schemas.microsoft.com/office/drawing/2014/main" id="{06CFC3A7-F443-D203-AC4F-198C2E24E498}"/>
              </a:ext>
            </a:extLst>
          </p:cNvPr>
          <p:cNvSpPr>
            <a:spLocks noGrp="1"/>
          </p:cNvSpPr>
          <p:nvPr>
            <p:ph type="sldNum" sz="quarter" idx="12"/>
          </p:nvPr>
        </p:nvSpPr>
        <p:spPr/>
        <p:txBody>
          <a:bodyPr/>
          <a:lstStyle/>
          <a:p>
            <a:fld id="{9891E64B-0FA0-4F95-8C79-9CAD9C736863}" type="slidenum">
              <a:rPr lang="fr-BE" smtClean="0"/>
              <a:t>19</a:t>
            </a:fld>
            <a:endParaRPr lang="fr-BE"/>
          </a:p>
        </p:txBody>
      </p:sp>
    </p:spTree>
    <p:extLst>
      <p:ext uri="{BB962C8B-B14F-4D97-AF65-F5344CB8AC3E}">
        <p14:creationId xmlns:p14="http://schemas.microsoft.com/office/powerpoint/2010/main" val="24192596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9FD80BA-F9AB-4968-565C-F5FEF14A4CF4}"/>
              </a:ext>
            </a:extLst>
          </p:cNvPr>
          <p:cNvSpPr>
            <a:spLocks noGrp="1"/>
          </p:cNvSpPr>
          <p:nvPr>
            <p:ph type="title"/>
          </p:nvPr>
        </p:nvSpPr>
        <p:spPr/>
        <p:txBody>
          <a:bodyPr/>
          <a:lstStyle/>
          <a:p>
            <a:r>
              <a:rPr lang="fr-BE" dirty="0"/>
              <a:t>Pourquoi l’impartialité est-elle importante ?</a:t>
            </a:r>
          </a:p>
        </p:txBody>
      </p:sp>
      <p:pic>
        <p:nvPicPr>
          <p:cNvPr id="7" name="Image 6" descr="Une image contenant pompe à essence, personne, rouge, plein air&#10;&#10;Description générée automatiquement">
            <a:extLst>
              <a:ext uri="{FF2B5EF4-FFF2-40B4-BE49-F238E27FC236}">
                <a16:creationId xmlns:a16="http://schemas.microsoft.com/office/drawing/2014/main" id="{445E5853-A814-6E44-76F3-486BEF69654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91001" y="2375139"/>
            <a:ext cx="4209997" cy="2809797"/>
          </a:xfrm>
          <a:prstGeom prst="rect">
            <a:avLst/>
          </a:prstGeom>
        </p:spPr>
      </p:pic>
      <p:sp>
        <p:nvSpPr>
          <p:cNvPr id="8" name="ZoneTexte 7">
            <a:extLst>
              <a:ext uri="{FF2B5EF4-FFF2-40B4-BE49-F238E27FC236}">
                <a16:creationId xmlns:a16="http://schemas.microsoft.com/office/drawing/2014/main" id="{5905B364-069D-0FCE-98D3-EF6C9A5C62E0}"/>
              </a:ext>
            </a:extLst>
          </p:cNvPr>
          <p:cNvSpPr txBox="1"/>
          <p:nvPr/>
        </p:nvSpPr>
        <p:spPr>
          <a:xfrm>
            <a:off x="518475" y="1508482"/>
            <a:ext cx="11428428" cy="4832092"/>
          </a:xfrm>
          <a:prstGeom prst="rect">
            <a:avLst/>
          </a:prstGeom>
          <a:noFill/>
        </p:spPr>
        <p:txBody>
          <a:bodyPr wrap="square" rtlCol="0">
            <a:spAutoFit/>
          </a:bodyPr>
          <a:lstStyle/>
          <a:p>
            <a:r>
              <a:rPr lang="fr-BE" sz="2800" dirty="0"/>
              <a:t>Exemple : rémunération d’un inspecteur qui contrôle des pistolets de station d’essence.</a:t>
            </a:r>
          </a:p>
          <a:p>
            <a:endParaRPr lang="fr-BE" sz="2800" dirty="0"/>
          </a:p>
          <a:p>
            <a:endParaRPr lang="fr-BE" sz="2800" dirty="0"/>
          </a:p>
          <a:p>
            <a:endParaRPr lang="fr-BE" sz="2800" dirty="0"/>
          </a:p>
          <a:p>
            <a:endParaRPr lang="fr-BE" sz="2800" dirty="0"/>
          </a:p>
          <a:p>
            <a:endParaRPr lang="fr-BE" sz="2800" dirty="0"/>
          </a:p>
          <a:p>
            <a:endParaRPr lang="fr-BE" sz="2800" dirty="0"/>
          </a:p>
          <a:p>
            <a:endParaRPr lang="fr-BE" sz="2800" dirty="0"/>
          </a:p>
          <a:p>
            <a:r>
              <a:rPr lang="fr-BE" sz="2800" dirty="0"/>
              <a:t>20 pistolets par jour : €				30 pistolets par jour : € + €</a:t>
            </a:r>
          </a:p>
          <a:p>
            <a:r>
              <a:rPr lang="fr-BE" sz="2800" dirty="0"/>
              <a:t>Que peut-on dire de l’influence de cette rémunération supplémentaire ?</a:t>
            </a:r>
            <a:endParaRPr lang="fr-BE" sz="2000" dirty="0"/>
          </a:p>
        </p:txBody>
      </p:sp>
      <p:sp>
        <p:nvSpPr>
          <p:cNvPr id="9" name="Espace réservé du pied de page 8">
            <a:extLst>
              <a:ext uri="{FF2B5EF4-FFF2-40B4-BE49-F238E27FC236}">
                <a16:creationId xmlns:a16="http://schemas.microsoft.com/office/drawing/2014/main" id="{DD43E1FD-94ED-B37D-EBD7-ACEAA7AF454E}"/>
              </a:ext>
            </a:extLst>
          </p:cNvPr>
          <p:cNvSpPr>
            <a:spLocks noGrp="1"/>
          </p:cNvSpPr>
          <p:nvPr>
            <p:ph type="ftr" sz="quarter" idx="11"/>
          </p:nvPr>
        </p:nvSpPr>
        <p:spPr/>
        <p:txBody>
          <a:bodyPr/>
          <a:lstStyle/>
          <a:p>
            <a:r>
              <a:rPr lang="fr-FR"/>
              <a:t>Journée de l'accréditation 2024 - Impartialité</a:t>
            </a:r>
            <a:endParaRPr lang="fr-BE"/>
          </a:p>
        </p:txBody>
      </p:sp>
      <p:sp>
        <p:nvSpPr>
          <p:cNvPr id="10" name="Espace réservé du numéro de diapositive 9">
            <a:extLst>
              <a:ext uri="{FF2B5EF4-FFF2-40B4-BE49-F238E27FC236}">
                <a16:creationId xmlns:a16="http://schemas.microsoft.com/office/drawing/2014/main" id="{66A5656E-60DC-3988-3847-BCF7F4337A77}"/>
              </a:ext>
            </a:extLst>
          </p:cNvPr>
          <p:cNvSpPr>
            <a:spLocks noGrp="1"/>
          </p:cNvSpPr>
          <p:nvPr>
            <p:ph type="sldNum" sz="quarter" idx="12"/>
          </p:nvPr>
        </p:nvSpPr>
        <p:spPr/>
        <p:txBody>
          <a:bodyPr/>
          <a:lstStyle/>
          <a:p>
            <a:fld id="{9891E64B-0FA0-4F95-8C79-9CAD9C736863}" type="slidenum">
              <a:rPr lang="fr-BE" smtClean="0"/>
              <a:t>2</a:t>
            </a:fld>
            <a:endParaRPr lang="fr-BE"/>
          </a:p>
        </p:txBody>
      </p:sp>
    </p:spTree>
    <p:extLst>
      <p:ext uri="{BB962C8B-B14F-4D97-AF65-F5344CB8AC3E}">
        <p14:creationId xmlns:p14="http://schemas.microsoft.com/office/powerpoint/2010/main" val="177174227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3D56D9A-30AE-ECA3-A41B-29482A606EBB}"/>
              </a:ext>
            </a:extLst>
          </p:cNvPr>
          <p:cNvSpPr>
            <a:spLocks noGrp="1"/>
          </p:cNvSpPr>
          <p:nvPr>
            <p:ph type="title"/>
          </p:nvPr>
        </p:nvSpPr>
        <p:spPr>
          <a:xfrm>
            <a:off x="838200" y="15266"/>
            <a:ext cx="9034346" cy="1325563"/>
          </a:xfrm>
        </p:spPr>
        <p:txBody>
          <a:bodyPr/>
          <a:lstStyle/>
          <a:p>
            <a:r>
              <a:rPr lang="fr-BE" dirty="0"/>
              <a:t>… des laboratoires de biologie médicale ?</a:t>
            </a:r>
          </a:p>
        </p:txBody>
      </p:sp>
      <p:sp>
        <p:nvSpPr>
          <p:cNvPr id="3" name="Espace réservé du contenu 2">
            <a:extLst>
              <a:ext uri="{FF2B5EF4-FFF2-40B4-BE49-F238E27FC236}">
                <a16:creationId xmlns:a16="http://schemas.microsoft.com/office/drawing/2014/main" id="{D97A68EF-436B-1A24-2F54-BCAAAB2C671F}"/>
              </a:ext>
            </a:extLst>
          </p:cNvPr>
          <p:cNvSpPr>
            <a:spLocks noGrp="1"/>
          </p:cNvSpPr>
          <p:nvPr>
            <p:ph idx="1"/>
          </p:nvPr>
        </p:nvSpPr>
        <p:spPr>
          <a:xfrm>
            <a:off x="0" y="1702686"/>
            <a:ext cx="6617389" cy="3720790"/>
          </a:xfrm>
        </p:spPr>
        <p:txBody>
          <a:bodyPr>
            <a:normAutofit lnSpcReduction="10000"/>
          </a:bodyPr>
          <a:lstStyle/>
          <a:p>
            <a:pPr marL="0" indent="0">
              <a:buNone/>
            </a:pPr>
            <a:r>
              <a:rPr lang="fr-FR" dirty="0"/>
              <a:t>Réception régulière </a:t>
            </a:r>
            <a:r>
              <a:rPr lang="fr-FR" b="1" dirty="0">
                <a:solidFill>
                  <a:srgbClr val="FF0000"/>
                </a:solidFill>
              </a:rPr>
              <a:t>d’offres promotionnelles </a:t>
            </a:r>
            <a:r>
              <a:rPr lang="fr-FR" dirty="0"/>
              <a:t>ou des </a:t>
            </a:r>
            <a:r>
              <a:rPr lang="fr-FR" b="1" dirty="0">
                <a:solidFill>
                  <a:srgbClr val="FF0000"/>
                </a:solidFill>
              </a:rPr>
              <a:t>incitations financières </a:t>
            </a:r>
            <a:r>
              <a:rPr lang="fr-FR" dirty="0"/>
              <a:t>de la part de fournisseurs d’équipements ou de réactifs.</a:t>
            </a:r>
          </a:p>
          <a:p>
            <a:pPr marL="0" indent="0">
              <a:buNone/>
            </a:pPr>
            <a:r>
              <a:rPr lang="fr-FR" dirty="0"/>
              <a:t> </a:t>
            </a:r>
          </a:p>
          <a:p>
            <a:pPr marL="0" indent="0">
              <a:buNone/>
            </a:pPr>
            <a:r>
              <a:rPr lang="fr-FR" u="sng" dirty="0"/>
              <a:t>Par exemple : </a:t>
            </a:r>
            <a:r>
              <a:rPr lang="fr-FR" dirty="0"/>
              <a:t>réductions importantes ou contrats de maintenance avantageux si le laboratoire s'engage à utiliser exclusivement son équipement d'analyse.</a:t>
            </a:r>
          </a:p>
        </p:txBody>
      </p:sp>
      <p:pic>
        <p:nvPicPr>
          <p:cNvPr id="5" name="Image 4" descr="Une image contenant ordinateur, habits, intérieur, personne&#10;&#10;Description générée automatiquement">
            <a:extLst>
              <a:ext uri="{FF2B5EF4-FFF2-40B4-BE49-F238E27FC236}">
                <a16:creationId xmlns:a16="http://schemas.microsoft.com/office/drawing/2014/main" id="{1AF11880-5E63-8620-61C4-9CDF7425001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17389" y="1702686"/>
            <a:ext cx="5574611" cy="3720790"/>
          </a:xfrm>
          <a:prstGeom prst="rect">
            <a:avLst/>
          </a:prstGeom>
        </p:spPr>
      </p:pic>
      <p:sp>
        <p:nvSpPr>
          <p:cNvPr id="6" name="Espace réservé du pied de page 5">
            <a:extLst>
              <a:ext uri="{FF2B5EF4-FFF2-40B4-BE49-F238E27FC236}">
                <a16:creationId xmlns:a16="http://schemas.microsoft.com/office/drawing/2014/main" id="{807B9B32-00F4-FE3B-218A-A9B693E001F0}"/>
              </a:ext>
            </a:extLst>
          </p:cNvPr>
          <p:cNvSpPr>
            <a:spLocks noGrp="1"/>
          </p:cNvSpPr>
          <p:nvPr>
            <p:ph type="ftr" sz="quarter" idx="11"/>
          </p:nvPr>
        </p:nvSpPr>
        <p:spPr/>
        <p:txBody>
          <a:bodyPr/>
          <a:lstStyle/>
          <a:p>
            <a:r>
              <a:rPr lang="fr-FR"/>
              <a:t>Journée de l'accréditation 2024 - Impartialité</a:t>
            </a:r>
            <a:endParaRPr lang="fr-BE"/>
          </a:p>
        </p:txBody>
      </p:sp>
      <p:sp>
        <p:nvSpPr>
          <p:cNvPr id="7" name="Espace réservé du numéro de diapositive 6">
            <a:extLst>
              <a:ext uri="{FF2B5EF4-FFF2-40B4-BE49-F238E27FC236}">
                <a16:creationId xmlns:a16="http://schemas.microsoft.com/office/drawing/2014/main" id="{39EFCE4B-72E3-EA9F-9568-CFEAB4E9B04B}"/>
              </a:ext>
            </a:extLst>
          </p:cNvPr>
          <p:cNvSpPr>
            <a:spLocks noGrp="1"/>
          </p:cNvSpPr>
          <p:nvPr>
            <p:ph type="sldNum" sz="quarter" idx="12"/>
          </p:nvPr>
        </p:nvSpPr>
        <p:spPr/>
        <p:txBody>
          <a:bodyPr/>
          <a:lstStyle/>
          <a:p>
            <a:fld id="{9891E64B-0FA0-4F95-8C79-9CAD9C736863}" type="slidenum">
              <a:rPr lang="fr-BE" smtClean="0"/>
              <a:t>20</a:t>
            </a:fld>
            <a:endParaRPr lang="fr-BE"/>
          </a:p>
        </p:txBody>
      </p:sp>
    </p:spTree>
    <p:extLst>
      <p:ext uri="{BB962C8B-B14F-4D97-AF65-F5344CB8AC3E}">
        <p14:creationId xmlns:p14="http://schemas.microsoft.com/office/powerpoint/2010/main" val="8838811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03F5C0B-86BD-922E-6495-EE1851FCD1F4}"/>
              </a:ext>
            </a:extLst>
          </p:cNvPr>
          <p:cNvSpPr>
            <a:spLocks noGrp="1"/>
          </p:cNvSpPr>
          <p:nvPr>
            <p:ph type="title"/>
          </p:nvPr>
        </p:nvSpPr>
        <p:spPr/>
        <p:txBody>
          <a:bodyPr/>
          <a:lstStyle/>
          <a:p>
            <a:r>
              <a:rPr lang="fr-BE" dirty="0"/>
              <a:t>…des laboratoires d’essais et d’étalonnage ?</a:t>
            </a:r>
          </a:p>
        </p:txBody>
      </p:sp>
      <p:sp>
        <p:nvSpPr>
          <p:cNvPr id="3" name="Espace réservé du contenu 2">
            <a:extLst>
              <a:ext uri="{FF2B5EF4-FFF2-40B4-BE49-F238E27FC236}">
                <a16:creationId xmlns:a16="http://schemas.microsoft.com/office/drawing/2014/main" id="{F3E71C7A-4D3A-E65E-AC5F-D7C04A6C8623}"/>
              </a:ext>
            </a:extLst>
          </p:cNvPr>
          <p:cNvSpPr>
            <a:spLocks noGrp="1"/>
          </p:cNvSpPr>
          <p:nvPr>
            <p:ph idx="1"/>
          </p:nvPr>
        </p:nvSpPr>
        <p:spPr>
          <a:xfrm>
            <a:off x="429322" y="2661425"/>
            <a:ext cx="7999179" cy="1721585"/>
          </a:xfrm>
        </p:spPr>
        <p:txBody>
          <a:bodyPr>
            <a:normAutofit/>
          </a:bodyPr>
          <a:lstStyle/>
          <a:p>
            <a:pPr marL="0" indent="0">
              <a:buNone/>
            </a:pPr>
            <a:r>
              <a:rPr lang="fr-FR" dirty="0"/>
              <a:t>Un client important n'est pas satisfait des résultats d’un essai (par exemple, un </a:t>
            </a:r>
            <a:r>
              <a:rPr lang="fr-FR" dirty="0" err="1"/>
              <a:t>freinomètre</a:t>
            </a:r>
            <a:r>
              <a:rPr lang="fr-FR" dirty="0"/>
              <a:t> non conforme aux spécifications).</a:t>
            </a:r>
            <a:endParaRPr lang="fr-BE" dirty="0"/>
          </a:p>
        </p:txBody>
      </p:sp>
      <p:pic>
        <p:nvPicPr>
          <p:cNvPr id="11" name="Image 10" descr="Une image contenant pneu, roue, texte, Pièce auto&#10;&#10;Description générée automatiquement">
            <a:extLst>
              <a:ext uri="{FF2B5EF4-FFF2-40B4-BE49-F238E27FC236}">
                <a16:creationId xmlns:a16="http://schemas.microsoft.com/office/drawing/2014/main" id="{876E1A4D-613B-484A-7061-771091C4DD9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28501" y="2279897"/>
            <a:ext cx="3763499" cy="2484640"/>
          </a:xfrm>
          <a:prstGeom prst="rect">
            <a:avLst/>
          </a:prstGeom>
        </p:spPr>
      </p:pic>
      <p:pic>
        <p:nvPicPr>
          <p:cNvPr id="9" name="Image 8" descr="Une image contenant texte, Police, Graphique, rouge&#10;&#10;Description générée automatiquement">
            <a:extLst>
              <a:ext uri="{FF2B5EF4-FFF2-40B4-BE49-F238E27FC236}">
                <a16:creationId xmlns:a16="http://schemas.microsoft.com/office/drawing/2014/main" id="{CACF02CE-B60A-88AA-614F-0946DBCE633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209505">
            <a:off x="7555265" y="4155689"/>
            <a:ext cx="2503136" cy="841680"/>
          </a:xfrm>
          <a:prstGeom prst="rect">
            <a:avLst/>
          </a:prstGeom>
        </p:spPr>
      </p:pic>
      <p:sp>
        <p:nvSpPr>
          <p:cNvPr id="12" name="Espace réservé du pied de page 11">
            <a:extLst>
              <a:ext uri="{FF2B5EF4-FFF2-40B4-BE49-F238E27FC236}">
                <a16:creationId xmlns:a16="http://schemas.microsoft.com/office/drawing/2014/main" id="{0EF56CAE-4F70-0986-E4A0-70DD8BC60F94}"/>
              </a:ext>
            </a:extLst>
          </p:cNvPr>
          <p:cNvSpPr>
            <a:spLocks noGrp="1"/>
          </p:cNvSpPr>
          <p:nvPr>
            <p:ph type="ftr" sz="quarter" idx="11"/>
          </p:nvPr>
        </p:nvSpPr>
        <p:spPr/>
        <p:txBody>
          <a:bodyPr/>
          <a:lstStyle/>
          <a:p>
            <a:r>
              <a:rPr lang="fr-FR"/>
              <a:t>Journée de l'accréditation 2024 - Impartialité</a:t>
            </a:r>
            <a:endParaRPr lang="fr-BE"/>
          </a:p>
        </p:txBody>
      </p:sp>
      <p:sp>
        <p:nvSpPr>
          <p:cNvPr id="13" name="Espace réservé du numéro de diapositive 12">
            <a:extLst>
              <a:ext uri="{FF2B5EF4-FFF2-40B4-BE49-F238E27FC236}">
                <a16:creationId xmlns:a16="http://schemas.microsoft.com/office/drawing/2014/main" id="{21BF7A0B-4623-3C28-F2AB-B68DAA7A16A3}"/>
              </a:ext>
            </a:extLst>
          </p:cNvPr>
          <p:cNvSpPr>
            <a:spLocks noGrp="1"/>
          </p:cNvSpPr>
          <p:nvPr>
            <p:ph type="sldNum" sz="quarter" idx="12"/>
          </p:nvPr>
        </p:nvSpPr>
        <p:spPr/>
        <p:txBody>
          <a:bodyPr/>
          <a:lstStyle/>
          <a:p>
            <a:fld id="{9891E64B-0FA0-4F95-8C79-9CAD9C736863}" type="slidenum">
              <a:rPr lang="fr-BE" smtClean="0"/>
              <a:t>21</a:t>
            </a:fld>
            <a:endParaRPr lang="fr-BE"/>
          </a:p>
        </p:txBody>
      </p:sp>
    </p:spTree>
    <p:extLst>
      <p:ext uri="{BB962C8B-B14F-4D97-AF65-F5344CB8AC3E}">
        <p14:creationId xmlns:p14="http://schemas.microsoft.com/office/powerpoint/2010/main" val="55132737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AD68A68-9A0C-CC1B-9A01-EFB82BE378DB}"/>
              </a:ext>
            </a:extLst>
          </p:cNvPr>
          <p:cNvSpPr>
            <a:spLocks noGrp="1"/>
          </p:cNvSpPr>
          <p:nvPr>
            <p:ph type="title"/>
          </p:nvPr>
        </p:nvSpPr>
        <p:spPr/>
        <p:txBody>
          <a:bodyPr/>
          <a:lstStyle/>
          <a:p>
            <a:r>
              <a:rPr lang="fr-BE" dirty="0"/>
              <a:t>…des organismes de certification de produit ?</a:t>
            </a:r>
          </a:p>
        </p:txBody>
      </p:sp>
      <p:sp>
        <p:nvSpPr>
          <p:cNvPr id="3" name="Espace réservé du contenu 2">
            <a:extLst>
              <a:ext uri="{FF2B5EF4-FFF2-40B4-BE49-F238E27FC236}">
                <a16:creationId xmlns:a16="http://schemas.microsoft.com/office/drawing/2014/main" id="{D4AA1167-3F18-4426-C78C-CFB9DC0BF1BA}"/>
              </a:ext>
            </a:extLst>
          </p:cNvPr>
          <p:cNvSpPr>
            <a:spLocks noGrp="1"/>
          </p:cNvSpPr>
          <p:nvPr>
            <p:ph idx="1"/>
          </p:nvPr>
        </p:nvSpPr>
        <p:spPr>
          <a:xfrm>
            <a:off x="5263376" y="2401500"/>
            <a:ext cx="6090424" cy="2054999"/>
          </a:xfrm>
        </p:spPr>
        <p:txBody>
          <a:bodyPr/>
          <a:lstStyle/>
          <a:p>
            <a:r>
              <a:rPr lang="fr-BE" dirty="0"/>
              <a:t>Réalisation d’essais pour un client dans le laboratoire appartenant à l’organisme et ce, en vue de recevoir des conseils quant à l’amélioration du produit ?</a:t>
            </a:r>
          </a:p>
        </p:txBody>
      </p:sp>
      <p:pic>
        <p:nvPicPr>
          <p:cNvPr id="7" name="Image 6">
            <a:extLst>
              <a:ext uri="{FF2B5EF4-FFF2-40B4-BE49-F238E27FC236}">
                <a16:creationId xmlns:a16="http://schemas.microsoft.com/office/drawing/2014/main" id="{45D48351-44E5-AB6D-FD53-0CB0DE039153}"/>
              </a:ext>
            </a:extLst>
          </p:cNvPr>
          <p:cNvPicPr>
            <a:picLocks noChangeAspect="1"/>
          </p:cNvPicPr>
          <p:nvPr/>
        </p:nvPicPr>
        <p:blipFill>
          <a:blip r:embed="rId3"/>
          <a:srcRect l="10217" r="13036" b="45799"/>
          <a:stretch/>
        </p:blipFill>
        <p:spPr>
          <a:xfrm>
            <a:off x="0" y="1570462"/>
            <a:ext cx="5263376" cy="3717073"/>
          </a:xfrm>
          <a:prstGeom prst="rect">
            <a:avLst/>
          </a:prstGeom>
        </p:spPr>
      </p:pic>
      <p:sp>
        <p:nvSpPr>
          <p:cNvPr id="8" name="Espace réservé du pied de page 7">
            <a:extLst>
              <a:ext uri="{FF2B5EF4-FFF2-40B4-BE49-F238E27FC236}">
                <a16:creationId xmlns:a16="http://schemas.microsoft.com/office/drawing/2014/main" id="{D5D1A8DC-0BEE-0491-1660-E4A0C022599D}"/>
              </a:ext>
            </a:extLst>
          </p:cNvPr>
          <p:cNvSpPr>
            <a:spLocks noGrp="1"/>
          </p:cNvSpPr>
          <p:nvPr>
            <p:ph type="ftr" sz="quarter" idx="11"/>
          </p:nvPr>
        </p:nvSpPr>
        <p:spPr/>
        <p:txBody>
          <a:bodyPr/>
          <a:lstStyle/>
          <a:p>
            <a:r>
              <a:rPr lang="fr-FR"/>
              <a:t>Journée de l'accréditation 2024 - Impartialité</a:t>
            </a:r>
            <a:endParaRPr lang="fr-BE"/>
          </a:p>
        </p:txBody>
      </p:sp>
      <p:sp>
        <p:nvSpPr>
          <p:cNvPr id="9" name="Espace réservé du numéro de diapositive 8">
            <a:extLst>
              <a:ext uri="{FF2B5EF4-FFF2-40B4-BE49-F238E27FC236}">
                <a16:creationId xmlns:a16="http://schemas.microsoft.com/office/drawing/2014/main" id="{59F0B180-1C63-C3D8-6141-A8BAF8F64708}"/>
              </a:ext>
            </a:extLst>
          </p:cNvPr>
          <p:cNvSpPr>
            <a:spLocks noGrp="1"/>
          </p:cNvSpPr>
          <p:nvPr>
            <p:ph type="sldNum" sz="quarter" idx="12"/>
          </p:nvPr>
        </p:nvSpPr>
        <p:spPr/>
        <p:txBody>
          <a:bodyPr/>
          <a:lstStyle/>
          <a:p>
            <a:fld id="{9891E64B-0FA0-4F95-8C79-9CAD9C736863}" type="slidenum">
              <a:rPr lang="fr-BE" smtClean="0"/>
              <a:t>22</a:t>
            </a:fld>
            <a:endParaRPr lang="fr-BE"/>
          </a:p>
        </p:txBody>
      </p:sp>
    </p:spTree>
    <p:extLst>
      <p:ext uri="{BB962C8B-B14F-4D97-AF65-F5344CB8AC3E}">
        <p14:creationId xmlns:p14="http://schemas.microsoft.com/office/powerpoint/2010/main" val="156279341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AEEE04C-9009-E3E3-54B4-66A38C37E98D}"/>
              </a:ext>
            </a:extLst>
          </p:cNvPr>
          <p:cNvSpPr>
            <a:spLocks noGrp="1"/>
          </p:cNvSpPr>
          <p:nvPr>
            <p:ph type="title"/>
          </p:nvPr>
        </p:nvSpPr>
        <p:spPr>
          <a:xfrm>
            <a:off x="838200" y="37568"/>
            <a:ext cx="10515600" cy="1325563"/>
          </a:xfrm>
        </p:spPr>
        <p:txBody>
          <a:bodyPr>
            <a:normAutofit fontScale="90000"/>
          </a:bodyPr>
          <a:lstStyle/>
          <a:p>
            <a:r>
              <a:rPr lang="fr-BE" dirty="0"/>
              <a:t>Document EA 2/20 « Activités de Conseil et Indépendance des organismes d’évaluation de la conformité »</a:t>
            </a:r>
          </a:p>
        </p:txBody>
      </p:sp>
      <p:sp>
        <p:nvSpPr>
          <p:cNvPr id="3" name="Espace réservé du contenu 2">
            <a:extLst>
              <a:ext uri="{FF2B5EF4-FFF2-40B4-BE49-F238E27FC236}">
                <a16:creationId xmlns:a16="http://schemas.microsoft.com/office/drawing/2014/main" id="{97FABEC9-1B76-7EB6-EF0A-0A1514B142C0}"/>
              </a:ext>
            </a:extLst>
          </p:cNvPr>
          <p:cNvSpPr>
            <a:spLocks noGrp="1"/>
          </p:cNvSpPr>
          <p:nvPr>
            <p:ph idx="1"/>
          </p:nvPr>
        </p:nvSpPr>
        <p:spPr/>
        <p:txBody>
          <a:bodyPr/>
          <a:lstStyle/>
          <a:p>
            <a:r>
              <a:rPr lang="fr-BE" dirty="0"/>
              <a:t>Donne des exemples de ce qui est acceptable, acceptable sous conditions et inacceptable.</a:t>
            </a:r>
          </a:p>
        </p:txBody>
      </p:sp>
      <p:pic>
        <p:nvPicPr>
          <p:cNvPr id="5" name="Image 4">
            <a:extLst>
              <a:ext uri="{FF2B5EF4-FFF2-40B4-BE49-F238E27FC236}">
                <a16:creationId xmlns:a16="http://schemas.microsoft.com/office/drawing/2014/main" id="{4439B0E5-2E39-DF85-0193-7BDFB8ACB551}"/>
              </a:ext>
            </a:extLst>
          </p:cNvPr>
          <p:cNvPicPr>
            <a:picLocks noChangeAspect="1"/>
          </p:cNvPicPr>
          <p:nvPr/>
        </p:nvPicPr>
        <p:blipFill>
          <a:blip r:embed="rId2"/>
          <a:stretch>
            <a:fillRect/>
          </a:stretch>
        </p:blipFill>
        <p:spPr>
          <a:xfrm>
            <a:off x="1709828" y="2679218"/>
            <a:ext cx="8772343" cy="3757062"/>
          </a:xfrm>
          <a:prstGeom prst="rect">
            <a:avLst/>
          </a:prstGeom>
        </p:spPr>
      </p:pic>
      <p:sp>
        <p:nvSpPr>
          <p:cNvPr id="6" name="Espace réservé du pied de page 5">
            <a:extLst>
              <a:ext uri="{FF2B5EF4-FFF2-40B4-BE49-F238E27FC236}">
                <a16:creationId xmlns:a16="http://schemas.microsoft.com/office/drawing/2014/main" id="{9DFD7AC9-8379-5F1D-CD5D-D8B59A88ED21}"/>
              </a:ext>
            </a:extLst>
          </p:cNvPr>
          <p:cNvSpPr>
            <a:spLocks noGrp="1"/>
          </p:cNvSpPr>
          <p:nvPr>
            <p:ph type="ftr" sz="quarter" idx="11"/>
          </p:nvPr>
        </p:nvSpPr>
        <p:spPr/>
        <p:txBody>
          <a:bodyPr/>
          <a:lstStyle/>
          <a:p>
            <a:r>
              <a:rPr lang="fr-FR"/>
              <a:t>Journée de l'accréditation 2024 - Impartialité</a:t>
            </a:r>
            <a:endParaRPr lang="fr-BE"/>
          </a:p>
        </p:txBody>
      </p:sp>
      <p:sp>
        <p:nvSpPr>
          <p:cNvPr id="7" name="Espace réservé du numéro de diapositive 6">
            <a:extLst>
              <a:ext uri="{FF2B5EF4-FFF2-40B4-BE49-F238E27FC236}">
                <a16:creationId xmlns:a16="http://schemas.microsoft.com/office/drawing/2014/main" id="{052EEC99-0666-09BF-C52C-49795F345841}"/>
              </a:ext>
            </a:extLst>
          </p:cNvPr>
          <p:cNvSpPr>
            <a:spLocks noGrp="1"/>
          </p:cNvSpPr>
          <p:nvPr>
            <p:ph type="sldNum" sz="quarter" idx="12"/>
          </p:nvPr>
        </p:nvSpPr>
        <p:spPr/>
        <p:txBody>
          <a:bodyPr/>
          <a:lstStyle/>
          <a:p>
            <a:fld id="{9891E64B-0FA0-4F95-8C79-9CAD9C736863}" type="slidenum">
              <a:rPr lang="fr-BE" smtClean="0"/>
              <a:t>23</a:t>
            </a:fld>
            <a:endParaRPr lang="fr-BE"/>
          </a:p>
        </p:txBody>
      </p:sp>
    </p:spTree>
    <p:extLst>
      <p:ext uri="{BB962C8B-B14F-4D97-AF65-F5344CB8AC3E}">
        <p14:creationId xmlns:p14="http://schemas.microsoft.com/office/powerpoint/2010/main" val="126129647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7691F86-C5E0-2FD5-22DF-2933288532FE}"/>
              </a:ext>
            </a:extLst>
          </p:cNvPr>
          <p:cNvSpPr>
            <a:spLocks noGrp="1"/>
          </p:cNvSpPr>
          <p:nvPr>
            <p:ph type="title"/>
          </p:nvPr>
        </p:nvSpPr>
        <p:spPr>
          <a:xfrm>
            <a:off x="838200" y="15266"/>
            <a:ext cx="8692376" cy="1325563"/>
          </a:xfrm>
        </p:spPr>
        <p:txBody>
          <a:bodyPr/>
          <a:lstStyle/>
          <a:p>
            <a:r>
              <a:rPr lang="fr-BE" dirty="0"/>
              <a:t>… des organismes de certification de système ?</a:t>
            </a:r>
          </a:p>
        </p:txBody>
      </p:sp>
      <p:sp>
        <p:nvSpPr>
          <p:cNvPr id="3" name="Espace réservé du contenu 2">
            <a:extLst>
              <a:ext uri="{FF2B5EF4-FFF2-40B4-BE49-F238E27FC236}">
                <a16:creationId xmlns:a16="http://schemas.microsoft.com/office/drawing/2014/main" id="{DF864177-A4FD-DF95-31F1-3C3E65CB8B50}"/>
              </a:ext>
            </a:extLst>
          </p:cNvPr>
          <p:cNvSpPr>
            <a:spLocks noGrp="1"/>
          </p:cNvSpPr>
          <p:nvPr>
            <p:ph idx="1"/>
          </p:nvPr>
        </p:nvSpPr>
        <p:spPr>
          <a:xfrm>
            <a:off x="838200" y="2736037"/>
            <a:ext cx="6604774" cy="1385926"/>
          </a:xfrm>
        </p:spPr>
        <p:txBody>
          <a:bodyPr/>
          <a:lstStyle/>
          <a:p>
            <a:pPr marL="0" indent="0">
              <a:buNone/>
            </a:pPr>
            <a:r>
              <a:rPr lang="fr-FR" dirty="0"/>
              <a:t>Un auditeur sous contrat fournit des activités de consultance pour ses propres activités d’audit.</a:t>
            </a:r>
            <a:endParaRPr lang="fr-BE" dirty="0"/>
          </a:p>
        </p:txBody>
      </p:sp>
      <p:pic>
        <p:nvPicPr>
          <p:cNvPr id="5" name="Image 4" descr="Une image contenant personne, habits, Visage humain, homme&#10;&#10;Description générée automatiquement">
            <a:extLst>
              <a:ext uri="{FF2B5EF4-FFF2-40B4-BE49-F238E27FC236}">
                <a16:creationId xmlns:a16="http://schemas.microsoft.com/office/drawing/2014/main" id="{42EF9281-61B8-A187-0217-9FD2810D948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42974" y="1825625"/>
            <a:ext cx="4749026" cy="3148811"/>
          </a:xfrm>
          <a:prstGeom prst="rect">
            <a:avLst/>
          </a:prstGeom>
        </p:spPr>
      </p:pic>
      <p:sp>
        <p:nvSpPr>
          <p:cNvPr id="6" name="Espace réservé du pied de page 5">
            <a:extLst>
              <a:ext uri="{FF2B5EF4-FFF2-40B4-BE49-F238E27FC236}">
                <a16:creationId xmlns:a16="http://schemas.microsoft.com/office/drawing/2014/main" id="{5C3F9760-3BED-8393-DC05-BC6CD9EE7382}"/>
              </a:ext>
            </a:extLst>
          </p:cNvPr>
          <p:cNvSpPr>
            <a:spLocks noGrp="1"/>
          </p:cNvSpPr>
          <p:nvPr>
            <p:ph type="ftr" sz="quarter" idx="11"/>
          </p:nvPr>
        </p:nvSpPr>
        <p:spPr/>
        <p:txBody>
          <a:bodyPr/>
          <a:lstStyle/>
          <a:p>
            <a:r>
              <a:rPr lang="fr-FR"/>
              <a:t>Journée de l'accréditation 2024 - Impartialité</a:t>
            </a:r>
            <a:endParaRPr lang="fr-BE"/>
          </a:p>
        </p:txBody>
      </p:sp>
      <p:sp>
        <p:nvSpPr>
          <p:cNvPr id="7" name="Espace réservé du numéro de diapositive 6">
            <a:extLst>
              <a:ext uri="{FF2B5EF4-FFF2-40B4-BE49-F238E27FC236}">
                <a16:creationId xmlns:a16="http://schemas.microsoft.com/office/drawing/2014/main" id="{CAE00405-F527-ED3E-5BD6-8E3498F420A4}"/>
              </a:ext>
            </a:extLst>
          </p:cNvPr>
          <p:cNvSpPr>
            <a:spLocks noGrp="1"/>
          </p:cNvSpPr>
          <p:nvPr>
            <p:ph type="sldNum" sz="quarter" idx="12"/>
          </p:nvPr>
        </p:nvSpPr>
        <p:spPr/>
        <p:txBody>
          <a:bodyPr/>
          <a:lstStyle/>
          <a:p>
            <a:fld id="{9891E64B-0FA0-4F95-8C79-9CAD9C736863}" type="slidenum">
              <a:rPr lang="fr-BE" smtClean="0"/>
              <a:t>24</a:t>
            </a:fld>
            <a:endParaRPr lang="fr-BE"/>
          </a:p>
        </p:txBody>
      </p:sp>
    </p:spTree>
    <p:extLst>
      <p:ext uri="{BB962C8B-B14F-4D97-AF65-F5344CB8AC3E}">
        <p14:creationId xmlns:p14="http://schemas.microsoft.com/office/powerpoint/2010/main" val="422290577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C5A0709-B47A-CBE8-B3AA-07DC98291D51}"/>
              </a:ext>
            </a:extLst>
          </p:cNvPr>
          <p:cNvSpPr>
            <a:spLocks noGrp="1"/>
          </p:cNvSpPr>
          <p:nvPr>
            <p:ph type="title"/>
          </p:nvPr>
        </p:nvSpPr>
        <p:spPr/>
        <p:txBody>
          <a:bodyPr/>
          <a:lstStyle/>
          <a:p>
            <a:r>
              <a:rPr lang="fr-BE" dirty="0"/>
              <a:t>Comment détecter les risques ?</a:t>
            </a:r>
          </a:p>
        </p:txBody>
      </p:sp>
      <p:sp>
        <p:nvSpPr>
          <p:cNvPr id="3" name="Espace réservé du contenu 2">
            <a:extLst>
              <a:ext uri="{FF2B5EF4-FFF2-40B4-BE49-F238E27FC236}">
                <a16:creationId xmlns:a16="http://schemas.microsoft.com/office/drawing/2014/main" id="{8E7ABD78-D328-13F2-4A42-85B43E38865D}"/>
              </a:ext>
            </a:extLst>
          </p:cNvPr>
          <p:cNvSpPr>
            <a:spLocks noGrp="1"/>
          </p:cNvSpPr>
          <p:nvPr>
            <p:ph idx="1"/>
          </p:nvPr>
        </p:nvSpPr>
        <p:spPr>
          <a:xfrm>
            <a:off x="3498338" y="4300116"/>
            <a:ext cx="5095653" cy="604333"/>
          </a:xfrm>
        </p:spPr>
        <p:txBody>
          <a:bodyPr>
            <a:noAutofit/>
          </a:bodyPr>
          <a:lstStyle/>
          <a:p>
            <a:r>
              <a:rPr lang="fr-BE" dirty="0"/>
              <a:t>Analyse des causes profondes</a:t>
            </a:r>
          </a:p>
          <a:p>
            <a:endParaRPr lang="fr-BE" dirty="0"/>
          </a:p>
          <a:p>
            <a:endParaRPr lang="fr-BE" dirty="0"/>
          </a:p>
        </p:txBody>
      </p:sp>
      <p:pic>
        <p:nvPicPr>
          <p:cNvPr id="5" name="Image 4" descr="Une image contenant texte, capture d’écran, Caractère coloré, Rectangle&#10;&#10;Description générée automatiquement">
            <a:extLst>
              <a:ext uri="{FF2B5EF4-FFF2-40B4-BE49-F238E27FC236}">
                <a16:creationId xmlns:a16="http://schemas.microsoft.com/office/drawing/2014/main" id="{0A845C8E-CD7E-3461-34D9-06895B41985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1975" y="1738950"/>
            <a:ext cx="3543682" cy="1972650"/>
          </a:xfrm>
          <a:prstGeom prst="rect">
            <a:avLst/>
          </a:prstGeom>
        </p:spPr>
      </p:pic>
      <p:pic>
        <p:nvPicPr>
          <p:cNvPr id="7" name="Image 6" descr="Une image contenant texte, Police, écriture manuscrite, blanc&#10;&#10;Description générée automatiquement">
            <a:extLst>
              <a:ext uri="{FF2B5EF4-FFF2-40B4-BE49-F238E27FC236}">
                <a16:creationId xmlns:a16="http://schemas.microsoft.com/office/drawing/2014/main" id="{314AD876-AC0A-1F70-6A22-50F871A5BD3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88022" y="4716405"/>
            <a:ext cx="6015956" cy="1456989"/>
          </a:xfrm>
          <a:prstGeom prst="rect">
            <a:avLst/>
          </a:prstGeom>
        </p:spPr>
      </p:pic>
      <p:pic>
        <p:nvPicPr>
          <p:cNvPr id="9" name="Image 8" descr="Une image contenant dessin, croquis, Dessin d’enfant, illustration&#10;&#10;Description générée automatiquement">
            <a:extLst>
              <a:ext uri="{FF2B5EF4-FFF2-40B4-BE49-F238E27FC236}">
                <a16:creationId xmlns:a16="http://schemas.microsoft.com/office/drawing/2014/main" id="{33091481-C47C-5FA5-C155-C9BD40966597}"/>
              </a:ext>
            </a:extLst>
          </p:cNvPr>
          <p:cNvPicPr>
            <a:picLocks noChangeAspect="1"/>
          </p:cNvPicPr>
          <p:nvPr/>
        </p:nvPicPr>
        <p:blipFill>
          <a:blip r:embed="rId4">
            <a:extLst>
              <a:ext uri="{28A0092B-C50C-407E-A947-70E740481C1C}">
                <a14:useLocalDpi xmlns:a14="http://schemas.microsoft.com/office/drawing/2010/main" val="0"/>
              </a:ext>
            </a:extLst>
          </a:blip>
          <a:srcRect l="4791"/>
          <a:stretch/>
        </p:blipFill>
        <p:spPr>
          <a:xfrm>
            <a:off x="5261193" y="1872003"/>
            <a:ext cx="3074205" cy="1992237"/>
          </a:xfrm>
          <a:prstGeom prst="rect">
            <a:avLst/>
          </a:prstGeom>
        </p:spPr>
      </p:pic>
      <p:sp>
        <p:nvSpPr>
          <p:cNvPr id="11" name="ZoneTexte 10">
            <a:extLst>
              <a:ext uri="{FF2B5EF4-FFF2-40B4-BE49-F238E27FC236}">
                <a16:creationId xmlns:a16="http://schemas.microsoft.com/office/drawing/2014/main" id="{A19C3136-EB44-BDB7-2639-AE2B9F5A5375}"/>
              </a:ext>
            </a:extLst>
          </p:cNvPr>
          <p:cNvSpPr txBox="1"/>
          <p:nvPr/>
        </p:nvSpPr>
        <p:spPr>
          <a:xfrm>
            <a:off x="550321" y="1244213"/>
            <a:ext cx="3008859" cy="523220"/>
          </a:xfrm>
          <a:prstGeom prst="rect">
            <a:avLst/>
          </a:prstGeom>
          <a:noFill/>
        </p:spPr>
        <p:txBody>
          <a:bodyPr wrap="square">
            <a:spAutoFit/>
          </a:bodyPr>
          <a:lstStyle/>
          <a:p>
            <a:pPr marL="457200" indent="-457200">
              <a:buFont typeface="Arial" panose="020B0604020202020204" pitchFamily="34" charset="0"/>
              <a:buChar char="•"/>
            </a:pPr>
            <a:r>
              <a:rPr lang="fr-BE" sz="2800" dirty="0"/>
              <a:t>Matrice SWOT</a:t>
            </a:r>
          </a:p>
        </p:txBody>
      </p:sp>
      <p:pic>
        <p:nvPicPr>
          <p:cNvPr id="13" name="Image 12" descr="Une image contenant meubles, croquis, table, dessin&#10;&#10;Description générée automatiquement">
            <a:extLst>
              <a:ext uri="{FF2B5EF4-FFF2-40B4-BE49-F238E27FC236}">
                <a16:creationId xmlns:a16="http://schemas.microsoft.com/office/drawing/2014/main" id="{CFA02F34-1464-B1BA-6CC9-2CACC8F28D7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525966" y="1651768"/>
            <a:ext cx="3666034" cy="2440204"/>
          </a:xfrm>
          <a:prstGeom prst="rect">
            <a:avLst/>
          </a:prstGeom>
        </p:spPr>
      </p:pic>
      <p:sp>
        <p:nvSpPr>
          <p:cNvPr id="15" name="ZoneTexte 14">
            <a:extLst>
              <a:ext uri="{FF2B5EF4-FFF2-40B4-BE49-F238E27FC236}">
                <a16:creationId xmlns:a16="http://schemas.microsoft.com/office/drawing/2014/main" id="{944767CE-8730-C82B-AB4D-C05A8814AE5A}"/>
              </a:ext>
            </a:extLst>
          </p:cNvPr>
          <p:cNvSpPr txBox="1"/>
          <p:nvPr/>
        </p:nvSpPr>
        <p:spPr>
          <a:xfrm>
            <a:off x="9203280" y="956899"/>
            <a:ext cx="2340158" cy="800219"/>
          </a:xfrm>
          <a:prstGeom prst="rect">
            <a:avLst/>
          </a:prstGeom>
          <a:noFill/>
        </p:spPr>
        <p:txBody>
          <a:bodyPr wrap="square">
            <a:spAutoFit/>
          </a:bodyPr>
          <a:lstStyle/>
          <a:p>
            <a:endParaRPr lang="fr-BE" dirty="0"/>
          </a:p>
          <a:p>
            <a:pPr marL="457200" indent="-457200">
              <a:buFont typeface="Arial" panose="020B0604020202020204" pitchFamily="34" charset="0"/>
              <a:buChar char="•"/>
            </a:pPr>
            <a:r>
              <a:rPr lang="fr-BE" sz="2800" dirty="0"/>
              <a:t>Entrevues </a:t>
            </a:r>
          </a:p>
        </p:txBody>
      </p:sp>
      <p:sp>
        <p:nvSpPr>
          <p:cNvPr id="17" name="ZoneTexte 16">
            <a:extLst>
              <a:ext uri="{FF2B5EF4-FFF2-40B4-BE49-F238E27FC236}">
                <a16:creationId xmlns:a16="http://schemas.microsoft.com/office/drawing/2014/main" id="{9A4C72CA-E7A4-B4E2-0BD3-E73BC41FD539}"/>
              </a:ext>
            </a:extLst>
          </p:cNvPr>
          <p:cNvSpPr txBox="1"/>
          <p:nvPr/>
        </p:nvSpPr>
        <p:spPr>
          <a:xfrm>
            <a:off x="5326539" y="1233898"/>
            <a:ext cx="3008859" cy="523220"/>
          </a:xfrm>
          <a:prstGeom prst="rect">
            <a:avLst/>
          </a:prstGeom>
          <a:noFill/>
        </p:spPr>
        <p:txBody>
          <a:bodyPr wrap="square">
            <a:spAutoFit/>
          </a:bodyPr>
          <a:lstStyle/>
          <a:p>
            <a:pPr marL="457200" indent="-457200">
              <a:buFont typeface="Arial" panose="020B0604020202020204" pitchFamily="34" charset="0"/>
              <a:buChar char="•"/>
            </a:pPr>
            <a:r>
              <a:rPr lang="fr-BE" sz="2800" dirty="0"/>
              <a:t>Brainstorming</a:t>
            </a:r>
          </a:p>
        </p:txBody>
      </p:sp>
      <p:sp>
        <p:nvSpPr>
          <p:cNvPr id="18" name="Espace réservé du pied de page 17">
            <a:extLst>
              <a:ext uri="{FF2B5EF4-FFF2-40B4-BE49-F238E27FC236}">
                <a16:creationId xmlns:a16="http://schemas.microsoft.com/office/drawing/2014/main" id="{F9DEA1E4-D4EC-DA6E-8E54-8ADBC7617845}"/>
              </a:ext>
            </a:extLst>
          </p:cNvPr>
          <p:cNvSpPr>
            <a:spLocks noGrp="1"/>
          </p:cNvSpPr>
          <p:nvPr>
            <p:ph type="ftr" sz="quarter" idx="11"/>
          </p:nvPr>
        </p:nvSpPr>
        <p:spPr/>
        <p:txBody>
          <a:bodyPr/>
          <a:lstStyle/>
          <a:p>
            <a:r>
              <a:rPr lang="fr-FR"/>
              <a:t>Journée de l'accréditation 2024 - Impartialité</a:t>
            </a:r>
            <a:endParaRPr lang="fr-BE"/>
          </a:p>
        </p:txBody>
      </p:sp>
      <p:sp>
        <p:nvSpPr>
          <p:cNvPr id="19" name="Espace réservé du numéro de diapositive 18">
            <a:extLst>
              <a:ext uri="{FF2B5EF4-FFF2-40B4-BE49-F238E27FC236}">
                <a16:creationId xmlns:a16="http://schemas.microsoft.com/office/drawing/2014/main" id="{BE03DB15-F2D6-0AA7-3539-EC02CF3FF2AB}"/>
              </a:ext>
            </a:extLst>
          </p:cNvPr>
          <p:cNvSpPr>
            <a:spLocks noGrp="1"/>
          </p:cNvSpPr>
          <p:nvPr>
            <p:ph type="sldNum" sz="quarter" idx="12"/>
          </p:nvPr>
        </p:nvSpPr>
        <p:spPr/>
        <p:txBody>
          <a:bodyPr/>
          <a:lstStyle/>
          <a:p>
            <a:fld id="{9891E64B-0FA0-4F95-8C79-9CAD9C736863}" type="slidenum">
              <a:rPr lang="fr-BE" smtClean="0"/>
              <a:t>25</a:t>
            </a:fld>
            <a:endParaRPr lang="fr-BE"/>
          </a:p>
        </p:txBody>
      </p:sp>
    </p:spTree>
    <p:extLst>
      <p:ext uri="{BB962C8B-B14F-4D97-AF65-F5344CB8AC3E}">
        <p14:creationId xmlns:p14="http://schemas.microsoft.com/office/powerpoint/2010/main" val="139193633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FAF10B4-3499-7349-789C-EA6B7DD4305B}"/>
              </a:ext>
            </a:extLst>
          </p:cNvPr>
          <p:cNvSpPr>
            <a:spLocks noGrp="1"/>
          </p:cNvSpPr>
          <p:nvPr>
            <p:ph type="title"/>
          </p:nvPr>
        </p:nvSpPr>
        <p:spPr>
          <a:xfrm>
            <a:off x="838200" y="15266"/>
            <a:ext cx="7346795" cy="1325563"/>
          </a:xfrm>
        </p:spPr>
        <p:txBody>
          <a:bodyPr/>
          <a:lstStyle/>
          <a:p>
            <a:r>
              <a:rPr lang="fr-BE" dirty="0"/>
              <a:t>Quelques exemples de détection des risques (1)</a:t>
            </a:r>
          </a:p>
        </p:txBody>
      </p:sp>
      <p:sp>
        <p:nvSpPr>
          <p:cNvPr id="3" name="Espace réservé du contenu 2">
            <a:extLst>
              <a:ext uri="{FF2B5EF4-FFF2-40B4-BE49-F238E27FC236}">
                <a16:creationId xmlns:a16="http://schemas.microsoft.com/office/drawing/2014/main" id="{25277068-ACEF-0A4B-3B51-895C4C7189E0}"/>
              </a:ext>
            </a:extLst>
          </p:cNvPr>
          <p:cNvSpPr>
            <a:spLocks noGrp="1"/>
          </p:cNvSpPr>
          <p:nvPr>
            <p:ph idx="1"/>
          </p:nvPr>
        </p:nvSpPr>
        <p:spPr>
          <a:xfrm>
            <a:off x="838200" y="1825625"/>
            <a:ext cx="7115943" cy="4351338"/>
          </a:xfrm>
        </p:spPr>
        <p:txBody>
          <a:bodyPr/>
          <a:lstStyle/>
          <a:p>
            <a:pPr marL="0" indent="0">
              <a:buNone/>
            </a:pPr>
            <a:r>
              <a:rPr lang="fr-BE" u="sng" dirty="0"/>
              <a:t>Relations du personnel : </a:t>
            </a:r>
          </a:p>
          <a:p>
            <a:pPr lvl="1">
              <a:buFont typeface="Wingdings" panose="05000000000000000000" pitchFamily="2" charset="2"/>
              <a:buChar char="ü"/>
            </a:pPr>
            <a:r>
              <a:rPr lang="fr-BE" dirty="0"/>
              <a:t>Faire signer une déclaration d’impartialité (2 ans sans risque avéré),</a:t>
            </a:r>
          </a:p>
          <a:p>
            <a:pPr lvl="1">
              <a:buFont typeface="Wingdings" panose="05000000000000000000" pitchFamily="2" charset="2"/>
              <a:buChar char="ü"/>
            </a:pPr>
            <a:endParaRPr lang="fr-BE" dirty="0"/>
          </a:p>
          <a:p>
            <a:pPr lvl="1">
              <a:buFont typeface="Wingdings" panose="05000000000000000000" pitchFamily="2" charset="2"/>
              <a:buChar char="ü"/>
            </a:pPr>
            <a:r>
              <a:rPr lang="fr-BE" dirty="0"/>
              <a:t>Imposer une déclaration en cas de nouvel évènement (mariage, par exemple),</a:t>
            </a:r>
          </a:p>
          <a:p>
            <a:pPr lvl="1">
              <a:buFont typeface="Wingdings" panose="05000000000000000000" pitchFamily="2" charset="2"/>
              <a:buChar char="ü"/>
            </a:pPr>
            <a:endParaRPr lang="fr-BE" dirty="0"/>
          </a:p>
          <a:p>
            <a:pPr lvl="1">
              <a:buFont typeface="Wingdings" panose="05000000000000000000" pitchFamily="2" charset="2"/>
              <a:buChar char="ü"/>
            </a:pPr>
            <a:r>
              <a:rPr lang="fr-BE" dirty="0"/>
              <a:t>Entretien annuel au niveau de la mise à niveau de la déclaration,</a:t>
            </a:r>
          </a:p>
          <a:p>
            <a:pPr lvl="1">
              <a:buFont typeface="Wingdings" panose="05000000000000000000" pitchFamily="2" charset="2"/>
              <a:buChar char="ü"/>
            </a:pPr>
            <a:endParaRPr lang="fr-BE" dirty="0"/>
          </a:p>
          <a:p>
            <a:pPr lvl="1">
              <a:buFont typeface="Wingdings" panose="05000000000000000000" pitchFamily="2" charset="2"/>
              <a:buChar char="ü"/>
            </a:pPr>
            <a:r>
              <a:rPr lang="fr-BE" dirty="0"/>
              <a:t>…</a:t>
            </a:r>
          </a:p>
          <a:p>
            <a:endParaRPr lang="fr-BE" dirty="0"/>
          </a:p>
        </p:txBody>
      </p:sp>
      <p:pic>
        <p:nvPicPr>
          <p:cNvPr id="5" name="Image 4" descr="Une image contenant habits, personne, mur, Visage humain&#10;&#10;Description générée automatiquement">
            <a:extLst>
              <a:ext uri="{FF2B5EF4-FFF2-40B4-BE49-F238E27FC236}">
                <a16:creationId xmlns:a16="http://schemas.microsoft.com/office/drawing/2014/main" id="{CEAA522D-DD90-E941-6635-075330C1B95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54143" y="4001294"/>
            <a:ext cx="2443581" cy="1626092"/>
          </a:xfrm>
          <a:prstGeom prst="rect">
            <a:avLst/>
          </a:prstGeom>
        </p:spPr>
      </p:pic>
      <p:sp>
        <p:nvSpPr>
          <p:cNvPr id="6" name="Espace réservé du pied de page 5">
            <a:extLst>
              <a:ext uri="{FF2B5EF4-FFF2-40B4-BE49-F238E27FC236}">
                <a16:creationId xmlns:a16="http://schemas.microsoft.com/office/drawing/2014/main" id="{DE5465BA-EAD9-0A03-5E66-90C59FF8D8A3}"/>
              </a:ext>
            </a:extLst>
          </p:cNvPr>
          <p:cNvSpPr>
            <a:spLocks noGrp="1"/>
          </p:cNvSpPr>
          <p:nvPr>
            <p:ph type="ftr" sz="quarter" idx="11"/>
          </p:nvPr>
        </p:nvSpPr>
        <p:spPr/>
        <p:txBody>
          <a:bodyPr/>
          <a:lstStyle/>
          <a:p>
            <a:r>
              <a:rPr lang="fr-FR"/>
              <a:t>Journée de l'accréditation 2024 - Impartialité</a:t>
            </a:r>
            <a:endParaRPr lang="fr-BE"/>
          </a:p>
        </p:txBody>
      </p:sp>
      <p:sp>
        <p:nvSpPr>
          <p:cNvPr id="7" name="Espace réservé du numéro de diapositive 6">
            <a:extLst>
              <a:ext uri="{FF2B5EF4-FFF2-40B4-BE49-F238E27FC236}">
                <a16:creationId xmlns:a16="http://schemas.microsoft.com/office/drawing/2014/main" id="{2DD7A7D9-958C-DD1E-49E7-59292D781B92}"/>
              </a:ext>
            </a:extLst>
          </p:cNvPr>
          <p:cNvSpPr>
            <a:spLocks noGrp="1"/>
          </p:cNvSpPr>
          <p:nvPr>
            <p:ph type="sldNum" sz="quarter" idx="12"/>
          </p:nvPr>
        </p:nvSpPr>
        <p:spPr/>
        <p:txBody>
          <a:bodyPr/>
          <a:lstStyle/>
          <a:p>
            <a:fld id="{9891E64B-0FA0-4F95-8C79-9CAD9C736863}" type="slidenum">
              <a:rPr lang="fr-BE" smtClean="0"/>
              <a:t>26</a:t>
            </a:fld>
            <a:endParaRPr lang="fr-BE"/>
          </a:p>
        </p:txBody>
      </p:sp>
    </p:spTree>
    <p:extLst>
      <p:ext uri="{BB962C8B-B14F-4D97-AF65-F5344CB8AC3E}">
        <p14:creationId xmlns:p14="http://schemas.microsoft.com/office/powerpoint/2010/main" val="65303353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1">
            <a:extLst>
              <a:ext uri="{FF2B5EF4-FFF2-40B4-BE49-F238E27FC236}">
                <a16:creationId xmlns:a16="http://schemas.microsoft.com/office/drawing/2014/main" id="{E92DCFED-7CCF-B570-210D-400DB07C465B}"/>
              </a:ext>
            </a:extLst>
          </p:cNvPr>
          <p:cNvSpPr>
            <a:spLocks noGrp="1"/>
          </p:cNvSpPr>
          <p:nvPr>
            <p:ph type="title"/>
          </p:nvPr>
        </p:nvSpPr>
        <p:spPr>
          <a:xfrm>
            <a:off x="838200" y="15266"/>
            <a:ext cx="7346795" cy="1325563"/>
          </a:xfrm>
        </p:spPr>
        <p:txBody>
          <a:bodyPr/>
          <a:lstStyle/>
          <a:p>
            <a:r>
              <a:rPr lang="fr-BE" dirty="0"/>
              <a:t>Quelques exemples de détection des risques (2)</a:t>
            </a:r>
          </a:p>
        </p:txBody>
      </p:sp>
      <p:sp>
        <p:nvSpPr>
          <p:cNvPr id="8" name="Espace réservé du contenu 2">
            <a:extLst>
              <a:ext uri="{FF2B5EF4-FFF2-40B4-BE49-F238E27FC236}">
                <a16:creationId xmlns:a16="http://schemas.microsoft.com/office/drawing/2014/main" id="{9CBA97D5-26CA-1134-1C59-64C39E3F8761}"/>
              </a:ext>
            </a:extLst>
          </p:cNvPr>
          <p:cNvSpPr>
            <a:spLocks noGrp="1"/>
          </p:cNvSpPr>
          <p:nvPr>
            <p:ph idx="1"/>
          </p:nvPr>
        </p:nvSpPr>
        <p:spPr>
          <a:xfrm>
            <a:off x="704388" y="1825625"/>
            <a:ext cx="6157329" cy="4351338"/>
          </a:xfrm>
        </p:spPr>
        <p:txBody>
          <a:bodyPr/>
          <a:lstStyle/>
          <a:p>
            <a:pPr marL="0" indent="0">
              <a:buNone/>
            </a:pPr>
            <a:r>
              <a:rPr lang="fr-BE" u="sng" dirty="0"/>
              <a:t>Activités de l’organisme : </a:t>
            </a:r>
          </a:p>
          <a:p>
            <a:pPr lvl="1">
              <a:buFont typeface="Wingdings" panose="05000000000000000000" pitchFamily="2" charset="2"/>
              <a:buChar char="ü"/>
            </a:pPr>
            <a:r>
              <a:rPr lang="fr-BE" dirty="0"/>
              <a:t>Recenser les différentes activités,</a:t>
            </a:r>
          </a:p>
          <a:p>
            <a:pPr lvl="1">
              <a:buFont typeface="Wingdings" panose="05000000000000000000" pitchFamily="2" charset="2"/>
              <a:buChar char="ü"/>
            </a:pPr>
            <a:endParaRPr lang="fr-BE" dirty="0"/>
          </a:p>
          <a:p>
            <a:pPr lvl="1">
              <a:buFont typeface="Wingdings" panose="05000000000000000000" pitchFamily="2" charset="2"/>
              <a:buChar char="ü"/>
            </a:pPr>
            <a:r>
              <a:rPr lang="fr-BE" dirty="0"/>
              <a:t>Sont-elles compatibles ?</a:t>
            </a:r>
          </a:p>
          <a:p>
            <a:pPr lvl="1">
              <a:buFont typeface="Wingdings" panose="05000000000000000000" pitchFamily="2" charset="2"/>
              <a:buChar char="ü"/>
            </a:pPr>
            <a:endParaRPr lang="fr-BE" dirty="0"/>
          </a:p>
          <a:p>
            <a:pPr lvl="1">
              <a:buFont typeface="Wingdings" panose="05000000000000000000" pitchFamily="2" charset="2"/>
              <a:buChar char="ü"/>
            </a:pPr>
            <a:r>
              <a:rPr lang="fr-BE" dirty="0"/>
              <a:t>Formation externes assimilables à du conseil pour des activités accréditées ? </a:t>
            </a:r>
          </a:p>
          <a:p>
            <a:pPr lvl="1">
              <a:buFont typeface="Wingdings" panose="05000000000000000000" pitchFamily="2" charset="2"/>
              <a:buChar char="ü"/>
            </a:pPr>
            <a:endParaRPr lang="fr-BE" dirty="0"/>
          </a:p>
          <a:p>
            <a:pPr lvl="1">
              <a:buFont typeface="Wingdings" panose="05000000000000000000" pitchFamily="2" charset="2"/>
              <a:buChar char="ü"/>
            </a:pPr>
            <a:r>
              <a:rPr lang="fr-BE" dirty="0"/>
              <a:t>…</a:t>
            </a:r>
          </a:p>
          <a:p>
            <a:endParaRPr lang="fr-BE" dirty="0"/>
          </a:p>
        </p:txBody>
      </p:sp>
      <p:pic>
        <p:nvPicPr>
          <p:cNvPr id="11" name="Image 10" descr="Une image contenant habits, personne, intérieur, homme&#10;&#10;Description générée automatiquement">
            <a:extLst>
              <a:ext uri="{FF2B5EF4-FFF2-40B4-BE49-F238E27FC236}">
                <a16:creationId xmlns:a16="http://schemas.microsoft.com/office/drawing/2014/main" id="{C5FDFBD0-25AD-F0BC-7660-09322BF7456C}"/>
              </a:ext>
            </a:extLst>
          </p:cNvPr>
          <p:cNvPicPr>
            <a:picLocks noChangeAspect="1"/>
          </p:cNvPicPr>
          <p:nvPr/>
        </p:nvPicPr>
        <p:blipFill>
          <a:blip r:embed="rId2">
            <a:extLst>
              <a:ext uri="{28A0092B-C50C-407E-A947-70E740481C1C}">
                <a14:useLocalDpi xmlns:a14="http://schemas.microsoft.com/office/drawing/2010/main" val="0"/>
              </a:ext>
            </a:extLst>
          </a:blip>
          <a:srcRect l="1270"/>
          <a:stretch/>
        </p:blipFill>
        <p:spPr>
          <a:xfrm>
            <a:off x="6861717" y="2542477"/>
            <a:ext cx="5330283" cy="3036849"/>
          </a:xfrm>
          <a:prstGeom prst="rect">
            <a:avLst/>
          </a:prstGeom>
        </p:spPr>
      </p:pic>
      <p:sp>
        <p:nvSpPr>
          <p:cNvPr id="12" name="Espace réservé du pied de page 11">
            <a:extLst>
              <a:ext uri="{FF2B5EF4-FFF2-40B4-BE49-F238E27FC236}">
                <a16:creationId xmlns:a16="http://schemas.microsoft.com/office/drawing/2014/main" id="{5903E829-D130-B09D-898E-1722A4C11B57}"/>
              </a:ext>
            </a:extLst>
          </p:cNvPr>
          <p:cNvSpPr>
            <a:spLocks noGrp="1"/>
          </p:cNvSpPr>
          <p:nvPr>
            <p:ph type="ftr" sz="quarter" idx="11"/>
          </p:nvPr>
        </p:nvSpPr>
        <p:spPr/>
        <p:txBody>
          <a:bodyPr/>
          <a:lstStyle/>
          <a:p>
            <a:r>
              <a:rPr lang="fr-FR"/>
              <a:t>Journée de l'accréditation 2024 - Impartialité</a:t>
            </a:r>
            <a:endParaRPr lang="fr-BE"/>
          </a:p>
        </p:txBody>
      </p:sp>
      <p:sp>
        <p:nvSpPr>
          <p:cNvPr id="13" name="Espace réservé du numéro de diapositive 12">
            <a:extLst>
              <a:ext uri="{FF2B5EF4-FFF2-40B4-BE49-F238E27FC236}">
                <a16:creationId xmlns:a16="http://schemas.microsoft.com/office/drawing/2014/main" id="{84C9F529-4D7D-7304-C31D-738647843ABE}"/>
              </a:ext>
            </a:extLst>
          </p:cNvPr>
          <p:cNvSpPr>
            <a:spLocks noGrp="1"/>
          </p:cNvSpPr>
          <p:nvPr>
            <p:ph type="sldNum" sz="quarter" idx="12"/>
          </p:nvPr>
        </p:nvSpPr>
        <p:spPr/>
        <p:txBody>
          <a:bodyPr/>
          <a:lstStyle/>
          <a:p>
            <a:fld id="{9891E64B-0FA0-4F95-8C79-9CAD9C736863}" type="slidenum">
              <a:rPr lang="fr-BE" smtClean="0"/>
              <a:t>27</a:t>
            </a:fld>
            <a:endParaRPr lang="fr-BE"/>
          </a:p>
        </p:txBody>
      </p:sp>
    </p:spTree>
    <p:extLst>
      <p:ext uri="{BB962C8B-B14F-4D97-AF65-F5344CB8AC3E}">
        <p14:creationId xmlns:p14="http://schemas.microsoft.com/office/powerpoint/2010/main" val="67453089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0FE5D6C0-A7D1-6616-E381-3FD17F9DF4DD}"/>
              </a:ext>
            </a:extLst>
          </p:cNvPr>
          <p:cNvSpPr>
            <a:spLocks noGrp="1"/>
          </p:cNvSpPr>
          <p:nvPr>
            <p:ph type="title"/>
          </p:nvPr>
        </p:nvSpPr>
        <p:spPr>
          <a:xfrm>
            <a:off x="838200" y="15266"/>
            <a:ext cx="7346795" cy="1325563"/>
          </a:xfrm>
        </p:spPr>
        <p:txBody>
          <a:bodyPr/>
          <a:lstStyle/>
          <a:p>
            <a:r>
              <a:rPr lang="fr-BE" dirty="0"/>
              <a:t>Quelques exemples de détection des risques (3)</a:t>
            </a:r>
          </a:p>
        </p:txBody>
      </p:sp>
      <p:sp>
        <p:nvSpPr>
          <p:cNvPr id="5" name="Espace réservé du contenu 2">
            <a:extLst>
              <a:ext uri="{FF2B5EF4-FFF2-40B4-BE49-F238E27FC236}">
                <a16:creationId xmlns:a16="http://schemas.microsoft.com/office/drawing/2014/main" id="{A373CA6A-4C5D-3E6F-B5DE-3B8B560EF9AA}"/>
              </a:ext>
            </a:extLst>
          </p:cNvPr>
          <p:cNvSpPr>
            <a:spLocks noGrp="1"/>
          </p:cNvSpPr>
          <p:nvPr>
            <p:ph idx="1"/>
          </p:nvPr>
        </p:nvSpPr>
        <p:spPr>
          <a:xfrm>
            <a:off x="161692" y="1528258"/>
            <a:ext cx="8030737" cy="4961751"/>
          </a:xfrm>
        </p:spPr>
        <p:txBody>
          <a:bodyPr>
            <a:normAutofit lnSpcReduction="10000"/>
          </a:bodyPr>
          <a:lstStyle/>
          <a:p>
            <a:pPr marL="0" indent="0">
              <a:buNone/>
            </a:pPr>
            <a:r>
              <a:rPr lang="fr-BE" u="sng" dirty="0"/>
              <a:t>Quelques exemples de relations de l’organisme : </a:t>
            </a:r>
          </a:p>
          <a:p>
            <a:pPr lvl="1">
              <a:buFont typeface="Wingdings" panose="05000000000000000000" pitchFamily="2" charset="2"/>
              <a:buChar char="ü"/>
            </a:pPr>
            <a:r>
              <a:rPr lang="fr-FR" dirty="0"/>
              <a:t>Personne ou organisme qui réalise les audits internes en sous-traitance,</a:t>
            </a:r>
          </a:p>
          <a:p>
            <a:pPr lvl="1">
              <a:buFont typeface="Wingdings" panose="05000000000000000000" pitchFamily="2" charset="2"/>
              <a:buChar char="ü"/>
            </a:pPr>
            <a:r>
              <a:rPr lang="fr-FR" dirty="0"/>
              <a:t>Actionnaires, propriétaires,</a:t>
            </a:r>
          </a:p>
          <a:p>
            <a:pPr lvl="1">
              <a:buFont typeface="Wingdings" panose="05000000000000000000" pitchFamily="2" charset="2"/>
              <a:buChar char="ü"/>
            </a:pPr>
            <a:r>
              <a:rPr lang="fr-FR" dirty="0"/>
              <a:t>Groupes d’appartenance de l’OEC et leurs filiales,</a:t>
            </a:r>
          </a:p>
          <a:p>
            <a:pPr lvl="1">
              <a:buFont typeface="Wingdings" panose="05000000000000000000" pitchFamily="2" charset="2"/>
              <a:buChar char="ü"/>
            </a:pPr>
            <a:r>
              <a:rPr lang="fr-FR" dirty="0"/>
              <a:t>Filiales de l’OEC,</a:t>
            </a:r>
          </a:p>
          <a:p>
            <a:pPr lvl="1">
              <a:buFont typeface="Wingdings" panose="05000000000000000000" pitchFamily="2" charset="2"/>
              <a:buChar char="ü"/>
            </a:pPr>
            <a:r>
              <a:rPr lang="fr-FR" dirty="0"/>
              <a:t>Les prestataires informatiques,</a:t>
            </a:r>
          </a:p>
          <a:p>
            <a:pPr lvl="1">
              <a:buFont typeface="Wingdings" panose="05000000000000000000" pitchFamily="2" charset="2"/>
              <a:buChar char="ü"/>
            </a:pPr>
            <a:r>
              <a:rPr lang="fr-FR" dirty="0"/>
              <a:t>Le webmaster,</a:t>
            </a:r>
          </a:p>
          <a:p>
            <a:pPr lvl="1">
              <a:buFont typeface="Wingdings" panose="05000000000000000000" pitchFamily="2" charset="2"/>
              <a:buChar char="ü"/>
            </a:pPr>
            <a:r>
              <a:rPr lang="fr-FR" dirty="0"/>
              <a:t>Les membres des comités,</a:t>
            </a:r>
          </a:p>
          <a:p>
            <a:pPr lvl="1">
              <a:buFont typeface="Wingdings" panose="05000000000000000000" pitchFamily="2" charset="2"/>
              <a:buChar char="ü"/>
            </a:pPr>
            <a:r>
              <a:rPr lang="fr-FR" dirty="0"/>
              <a:t>Les porteurs d’affaires,</a:t>
            </a:r>
          </a:p>
          <a:p>
            <a:pPr lvl="1">
              <a:buFont typeface="Wingdings" panose="05000000000000000000" pitchFamily="2" charset="2"/>
              <a:buChar char="ü"/>
            </a:pPr>
            <a:r>
              <a:rPr lang="fr-FR" dirty="0"/>
              <a:t>Les propriétaires des locaux,</a:t>
            </a:r>
          </a:p>
          <a:p>
            <a:pPr lvl="1">
              <a:buFont typeface="Wingdings" panose="05000000000000000000" pitchFamily="2" charset="2"/>
              <a:buChar char="ü"/>
            </a:pPr>
            <a:r>
              <a:rPr lang="fr-FR" dirty="0"/>
              <a:t>Les organismes de formation,</a:t>
            </a:r>
          </a:p>
          <a:p>
            <a:pPr lvl="1">
              <a:buFont typeface="Wingdings" panose="05000000000000000000" pitchFamily="2" charset="2"/>
              <a:buChar char="ü"/>
            </a:pPr>
            <a:r>
              <a:rPr lang="fr-FR" dirty="0"/>
              <a:t>Les administrations délivrant une subvention à l’OEC.</a:t>
            </a:r>
            <a:endParaRPr lang="fr-BE" dirty="0"/>
          </a:p>
        </p:txBody>
      </p:sp>
      <p:pic>
        <p:nvPicPr>
          <p:cNvPr id="8" name="Image 7" descr="Une image contenant intérieur, meubles, salle de conférences, mur&#10;&#10;Description générée automatiquement">
            <a:extLst>
              <a:ext uri="{FF2B5EF4-FFF2-40B4-BE49-F238E27FC236}">
                <a16:creationId xmlns:a16="http://schemas.microsoft.com/office/drawing/2014/main" id="{374FCA65-A60B-A3CC-BDB4-58C3E942C31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34508" y="2264627"/>
            <a:ext cx="4657492" cy="2328746"/>
          </a:xfrm>
          <a:prstGeom prst="rect">
            <a:avLst/>
          </a:prstGeom>
        </p:spPr>
      </p:pic>
      <p:sp>
        <p:nvSpPr>
          <p:cNvPr id="9" name="Espace réservé du pied de page 8">
            <a:extLst>
              <a:ext uri="{FF2B5EF4-FFF2-40B4-BE49-F238E27FC236}">
                <a16:creationId xmlns:a16="http://schemas.microsoft.com/office/drawing/2014/main" id="{B0209B14-463D-3F8A-28EE-F78D8A887268}"/>
              </a:ext>
            </a:extLst>
          </p:cNvPr>
          <p:cNvSpPr>
            <a:spLocks noGrp="1"/>
          </p:cNvSpPr>
          <p:nvPr>
            <p:ph type="ftr" sz="quarter" idx="11"/>
          </p:nvPr>
        </p:nvSpPr>
        <p:spPr/>
        <p:txBody>
          <a:bodyPr/>
          <a:lstStyle/>
          <a:p>
            <a:r>
              <a:rPr lang="fr-FR"/>
              <a:t>Journée de l'accréditation 2024 - Impartialité</a:t>
            </a:r>
            <a:endParaRPr lang="fr-BE"/>
          </a:p>
        </p:txBody>
      </p:sp>
      <p:sp>
        <p:nvSpPr>
          <p:cNvPr id="10" name="Espace réservé du numéro de diapositive 9">
            <a:extLst>
              <a:ext uri="{FF2B5EF4-FFF2-40B4-BE49-F238E27FC236}">
                <a16:creationId xmlns:a16="http://schemas.microsoft.com/office/drawing/2014/main" id="{060B7F19-30F0-10BD-A542-16B92372B328}"/>
              </a:ext>
            </a:extLst>
          </p:cNvPr>
          <p:cNvSpPr>
            <a:spLocks noGrp="1"/>
          </p:cNvSpPr>
          <p:nvPr>
            <p:ph type="sldNum" sz="quarter" idx="12"/>
          </p:nvPr>
        </p:nvSpPr>
        <p:spPr/>
        <p:txBody>
          <a:bodyPr/>
          <a:lstStyle/>
          <a:p>
            <a:fld id="{9891E64B-0FA0-4F95-8C79-9CAD9C736863}" type="slidenum">
              <a:rPr lang="fr-BE" smtClean="0"/>
              <a:t>28</a:t>
            </a:fld>
            <a:endParaRPr lang="fr-BE"/>
          </a:p>
        </p:txBody>
      </p:sp>
    </p:spTree>
    <p:extLst>
      <p:ext uri="{BB962C8B-B14F-4D97-AF65-F5344CB8AC3E}">
        <p14:creationId xmlns:p14="http://schemas.microsoft.com/office/powerpoint/2010/main" val="47262975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5B66147-FC80-B72F-EBB3-520DE2859DEC}"/>
              </a:ext>
            </a:extLst>
          </p:cNvPr>
          <p:cNvSpPr>
            <a:spLocks noGrp="1"/>
          </p:cNvSpPr>
          <p:nvPr>
            <p:ph type="title"/>
          </p:nvPr>
        </p:nvSpPr>
        <p:spPr/>
        <p:txBody>
          <a:bodyPr/>
          <a:lstStyle/>
          <a:p>
            <a:r>
              <a:rPr lang="fr-BE" dirty="0"/>
              <a:t>Comment gérer les risques en termes d’impartialité ?</a:t>
            </a:r>
          </a:p>
        </p:txBody>
      </p:sp>
      <p:sp>
        <p:nvSpPr>
          <p:cNvPr id="3" name="Espace réservé du contenu 2">
            <a:extLst>
              <a:ext uri="{FF2B5EF4-FFF2-40B4-BE49-F238E27FC236}">
                <a16:creationId xmlns:a16="http://schemas.microsoft.com/office/drawing/2014/main" id="{56903F1D-557D-0C33-8CBD-61513589D8C9}"/>
              </a:ext>
            </a:extLst>
          </p:cNvPr>
          <p:cNvSpPr>
            <a:spLocks noGrp="1"/>
          </p:cNvSpPr>
          <p:nvPr>
            <p:ph idx="1"/>
          </p:nvPr>
        </p:nvSpPr>
        <p:spPr/>
        <p:txBody>
          <a:bodyPr/>
          <a:lstStyle/>
          <a:p>
            <a:pPr marL="0" indent="0">
              <a:buNone/>
            </a:pPr>
            <a:r>
              <a:rPr lang="fr-BE" dirty="0"/>
              <a:t>Une solution dans le document ILAC P15 :</a:t>
            </a:r>
          </a:p>
        </p:txBody>
      </p:sp>
      <p:pic>
        <p:nvPicPr>
          <p:cNvPr id="5" name="Image 4">
            <a:extLst>
              <a:ext uri="{FF2B5EF4-FFF2-40B4-BE49-F238E27FC236}">
                <a16:creationId xmlns:a16="http://schemas.microsoft.com/office/drawing/2014/main" id="{83DEDBF8-F3A5-33B9-4491-24953502A573}"/>
              </a:ext>
            </a:extLst>
          </p:cNvPr>
          <p:cNvPicPr>
            <a:picLocks noChangeAspect="1"/>
          </p:cNvPicPr>
          <p:nvPr/>
        </p:nvPicPr>
        <p:blipFill>
          <a:blip r:embed="rId2"/>
          <a:stretch>
            <a:fillRect/>
          </a:stretch>
        </p:blipFill>
        <p:spPr>
          <a:xfrm>
            <a:off x="2506669" y="2225895"/>
            <a:ext cx="7178662" cy="3848433"/>
          </a:xfrm>
          <a:prstGeom prst="rect">
            <a:avLst/>
          </a:prstGeom>
        </p:spPr>
      </p:pic>
      <p:sp>
        <p:nvSpPr>
          <p:cNvPr id="6" name="Espace réservé du pied de page 5">
            <a:extLst>
              <a:ext uri="{FF2B5EF4-FFF2-40B4-BE49-F238E27FC236}">
                <a16:creationId xmlns:a16="http://schemas.microsoft.com/office/drawing/2014/main" id="{D67EC564-A5E8-CE94-1E35-C6E62C56C239}"/>
              </a:ext>
            </a:extLst>
          </p:cNvPr>
          <p:cNvSpPr>
            <a:spLocks noGrp="1"/>
          </p:cNvSpPr>
          <p:nvPr>
            <p:ph type="ftr" sz="quarter" idx="11"/>
          </p:nvPr>
        </p:nvSpPr>
        <p:spPr/>
        <p:txBody>
          <a:bodyPr/>
          <a:lstStyle/>
          <a:p>
            <a:r>
              <a:rPr lang="fr-FR"/>
              <a:t>Journée de l'accréditation 2024 - Impartialité</a:t>
            </a:r>
            <a:endParaRPr lang="fr-BE"/>
          </a:p>
        </p:txBody>
      </p:sp>
      <p:sp>
        <p:nvSpPr>
          <p:cNvPr id="7" name="Espace réservé du numéro de diapositive 6">
            <a:extLst>
              <a:ext uri="{FF2B5EF4-FFF2-40B4-BE49-F238E27FC236}">
                <a16:creationId xmlns:a16="http://schemas.microsoft.com/office/drawing/2014/main" id="{F5592B83-15E1-4B9E-71B7-31AEF8064D59}"/>
              </a:ext>
            </a:extLst>
          </p:cNvPr>
          <p:cNvSpPr>
            <a:spLocks noGrp="1"/>
          </p:cNvSpPr>
          <p:nvPr>
            <p:ph type="sldNum" sz="quarter" idx="12"/>
          </p:nvPr>
        </p:nvSpPr>
        <p:spPr/>
        <p:txBody>
          <a:bodyPr/>
          <a:lstStyle/>
          <a:p>
            <a:fld id="{9891E64B-0FA0-4F95-8C79-9CAD9C736863}" type="slidenum">
              <a:rPr lang="fr-BE" smtClean="0"/>
              <a:t>29</a:t>
            </a:fld>
            <a:endParaRPr lang="fr-BE"/>
          </a:p>
        </p:txBody>
      </p:sp>
    </p:spTree>
    <p:extLst>
      <p:ext uri="{BB962C8B-B14F-4D97-AF65-F5344CB8AC3E}">
        <p14:creationId xmlns:p14="http://schemas.microsoft.com/office/powerpoint/2010/main" val="18001692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0B63D24-ACAC-E909-624E-AE9E9347172D}"/>
              </a:ext>
            </a:extLst>
          </p:cNvPr>
          <p:cNvSpPr>
            <a:spLocks noGrp="1"/>
          </p:cNvSpPr>
          <p:nvPr>
            <p:ph type="title"/>
          </p:nvPr>
        </p:nvSpPr>
        <p:spPr/>
        <p:txBody>
          <a:bodyPr/>
          <a:lstStyle/>
          <a:p>
            <a:r>
              <a:rPr lang="fr-BE" dirty="0"/>
              <a:t>Une mesure du degré d’importance de l’impartialité dans les normes d’accréditation</a:t>
            </a:r>
          </a:p>
        </p:txBody>
      </p:sp>
      <p:graphicFrame>
        <p:nvGraphicFramePr>
          <p:cNvPr id="4" name="Espace réservé du contenu 3">
            <a:extLst>
              <a:ext uri="{FF2B5EF4-FFF2-40B4-BE49-F238E27FC236}">
                <a16:creationId xmlns:a16="http://schemas.microsoft.com/office/drawing/2014/main" id="{A90A76C1-F4F4-E38F-E12B-DE66AE9DF9D7}"/>
              </a:ext>
            </a:extLst>
          </p:cNvPr>
          <p:cNvGraphicFramePr>
            <a:graphicFrameLocks noGrp="1"/>
          </p:cNvGraphicFramePr>
          <p:nvPr>
            <p:ph idx="1"/>
            <p:extLst>
              <p:ext uri="{D42A27DB-BD31-4B8C-83A1-F6EECF244321}">
                <p14:modId xmlns:p14="http://schemas.microsoft.com/office/powerpoint/2010/main" val="612142537"/>
              </p:ext>
            </p:extLst>
          </p:nvPr>
        </p:nvGraphicFramePr>
        <p:xfrm>
          <a:off x="838200" y="1552247"/>
          <a:ext cx="10515600" cy="4663440"/>
        </p:xfrm>
        <a:graphic>
          <a:graphicData uri="http://schemas.openxmlformats.org/drawingml/2006/table">
            <a:tbl>
              <a:tblPr firstRow="1" bandRow="1">
                <a:tableStyleId>{5C22544A-7EE6-4342-B048-85BDC9FD1C3A}</a:tableStyleId>
              </a:tblPr>
              <a:tblGrid>
                <a:gridCol w="5257800">
                  <a:extLst>
                    <a:ext uri="{9D8B030D-6E8A-4147-A177-3AD203B41FA5}">
                      <a16:colId xmlns:a16="http://schemas.microsoft.com/office/drawing/2014/main" val="474054960"/>
                    </a:ext>
                  </a:extLst>
                </a:gridCol>
                <a:gridCol w="5257800">
                  <a:extLst>
                    <a:ext uri="{9D8B030D-6E8A-4147-A177-3AD203B41FA5}">
                      <a16:colId xmlns:a16="http://schemas.microsoft.com/office/drawing/2014/main" val="2012506176"/>
                    </a:ext>
                  </a:extLst>
                </a:gridCol>
              </a:tblGrid>
              <a:tr h="370840">
                <a:tc>
                  <a:txBody>
                    <a:bodyPr/>
                    <a:lstStyle/>
                    <a:p>
                      <a:r>
                        <a:rPr lang="fr-BE" sz="2400" dirty="0"/>
                        <a:t>Norme</a:t>
                      </a:r>
                    </a:p>
                  </a:txBody>
                  <a:tcPr/>
                </a:tc>
                <a:tc>
                  <a:txBody>
                    <a:bodyPr/>
                    <a:lstStyle/>
                    <a:p>
                      <a:r>
                        <a:rPr lang="fr-BE" sz="2400" dirty="0"/>
                        <a:t>Nombre d’occurrences</a:t>
                      </a:r>
                    </a:p>
                  </a:txBody>
                  <a:tcPr/>
                </a:tc>
                <a:extLst>
                  <a:ext uri="{0D108BD9-81ED-4DB2-BD59-A6C34878D82A}">
                    <a16:rowId xmlns:a16="http://schemas.microsoft.com/office/drawing/2014/main" val="3140157220"/>
                  </a:ext>
                </a:extLst>
              </a:tr>
              <a:tr h="370840">
                <a:tc>
                  <a:txBody>
                    <a:bodyPr/>
                    <a:lstStyle/>
                    <a:p>
                      <a:r>
                        <a:rPr lang="fr-BE" sz="2400" dirty="0"/>
                        <a:t>ISO/IEC 17020 (inspection)</a:t>
                      </a:r>
                    </a:p>
                  </a:txBody>
                  <a:tcPr/>
                </a:tc>
                <a:tc>
                  <a:txBody>
                    <a:bodyPr/>
                    <a:lstStyle/>
                    <a:p>
                      <a:r>
                        <a:rPr lang="fr-BE" sz="2400" dirty="0"/>
                        <a:t>16 (§3.8, 4.1, 5.2 et 6.1)</a:t>
                      </a:r>
                    </a:p>
                  </a:txBody>
                  <a:tcPr/>
                </a:tc>
                <a:extLst>
                  <a:ext uri="{0D108BD9-81ED-4DB2-BD59-A6C34878D82A}">
                    <a16:rowId xmlns:a16="http://schemas.microsoft.com/office/drawing/2014/main" val="1804505590"/>
                  </a:ext>
                </a:extLst>
              </a:tr>
              <a:tr h="370840">
                <a:tc>
                  <a:txBody>
                    <a:bodyPr/>
                    <a:lstStyle/>
                    <a:p>
                      <a:r>
                        <a:rPr lang="fr-BE" sz="2400" dirty="0"/>
                        <a:t>ISO/IEC 17025 (essais/étalonnage)</a:t>
                      </a:r>
                    </a:p>
                  </a:txBody>
                  <a:tcPr/>
                </a:tc>
                <a:tc>
                  <a:txBody>
                    <a:bodyPr/>
                    <a:lstStyle/>
                    <a:p>
                      <a:r>
                        <a:rPr lang="fr-BE" sz="2400" dirty="0"/>
                        <a:t>16 (§3.1, 4.1, 6.2 et 8.2)</a:t>
                      </a:r>
                    </a:p>
                  </a:txBody>
                  <a:tcPr/>
                </a:tc>
                <a:extLst>
                  <a:ext uri="{0D108BD9-81ED-4DB2-BD59-A6C34878D82A}">
                    <a16:rowId xmlns:a16="http://schemas.microsoft.com/office/drawing/2014/main" val="2309262770"/>
                  </a:ext>
                </a:extLst>
              </a:tr>
              <a:tr h="370840">
                <a:tc>
                  <a:txBody>
                    <a:bodyPr/>
                    <a:lstStyle/>
                    <a:p>
                      <a:r>
                        <a:rPr lang="fr-BE" sz="2400" dirty="0"/>
                        <a:t>ISO 15189 (laboratoire de biologie médicale)</a:t>
                      </a:r>
                    </a:p>
                  </a:txBody>
                  <a:tcPr/>
                </a:tc>
                <a:tc>
                  <a:txBody>
                    <a:bodyPr/>
                    <a:lstStyle/>
                    <a:p>
                      <a:r>
                        <a:rPr lang="fr-BE" sz="2400" dirty="0"/>
                        <a:t>21 (§3.11, 4.1, 6.2, 7.7, 8.8, annexe B, annexe C)</a:t>
                      </a:r>
                    </a:p>
                  </a:txBody>
                  <a:tcPr/>
                </a:tc>
                <a:extLst>
                  <a:ext uri="{0D108BD9-81ED-4DB2-BD59-A6C34878D82A}">
                    <a16:rowId xmlns:a16="http://schemas.microsoft.com/office/drawing/2014/main" val="377235097"/>
                  </a:ext>
                </a:extLst>
              </a:tr>
              <a:tr h="370840">
                <a:tc>
                  <a:txBody>
                    <a:bodyPr/>
                    <a:lstStyle/>
                    <a:p>
                      <a:r>
                        <a:rPr lang="fr-BE" sz="2400" i="1" dirty="0"/>
                        <a:t>ISO/IEC 17024 (certification de personnes)</a:t>
                      </a:r>
                    </a:p>
                  </a:txBody>
                  <a:tcPr/>
                </a:tc>
                <a:tc>
                  <a:txBody>
                    <a:bodyPr/>
                    <a:lstStyle/>
                    <a:p>
                      <a:r>
                        <a:rPr lang="fr-BE" sz="2400" i="1" dirty="0">
                          <a:solidFill>
                            <a:srgbClr val="FF0000"/>
                          </a:solidFill>
                        </a:rPr>
                        <a:t>37</a:t>
                      </a:r>
                    </a:p>
                  </a:txBody>
                  <a:tcPr/>
                </a:tc>
                <a:extLst>
                  <a:ext uri="{0D108BD9-81ED-4DB2-BD59-A6C34878D82A}">
                    <a16:rowId xmlns:a16="http://schemas.microsoft.com/office/drawing/2014/main" val="2767742787"/>
                  </a:ext>
                </a:extLst>
              </a:tr>
              <a:tr h="370840">
                <a:tc>
                  <a:txBody>
                    <a:bodyPr/>
                    <a:lstStyle/>
                    <a:p>
                      <a:r>
                        <a:rPr lang="fr-BE" sz="2400" dirty="0"/>
                        <a:t>ISO/IEC 17065 (certification de produits)</a:t>
                      </a:r>
                    </a:p>
                  </a:txBody>
                  <a:tcPr/>
                </a:tc>
                <a:tc>
                  <a:txBody>
                    <a:bodyPr/>
                    <a:lstStyle/>
                    <a:p>
                      <a:r>
                        <a:rPr lang="fr-BE" sz="2400" dirty="0">
                          <a:solidFill>
                            <a:srgbClr val="FF0000"/>
                          </a:solidFill>
                        </a:rPr>
                        <a:t>39</a:t>
                      </a:r>
                      <a:r>
                        <a:rPr lang="fr-BE" sz="2400" dirty="0"/>
                        <a:t> (§3.13, 4.2, 5.1, 5.2, 6.1, 6.2, 8.5, annexe A</a:t>
                      </a:r>
                    </a:p>
                  </a:txBody>
                  <a:tcPr/>
                </a:tc>
                <a:extLst>
                  <a:ext uri="{0D108BD9-81ED-4DB2-BD59-A6C34878D82A}">
                    <a16:rowId xmlns:a16="http://schemas.microsoft.com/office/drawing/2014/main" val="1211838562"/>
                  </a:ext>
                </a:extLst>
              </a:tr>
              <a:tr h="370840">
                <a:tc>
                  <a:txBody>
                    <a:bodyPr/>
                    <a:lstStyle/>
                    <a:p>
                      <a:r>
                        <a:rPr lang="fr-BE" sz="2400" dirty="0"/>
                        <a:t>ISO/IEC 17021-1 (certification de systèmes)</a:t>
                      </a:r>
                    </a:p>
                  </a:txBody>
                  <a:tcPr/>
                </a:tc>
                <a:tc>
                  <a:txBody>
                    <a:bodyPr/>
                    <a:lstStyle/>
                    <a:p>
                      <a:r>
                        <a:rPr lang="fr-BE" sz="2400" dirty="0">
                          <a:solidFill>
                            <a:srgbClr val="FF0000"/>
                          </a:solidFill>
                        </a:rPr>
                        <a:t>45</a:t>
                      </a:r>
                      <a:r>
                        <a:rPr lang="fr-BE" sz="2400" dirty="0"/>
                        <a:t> (§4.1, 4.2, 4.8, 5.2, 5.3, 6.1, 6.2, 7.3, 7.5, 8.1, 9.1, 9.2, 10.2 et 10.3)</a:t>
                      </a:r>
                    </a:p>
                  </a:txBody>
                  <a:tcPr/>
                </a:tc>
                <a:extLst>
                  <a:ext uri="{0D108BD9-81ED-4DB2-BD59-A6C34878D82A}">
                    <a16:rowId xmlns:a16="http://schemas.microsoft.com/office/drawing/2014/main" val="1648292107"/>
                  </a:ext>
                </a:extLst>
              </a:tr>
            </a:tbl>
          </a:graphicData>
        </a:graphic>
      </p:graphicFrame>
      <p:sp>
        <p:nvSpPr>
          <p:cNvPr id="3" name="Espace réservé du pied de page 2">
            <a:extLst>
              <a:ext uri="{FF2B5EF4-FFF2-40B4-BE49-F238E27FC236}">
                <a16:creationId xmlns:a16="http://schemas.microsoft.com/office/drawing/2014/main" id="{9A8E0C55-A8AC-5C30-7636-292D4A9BA558}"/>
              </a:ext>
            </a:extLst>
          </p:cNvPr>
          <p:cNvSpPr>
            <a:spLocks noGrp="1"/>
          </p:cNvSpPr>
          <p:nvPr>
            <p:ph type="ftr" sz="quarter" idx="11"/>
          </p:nvPr>
        </p:nvSpPr>
        <p:spPr/>
        <p:txBody>
          <a:bodyPr/>
          <a:lstStyle/>
          <a:p>
            <a:r>
              <a:rPr lang="fr-FR"/>
              <a:t>Journée de l'accréditation 2024 - Impartialité</a:t>
            </a:r>
            <a:endParaRPr lang="fr-BE"/>
          </a:p>
        </p:txBody>
      </p:sp>
      <p:sp>
        <p:nvSpPr>
          <p:cNvPr id="5" name="Espace réservé du numéro de diapositive 4">
            <a:extLst>
              <a:ext uri="{FF2B5EF4-FFF2-40B4-BE49-F238E27FC236}">
                <a16:creationId xmlns:a16="http://schemas.microsoft.com/office/drawing/2014/main" id="{C093EE97-E995-E064-7B90-2131CEAFDAAA}"/>
              </a:ext>
            </a:extLst>
          </p:cNvPr>
          <p:cNvSpPr>
            <a:spLocks noGrp="1"/>
          </p:cNvSpPr>
          <p:nvPr>
            <p:ph type="sldNum" sz="quarter" idx="12"/>
          </p:nvPr>
        </p:nvSpPr>
        <p:spPr/>
        <p:txBody>
          <a:bodyPr/>
          <a:lstStyle/>
          <a:p>
            <a:fld id="{9891E64B-0FA0-4F95-8C79-9CAD9C736863}" type="slidenum">
              <a:rPr lang="fr-BE" smtClean="0"/>
              <a:t>3</a:t>
            </a:fld>
            <a:endParaRPr lang="fr-BE"/>
          </a:p>
        </p:txBody>
      </p:sp>
    </p:spTree>
    <p:extLst>
      <p:ext uri="{BB962C8B-B14F-4D97-AF65-F5344CB8AC3E}">
        <p14:creationId xmlns:p14="http://schemas.microsoft.com/office/powerpoint/2010/main" val="85406865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BE4FB15-2AA6-737F-FEA7-AC3DF9E88EDB}"/>
              </a:ext>
            </a:extLst>
          </p:cNvPr>
          <p:cNvSpPr>
            <a:spLocks noGrp="1"/>
          </p:cNvSpPr>
          <p:nvPr>
            <p:ph type="title"/>
          </p:nvPr>
        </p:nvSpPr>
        <p:spPr>
          <a:xfrm>
            <a:off x="838200" y="15266"/>
            <a:ext cx="9458093" cy="1325563"/>
          </a:xfrm>
        </p:spPr>
        <p:txBody>
          <a:bodyPr/>
          <a:lstStyle/>
          <a:p>
            <a:r>
              <a:rPr lang="fr-BE" dirty="0"/>
              <a:t>Une autre solution : la méthode </a:t>
            </a:r>
            <a:r>
              <a:rPr lang="fr-BE" dirty="0" err="1"/>
              <a:t>Kinney</a:t>
            </a:r>
            <a:r>
              <a:rPr lang="fr-BE" dirty="0"/>
              <a:t> simplifiée (1)</a:t>
            </a:r>
          </a:p>
        </p:txBody>
      </p:sp>
      <p:sp>
        <p:nvSpPr>
          <p:cNvPr id="3" name="Espace réservé du contenu 2">
            <a:extLst>
              <a:ext uri="{FF2B5EF4-FFF2-40B4-BE49-F238E27FC236}">
                <a16:creationId xmlns:a16="http://schemas.microsoft.com/office/drawing/2014/main" id="{8B39DDC7-6B88-4853-5DE5-90670C6B480A}"/>
              </a:ext>
            </a:extLst>
          </p:cNvPr>
          <p:cNvSpPr>
            <a:spLocks noGrp="1"/>
          </p:cNvSpPr>
          <p:nvPr>
            <p:ph idx="1"/>
          </p:nvPr>
        </p:nvSpPr>
        <p:spPr>
          <a:xfrm>
            <a:off x="838200" y="1281521"/>
            <a:ext cx="10515600" cy="4351338"/>
          </a:xfrm>
        </p:spPr>
        <p:txBody>
          <a:bodyPr/>
          <a:lstStyle/>
          <a:p>
            <a:r>
              <a:rPr lang="fr-BE" dirty="0"/>
              <a:t>Criticité = Probabilité x Gravité</a:t>
            </a:r>
          </a:p>
          <a:p>
            <a:r>
              <a:rPr lang="fr-BE" dirty="0"/>
              <a:t>La définition d’une politique est importante dans ce cas !</a:t>
            </a:r>
          </a:p>
        </p:txBody>
      </p:sp>
      <p:pic>
        <p:nvPicPr>
          <p:cNvPr id="5" name="Image 4">
            <a:extLst>
              <a:ext uri="{FF2B5EF4-FFF2-40B4-BE49-F238E27FC236}">
                <a16:creationId xmlns:a16="http://schemas.microsoft.com/office/drawing/2014/main" id="{172B96E3-F776-ABBE-EF34-E7ADFB06407C}"/>
              </a:ext>
            </a:extLst>
          </p:cNvPr>
          <p:cNvPicPr>
            <a:picLocks noChangeAspect="1"/>
          </p:cNvPicPr>
          <p:nvPr/>
        </p:nvPicPr>
        <p:blipFill>
          <a:blip r:embed="rId2"/>
          <a:stretch>
            <a:fillRect/>
          </a:stretch>
        </p:blipFill>
        <p:spPr>
          <a:xfrm>
            <a:off x="894251" y="2337916"/>
            <a:ext cx="5960599" cy="3853317"/>
          </a:xfrm>
          <a:prstGeom prst="rect">
            <a:avLst/>
          </a:prstGeom>
        </p:spPr>
      </p:pic>
      <p:sp>
        <p:nvSpPr>
          <p:cNvPr id="6" name="ZoneTexte 5">
            <a:extLst>
              <a:ext uri="{FF2B5EF4-FFF2-40B4-BE49-F238E27FC236}">
                <a16:creationId xmlns:a16="http://schemas.microsoft.com/office/drawing/2014/main" id="{5CE11E1B-F714-BA9B-517D-C3040CD0899F}"/>
              </a:ext>
            </a:extLst>
          </p:cNvPr>
          <p:cNvSpPr txBox="1"/>
          <p:nvPr/>
        </p:nvSpPr>
        <p:spPr>
          <a:xfrm>
            <a:off x="6854851" y="3030675"/>
            <a:ext cx="5337150" cy="3139321"/>
          </a:xfrm>
          <a:prstGeom prst="rect">
            <a:avLst/>
          </a:prstGeom>
          <a:noFill/>
        </p:spPr>
        <p:txBody>
          <a:bodyPr wrap="square" rtlCol="0">
            <a:spAutoFit/>
          </a:bodyPr>
          <a:lstStyle/>
          <a:p>
            <a:r>
              <a:rPr lang="fr-BE" sz="2000" dirty="0"/>
              <a:t>Ici, une stratégie est abordée.</a:t>
            </a:r>
          </a:p>
          <a:p>
            <a:r>
              <a:rPr lang="fr-BE" sz="2000" dirty="0"/>
              <a:t>Cependant, on ne connaît pas la différence entre décision nécessaire et mesure(s) nécessaire(s).</a:t>
            </a:r>
          </a:p>
          <a:p>
            <a:endParaRPr lang="fr-BE" sz="2000" dirty="0"/>
          </a:p>
          <a:p>
            <a:r>
              <a:rPr lang="fr-BE" sz="2000" dirty="0"/>
              <a:t>Quelle est-elle ?</a:t>
            </a:r>
          </a:p>
          <a:p>
            <a:endParaRPr lang="fr-BE" sz="2000" dirty="0"/>
          </a:p>
          <a:p>
            <a:r>
              <a:rPr lang="fr-BE" sz="2000" dirty="0"/>
              <a:t>Cela porte-t-il sur les délais ?</a:t>
            </a:r>
          </a:p>
          <a:p>
            <a:endParaRPr lang="fr-BE" sz="2000" dirty="0"/>
          </a:p>
          <a:p>
            <a:endParaRPr lang="fr-BE" dirty="0"/>
          </a:p>
        </p:txBody>
      </p:sp>
      <p:sp>
        <p:nvSpPr>
          <p:cNvPr id="7" name="Espace réservé du pied de page 6">
            <a:extLst>
              <a:ext uri="{FF2B5EF4-FFF2-40B4-BE49-F238E27FC236}">
                <a16:creationId xmlns:a16="http://schemas.microsoft.com/office/drawing/2014/main" id="{1155A953-8E72-9624-E2E3-9F725A19ABBE}"/>
              </a:ext>
            </a:extLst>
          </p:cNvPr>
          <p:cNvSpPr>
            <a:spLocks noGrp="1"/>
          </p:cNvSpPr>
          <p:nvPr>
            <p:ph type="ftr" sz="quarter" idx="11"/>
          </p:nvPr>
        </p:nvSpPr>
        <p:spPr/>
        <p:txBody>
          <a:bodyPr/>
          <a:lstStyle/>
          <a:p>
            <a:r>
              <a:rPr lang="fr-FR"/>
              <a:t>Journée de l'accréditation 2024 - Impartialité</a:t>
            </a:r>
            <a:endParaRPr lang="fr-BE"/>
          </a:p>
        </p:txBody>
      </p:sp>
      <p:sp>
        <p:nvSpPr>
          <p:cNvPr id="8" name="Espace réservé du numéro de diapositive 7">
            <a:extLst>
              <a:ext uri="{FF2B5EF4-FFF2-40B4-BE49-F238E27FC236}">
                <a16:creationId xmlns:a16="http://schemas.microsoft.com/office/drawing/2014/main" id="{3A10FE25-DCB3-8B38-72F4-02EC7300E627}"/>
              </a:ext>
            </a:extLst>
          </p:cNvPr>
          <p:cNvSpPr>
            <a:spLocks noGrp="1"/>
          </p:cNvSpPr>
          <p:nvPr>
            <p:ph type="sldNum" sz="quarter" idx="12"/>
          </p:nvPr>
        </p:nvSpPr>
        <p:spPr/>
        <p:txBody>
          <a:bodyPr/>
          <a:lstStyle/>
          <a:p>
            <a:fld id="{9891E64B-0FA0-4F95-8C79-9CAD9C736863}" type="slidenum">
              <a:rPr lang="fr-BE" smtClean="0"/>
              <a:t>30</a:t>
            </a:fld>
            <a:endParaRPr lang="fr-BE"/>
          </a:p>
        </p:txBody>
      </p:sp>
    </p:spTree>
    <p:extLst>
      <p:ext uri="{BB962C8B-B14F-4D97-AF65-F5344CB8AC3E}">
        <p14:creationId xmlns:p14="http://schemas.microsoft.com/office/powerpoint/2010/main" val="254224607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Espace réservé du contenu 2">
            <a:extLst>
              <a:ext uri="{FF2B5EF4-FFF2-40B4-BE49-F238E27FC236}">
                <a16:creationId xmlns:a16="http://schemas.microsoft.com/office/drawing/2014/main" id="{F30E23E5-7B3B-3815-73E2-C42AD7493B0E}"/>
              </a:ext>
            </a:extLst>
          </p:cNvPr>
          <p:cNvSpPr>
            <a:spLocks noGrp="1"/>
          </p:cNvSpPr>
          <p:nvPr>
            <p:ph idx="1"/>
          </p:nvPr>
        </p:nvSpPr>
        <p:spPr>
          <a:xfrm>
            <a:off x="838200" y="1281521"/>
            <a:ext cx="10515600" cy="4351338"/>
          </a:xfrm>
        </p:spPr>
        <p:txBody>
          <a:bodyPr/>
          <a:lstStyle/>
          <a:p>
            <a:r>
              <a:rPr lang="fr-BE" dirty="0"/>
              <a:t>Criticité = Probabilité x Gravité</a:t>
            </a:r>
          </a:p>
        </p:txBody>
      </p:sp>
      <p:pic>
        <p:nvPicPr>
          <p:cNvPr id="12" name="Image 11">
            <a:extLst>
              <a:ext uri="{FF2B5EF4-FFF2-40B4-BE49-F238E27FC236}">
                <a16:creationId xmlns:a16="http://schemas.microsoft.com/office/drawing/2014/main" id="{A3EA31E1-8AA3-BE78-7B8A-4F8C3C9C69CF}"/>
              </a:ext>
            </a:extLst>
          </p:cNvPr>
          <p:cNvPicPr>
            <a:picLocks noChangeAspect="1"/>
          </p:cNvPicPr>
          <p:nvPr/>
        </p:nvPicPr>
        <p:blipFill>
          <a:blip r:embed="rId2"/>
          <a:srcRect r="39763"/>
          <a:stretch/>
        </p:blipFill>
        <p:spPr>
          <a:xfrm>
            <a:off x="2026328" y="2026825"/>
            <a:ext cx="8139344" cy="1959999"/>
          </a:xfrm>
          <a:prstGeom prst="rect">
            <a:avLst/>
          </a:prstGeom>
        </p:spPr>
      </p:pic>
      <p:pic>
        <p:nvPicPr>
          <p:cNvPr id="13" name="Image 12">
            <a:extLst>
              <a:ext uri="{FF2B5EF4-FFF2-40B4-BE49-F238E27FC236}">
                <a16:creationId xmlns:a16="http://schemas.microsoft.com/office/drawing/2014/main" id="{68A346D0-5FAE-A08A-B404-D62D80241A84}"/>
              </a:ext>
            </a:extLst>
          </p:cNvPr>
          <p:cNvPicPr>
            <a:picLocks noChangeAspect="1"/>
          </p:cNvPicPr>
          <p:nvPr/>
        </p:nvPicPr>
        <p:blipFill>
          <a:blip r:embed="rId2"/>
          <a:srcRect l="59485"/>
          <a:stretch/>
        </p:blipFill>
        <p:spPr>
          <a:xfrm>
            <a:off x="3591913" y="4221089"/>
            <a:ext cx="5008174" cy="1793047"/>
          </a:xfrm>
          <a:prstGeom prst="rect">
            <a:avLst/>
          </a:prstGeom>
        </p:spPr>
      </p:pic>
      <p:sp>
        <p:nvSpPr>
          <p:cNvPr id="18" name="Titre 1">
            <a:extLst>
              <a:ext uri="{FF2B5EF4-FFF2-40B4-BE49-F238E27FC236}">
                <a16:creationId xmlns:a16="http://schemas.microsoft.com/office/drawing/2014/main" id="{E6DC8BC4-0875-6C3C-7BFE-17226284CF24}"/>
              </a:ext>
            </a:extLst>
          </p:cNvPr>
          <p:cNvSpPr>
            <a:spLocks noGrp="1"/>
          </p:cNvSpPr>
          <p:nvPr>
            <p:ph type="title"/>
          </p:nvPr>
        </p:nvSpPr>
        <p:spPr>
          <a:xfrm>
            <a:off x="838200" y="15266"/>
            <a:ext cx="9458093" cy="1325563"/>
          </a:xfrm>
        </p:spPr>
        <p:txBody>
          <a:bodyPr/>
          <a:lstStyle/>
          <a:p>
            <a:r>
              <a:rPr lang="fr-BE" dirty="0"/>
              <a:t>Une autre solution : la méthode </a:t>
            </a:r>
            <a:r>
              <a:rPr lang="fr-BE" dirty="0" err="1"/>
              <a:t>Kinney</a:t>
            </a:r>
            <a:r>
              <a:rPr lang="fr-BE" dirty="0"/>
              <a:t> simplifiée (2)</a:t>
            </a:r>
          </a:p>
        </p:txBody>
      </p:sp>
      <p:sp>
        <p:nvSpPr>
          <p:cNvPr id="19" name="Espace réservé du pied de page 18">
            <a:extLst>
              <a:ext uri="{FF2B5EF4-FFF2-40B4-BE49-F238E27FC236}">
                <a16:creationId xmlns:a16="http://schemas.microsoft.com/office/drawing/2014/main" id="{979732BE-5987-161F-0169-FDDB636A1FAF}"/>
              </a:ext>
            </a:extLst>
          </p:cNvPr>
          <p:cNvSpPr>
            <a:spLocks noGrp="1"/>
          </p:cNvSpPr>
          <p:nvPr>
            <p:ph type="ftr" sz="quarter" idx="11"/>
          </p:nvPr>
        </p:nvSpPr>
        <p:spPr/>
        <p:txBody>
          <a:bodyPr/>
          <a:lstStyle/>
          <a:p>
            <a:r>
              <a:rPr lang="fr-FR"/>
              <a:t>Journée de l'accréditation 2024 - Impartialité</a:t>
            </a:r>
            <a:endParaRPr lang="fr-BE"/>
          </a:p>
        </p:txBody>
      </p:sp>
      <p:sp>
        <p:nvSpPr>
          <p:cNvPr id="20" name="Espace réservé du numéro de diapositive 19">
            <a:extLst>
              <a:ext uri="{FF2B5EF4-FFF2-40B4-BE49-F238E27FC236}">
                <a16:creationId xmlns:a16="http://schemas.microsoft.com/office/drawing/2014/main" id="{24DA4C88-C295-6C26-A0BE-BEDFD67AB909}"/>
              </a:ext>
            </a:extLst>
          </p:cNvPr>
          <p:cNvSpPr>
            <a:spLocks noGrp="1"/>
          </p:cNvSpPr>
          <p:nvPr>
            <p:ph type="sldNum" sz="quarter" idx="12"/>
          </p:nvPr>
        </p:nvSpPr>
        <p:spPr/>
        <p:txBody>
          <a:bodyPr/>
          <a:lstStyle/>
          <a:p>
            <a:fld id="{9891E64B-0FA0-4F95-8C79-9CAD9C736863}" type="slidenum">
              <a:rPr lang="fr-BE" smtClean="0"/>
              <a:t>31</a:t>
            </a:fld>
            <a:endParaRPr lang="fr-BE"/>
          </a:p>
        </p:txBody>
      </p:sp>
    </p:spTree>
    <p:extLst>
      <p:ext uri="{BB962C8B-B14F-4D97-AF65-F5344CB8AC3E}">
        <p14:creationId xmlns:p14="http://schemas.microsoft.com/office/powerpoint/2010/main" val="346551880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a:extLst>
              <a:ext uri="{FF2B5EF4-FFF2-40B4-BE49-F238E27FC236}">
                <a16:creationId xmlns:a16="http://schemas.microsoft.com/office/drawing/2014/main" id="{0B8F3C89-9B86-507B-171D-97A0A9950A07}"/>
              </a:ext>
            </a:extLst>
          </p:cNvPr>
          <p:cNvSpPr>
            <a:spLocks noGrp="1"/>
          </p:cNvSpPr>
          <p:nvPr>
            <p:ph idx="1"/>
          </p:nvPr>
        </p:nvSpPr>
        <p:spPr/>
        <p:txBody>
          <a:bodyPr/>
          <a:lstStyle/>
          <a:p>
            <a:pPr marL="0" indent="0">
              <a:buNone/>
            </a:pPr>
            <a:r>
              <a:rPr lang="fr-BE" u="sng" dirty="0"/>
              <a:t>Avantages : </a:t>
            </a:r>
          </a:p>
          <a:p>
            <a:pPr lvl="1"/>
            <a:r>
              <a:rPr lang="fr-BE" dirty="0"/>
              <a:t>Quantifiable,</a:t>
            </a:r>
          </a:p>
          <a:p>
            <a:pPr lvl="1"/>
            <a:r>
              <a:rPr lang="fr-BE" dirty="0"/>
              <a:t>Ordre de priorité pour les actions à traiter,</a:t>
            </a:r>
          </a:p>
          <a:p>
            <a:pPr lvl="1"/>
            <a:r>
              <a:rPr lang="fr-BE" dirty="0"/>
              <a:t>Systémique,</a:t>
            </a:r>
          </a:p>
          <a:p>
            <a:pPr lvl="1"/>
            <a:r>
              <a:rPr lang="fr-BE" dirty="0"/>
              <a:t>Evolutive au cours du temps (évaluation de la probabilité).</a:t>
            </a:r>
          </a:p>
          <a:p>
            <a:pPr marL="0" indent="0">
              <a:buNone/>
            </a:pPr>
            <a:endParaRPr lang="fr-BE" dirty="0"/>
          </a:p>
          <a:p>
            <a:pPr marL="0" indent="0">
              <a:buNone/>
            </a:pPr>
            <a:r>
              <a:rPr lang="fr-BE" dirty="0"/>
              <a:t>Pour plus de renseignements, voir la présentation de MM. </a:t>
            </a:r>
            <a:r>
              <a:rPr lang="fr-BE" dirty="0" err="1"/>
              <a:t>Hamdani</a:t>
            </a:r>
            <a:r>
              <a:rPr lang="fr-BE" dirty="0"/>
              <a:t> et Ferrand concernant le « Management par approche risque dans les organismes d’évaluation de la conformité » (Journée de l’accréditation – 2018).</a:t>
            </a:r>
          </a:p>
        </p:txBody>
      </p:sp>
      <p:sp>
        <p:nvSpPr>
          <p:cNvPr id="6" name="Titre 1">
            <a:extLst>
              <a:ext uri="{FF2B5EF4-FFF2-40B4-BE49-F238E27FC236}">
                <a16:creationId xmlns:a16="http://schemas.microsoft.com/office/drawing/2014/main" id="{882D58CC-C5F9-C9F3-9834-95335183FDAB}"/>
              </a:ext>
            </a:extLst>
          </p:cNvPr>
          <p:cNvSpPr>
            <a:spLocks noGrp="1"/>
          </p:cNvSpPr>
          <p:nvPr>
            <p:ph type="title"/>
          </p:nvPr>
        </p:nvSpPr>
        <p:spPr>
          <a:xfrm>
            <a:off x="838200" y="15266"/>
            <a:ext cx="9458093" cy="1325563"/>
          </a:xfrm>
        </p:spPr>
        <p:txBody>
          <a:bodyPr/>
          <a:lstStyle/>
          <a:p>
            <a:r>
              <a:rPr lang="fr-BE" dirty="0"/>
              <a:t>Une autre solution : la méthode </a:t>
            </a:r>
            <a:r>
              <a:rPr lang="fr-BE" dirty="0" err="1"/>
              <a:t>Kinney</a:t>
            </a:r>
            <a:r>
              <a:rPr lang="fr-BE" dirty="0"/>
              <a:t> simplifiée (3)</a:t>
            </a:r>
          </a:p>
        </p:txBody>
      </p:sp>
      <p:sp>
        <p:nvSpPr>
          <p:cNvPr id="7" name="Espace réservé du pied de page 6">
            <a:extLst>
              <a:ext uri="{FF2B5EF4-FFF2-40B4-BE49-F238E27FC236}">
                <a16:creationId xmlns:a16="http://schemas.microsoft.com/office/drawing/2014/main" id="{2A704CC1-E238-CF01-0E0A-320D62B553AE}"/>
              </a:ext>
            </a:extLst>
          </p:cNvPr>
          <p:cNvSpPr>
            <a:spLocks noGrp="1"/>
          </p:cNvSpPr>
          <p:nvPr>
            <p:ph type="ftr" sz="quarter" idx="11"/>
          </p:nvPr>
        </p:nvSpPr>
        <p:spPr/>
        <p:txBody>
          <a:bodyPr/>
          <a:lstStyle/>
          <a:p>
            <a:r>
              <a:rPr lang="fr-FR"/>
              <a:t>Journée de l'accréditation 2024 - Impartialité</a:t>
            </a:r>
            <a:endParaRPr lang="fr-BE"/>
          </a:p>
        </p:txBody>
      </p:sp>
      <p:sp>
        <p:nvSpPr>
          <p:cNvPr id="8" name="Espace réservé du numéro de diapositive 7">
            <a:extLst>
              <a:ext uri="{FF2B5EF4-FFF2-40B4-BE49-F238E27FC236}">
                <a16:creationId xmlns:a16="http://schemas.microsoft.com/office/drawing/2014/main" id="{2EECED0F-B8C7-FFBB-AF93-E30FF54ABF89}"/>
              </a:ext>
            </a:extLst>
          </p:cNvPr>
          <p:cNvSpPr>
            <a:spLocks noGrp="1"/>
          </p:cNvSpPr>
          <p:nvPr>
            <p:ph type="sldNum" sz="quarter" idx="12"/>
          </p:nvPr>
        </p:nvSpPr>
        <p:spPr/>
        <p:txBody>
          <a:bodyPr/>
          <a:lstStyle/>
          <a:p>
            <a:fld id="{9891E64B-0FA0-4F95-8C79-9CAD9C736863}" type="slidenum">
              <a:rPr lang="fr-BE" smtClean="0"/>
              <a:t>32</a:t>
            </a:fld>
            <a:endParaRPr lang="fr-BE"/>
          </a:p>
        </p:txBody>
      </p:sp>
    </p:spTree>
    <p:extLst>
      <p:ext uri="{BB962C8B-B14F-4D97-AF65-F5344CB8AC3E}">
        <p14:creationId xmlns:p14="http://schemas.microsoft.com/office/powerpoint/2010/main" val="42237298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E2C1704-9397-02EB-65BB-9390775E60EF}"/>
              </a:ext>
            </a:extLst>
          </p:cNvPr>
          <p:cNvSpPr>
            <a:spLocks noGrp="1"/>
          </p:cNvSpPr>
          <p:nvPr>
            <p:ph type="title"/>
          </p:nvPr>
        </p:nvSpPr>
        <p:spPr/>
        <p:txBody>
          <a:bodyPr/>
          <a:lstStyle/>
          <a:p>
            <a:r>
              <a:rPr lang="fr-BE" dirty="0"/>
              <a:t>Quelles sont les questions posées auprès d’</a:t>
            </a:r>
            <a:r>
              <a:rPr lang="fr-BE" dirty="0" err="1"/>
              <a:t>European</a:t>
            </a:r>
            <a:r>
              <a:rPr lang="fr-BE" dirty="0"/>
              <a:t> </a:t>
            </a:r>
            <a:r>
              <a:rPr lang="fr-BE" dirty="0" err="1"/>
              <a:t>Accrediation</a:t>
            </a:r>
            <a:r>
              <a:rPr lang="fr-BE" dirty="0"/>
              <a:t> ?</a:t>
            </a:r>
          </a:p>
        </p:txBody>
      </p:sp>
      <p:pic>
        <p:nvPicPr>
          <p:cNvPr id="5" name="Image 4" descr="Une image contenant logo, Police, symbole, Graphique&#10;&#10;Description générée automatiquement">
            <a:extLst>
              <a:ext uri="{FF2B5EF4-FFF2-40B4-BE49-F238E27FC236}">
                <a16:creationId xmlns:a16="http://schemas.microsoft.com/office/drawing/2014/main" id="{FCDC5095-FC13-0BDA-5808-8ADE988771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64044" y="2148069"/>
            <a:ext cx="6644228" cy="2788203"/>
          </a:xfrm>
          <a:prstGeom prst="rect">
            <a:avLst/>
          </a:prstGeom>
        </p:spPr>
      </p:pic>
      <p:sp>
        <p:nvSpPr>
          <p:cNvPr id="6" name="Espace réservé du pied de page 5">
            <a:extLst>
              <a:ext uri="{FF2B5EF4-FFF2-40B4-BE49-F238E27FC236}">
                <a16:creationId xmlns:a16="http://schemas.microsoft.com/office/drawing/2014/main" id="{E0C7AC6A-B11F-C785-CFD7-9306DC4F246B}"/>
              </a:ext>
            </a:extLst>
          </p:cNvPr>
          <p:cNvSpPr>
            <a:spLocks noGrp="1"/>
          </p:cNvSpPr>
          <p:nvPr>
            <p:ph type="ftr" sz="quarter" idx="11"/>
          </p:nvPr>
        </p:nvSpPr>
        <p:spPr/>
        <p:txBody>
          <a:bodyPr/>
          <a:lstStyle/>
          <a:p>
            <a:r>
              <a:rPr lang="fr-FR"/>
              <a:t>Journée de l'accréditation 2024 - Impartialité</a:t>
            </a:r>
            <a:endParaRPr lang="fr-BE"/>
          </a:p>
        </p:txBody>
      </p:sp>
      <p:sp>
        <p:nvSpPr>
          <p:cNvPr id="7" name="Espace réservé du numéro de diapositive 6">
            <a:extLst>
              <a:ext uri="{FF2B5EF4-FFF2-40B4-BE49-F238E27FC236}">
                <a16:creationId xmlns:a16="http://schemas.microsoft.com/office/drawing/2014/main" id="{817D55C4-C47C-0228-9511-02C73B85642B}"/>
              </a:ext>
            </a:extLst>
          </p:cNvPr>
          <p:cNvSpPr>
            <a:spLocks noGrp="1"/>
          </p:cNvSpPr>
          <p:nvPr>
            <p:ph type="sldNum" sz="quarter" idx="12"/>
          </p:nvPr>
        </p:nvSpPr>
        <p:spPr/>
        <p:txBody>
          <a:bodyPr/>
          <a:lstStyle/>
          <a:p>
            <a:fld id="{9891E64B-0FA0-4F95-8C79-9CAD9C736863}" type="slidenum">
              <a:rPr lang="fr-BE" smtClean="0"/>
              <a:t>33</a:t>
            </a:fld>
            <a:endParaRPr lang="fr-BE"/>
          </a:p>
        </p:txBody>
      </p:sp>
    </p:spTree>
    <p:extLst>
      <p:ext uri="{BB962C8B-B14F-4D97-AF65-F5344CB8AC3E}">
        <p14:creationId xmlns:p14="http://schemas.microsoft.com/office/powerpoint/2010/main" val="267001782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EE74F52-4107-D41D-B4C9-55C42C523BE9}"/>
              </a:ext>
            </a:extLst>
          </p:cNvPr>
          <p:cNvSpPr>
            <a:spLocks noGrp="1"/>
          </p:cNvSpPr>
          <p:nvPr>
            <p:ph type="title"/>
          </p:nvPr>
        </p:nvSpPr>
        <p:spPr/>
        <p:txBody>
          <a:bodyPr/>
          <a:lstStyle/>
          <a:p>
            <a:r>
              <a:rPr lang="fr-BE" dirty="0"/>
              <a:t>FAQ EA – Organismes d’inspection</a:t>
            </a:r>
          </a:p>
        </p:txBody>
      </p:sp>
      <p:sp>
        <p:nvSpPr>
          <p:cNvPr id="3" name="Espace réservé du contenu 2">
            <a:extLst>
              <a:ext uri="{FF2B5EF4-FFF2-40B4-BE49-F238E27FC236}">
                <a16:creationId xmlns:a16="http://schemas.microsoft.com/office/drawing/2014/main" id="{26C42A4F-93E7-924A-8FBF-04280BAA9F4F}"/>
              </a:ext>
            </a:extLst>
          </p:cNvPr>
          <p:cNvSpPr>
            <a:spLocks noGrp="1"/>
          </p:cNvSpPr>
          <p:nvPr>
            <p:ph idx="1"/>
          </p:nvPr>
        </p:nvSpPr>
        <p:spPr/>
        <p:txBody>
          <a:bodyPr>
            <a:normAutofit/>
          </a:bodyPr>
          <a:lstStyle/>
          <a:p>
            <a:r>
              <a:rPr lang="fr-FR" dirty="0"/>
              <a:t>Question 27.1 : Conformément à la législation nationale, l'organisme de contrôle est habilité à appliquer des amendes administratives et financières. Cette entreprise répond-elle aux exigences d'un organisme de contrôle de type A ?</a:t>
            </a:r>
          </a:p>
          <a:p>
            <a:endParaRPr lang="fr-FR" dirty="0"/>
          </a:p>
          <a:p>
            <a:r>
              <a:rPr lang="fr-FR" dirty="0"/>
              <a:t>Question 27.2 : Si une organisation remplit des bouteilles de gaz et garde des bouteilles de gaz en stock, en tant que système d'échange, peut-elle être un organisme de contrôle de type A pour le contrôle périodique des bouteilles de gaz ?</a:t>
            </a:r>
          </a:p>
        </p:txBody>
      </p:sp>
      <p:sp>
        <p:nvSpPr>
          <p:cNvPr id="4" name="Espace réservé du pied de page 3">
            <a:extLst>
              <a:ext uri="{FF2B5EF4-FFF2-40B4-BE49-F238E27FC236}">
                <a16:creationId xmlns:a16="http://schemas.microsoft.com/office/drawing/2014/main" id="{CE469EE9-6F80-B1AB-6634-815EBD28FF52}"/>
              </a:ext>
            </a:extLst>
          </p:cNvPr>
          <p:cNvSpPr>
            <a:spLocks noGrp="1"/>
          </p:cNvSpPr>
          <p:nvPr>
            <p:ph type="ftr" sz="quarter" idx="11"/>
          </p:nvPr>
        </p:nvSpPr>
        <p:spPr/>
        <p:txBody>
          <a:bodyPr/>
          <a:lstStyle/>
          <a:p>
            <a:r>
              <a:rPr lang="fr-FR"/>
              <a:t>Journée de l'accréditation 2024 - Impartialité</a:t>
            </a:r>
            <a:endParaRPr lang="fr-BE"/>
          </a:p>
        </p:txBody>
      </p:sp>
      <p:sp>
        <p:nvSpPr>
          <p:cNvPr id="5" name="Espace réservé du numéro de diapositive 4">
            <a:extLst>
              <a:ext uri="{FF2B5EF4-FFF2-40B4-BE49-F238E27FC236}">
                <a16:creationId xmlns:a16="http://schemas.microsoft.com/office/drawing/2014/main" id="{41758BA0-A783-8DE2-6FC7-F796B4D52E56}"/>
              </a:ext>
            </a:extLst>
          </p:cNvPr>
          <p:cNvSpPr>
            <a:spLocks noGrp="1"/>
          </p:cNvSpPr>
          <p:nvPr>
            <p:ph type="sldNum" sz="quarter" idx="12"/>
          </p:nvPr>
        </p:nvSpPr>
        <p:spPr/>
        <p:txBody>
          <a:bodyPr/>
          <a:lstStyle/>
          <a:p>
            <a:fld id="{9891E64B-0FA0-4F95-8C79-9CAD9C736863}" type="slidenum">
              <a:rPr lang="fr-BE" smtClean="0"/>
              <a:t>34</a:t>
            </a:fld>
            <a:endParaRPr lang="fr-BE"/>
          </a:p>
        </p:txBody>
      </p:sp>
    </p:spTree>
    <p:extLst>
      <p:ext uri="{BB962C8B-B14F-4D97-AF65-F5344CB8AC3E}">
        <p14:creationId xmlns:p14="http://schemas.microsoft.com/office/powerpoint/2010/main" val="421855809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E974DD0-F265-A8AC-8FF2-0DC1729495B1}"/>
              </a:ext>
            </a:extLst>
          </p:cNvPr>
          <p:cNvSpPr>
            <a:spLocks noGrp="1"/>
          </p:cNvSpPr>
          <p:nvPr>
            <p:ph type="title"/>
          </p:nvPr>
        </p:nvSpPr>
        <p:spPr/>
        <p:txBody>
          <a:bodyPr/>
          <a:lstStyle/>
          <a:p>
            <a:r>
              <a:rPr lang="fr-BE" dirty="0"/>
              <a:t>FAQ EA – Laboratoires (1)</a:t>
            </a:r>
          </a:p>
        </p:txBody>
      </p:sp>
      <p:sp>
        <p:nvSpPr>
          <p:cNvPr id="3" name="Espace réservé du contenu 2">
            <a:extLst>
              <a:ext uri="{FF2B5EF4-FFF2-40B4-BE49-F238E27FC236}">
                <a16:creationId xmlns:a16="http://schemas.microsoft.com/office/drawing/2014/main" id="{FBDCBE4A-B0E1-85AF-3882-9A36FBE8FC01}"/>
              </a:ext>
            </a:extLst>
          </p:cNvPr>
          <p:cNvSpPr>
            <a:spLocks noGrp="1"/>
          </p:cNvSpPr>
          <p:nvPr>
            <p:ph idx="1"/>
          </p:nvPr>
        </p:nvSpPr>
        <p:spPr/>
        <p:txBody>
          <a:bodyPr/>
          <a:lstStyle/>
          <a:p>
            <a:r>
              <a:rPr lang="fr-BE" dirty="0"/>
              <a:t>Question 37.5 : </a:t>
            </a:r>
            <a:r>
              <a:rPr lang="fr-FR" dirty="0"/>
              <a:t>A quelle fréquence et à quel moment le laboratoire doit-il déterminer le risque d'impartialité ? Pour un client - à chaque demande ou une fois par an ?</a:t>
            </a:r>
          </a:p>
          <a:p>
            <a:endParaRPr lang="fr-FR" dirty="0"/>
          </a:p>
          <a:p>
            <a:pPr lvl="1"/>
            <a:r>
              <a:rPr lang="fr-FR" dirty="0"/>
              <a:t>Le processus doit être continu (à savoir dès qu’il y a un nouvel évènement). Par exemple, un changement de propriétaire du laboratoire ou de relations avec le personnel peut être anticipé et des mesures peuvent être prises pour protéger les emplois futurs. (…) Un intervalle fixe d'une fois par an a très peu de chances d'être considéré comme conforme.</a:t>
            </a:r>
          </a:p>
          <a:p>
            <a:endParaRPr lang="fr-BE" dirty="0"/>
          </a:p>
        </p:txBody>
      </p:sp>
      <p:sp>
        <p:nvSpPr>
          <p:cNvPr id="4" name="Espace réservé du pied de page 3">
            <a:extLst>
              <a:ext uri="{FF2B5EF4-FFF2-40B4-BE49-F238E27FC236}">
                <a16:creationId xmlns:a16="http://schemas.microsoft.com/office/drawing/2014/main" id="{B5A4B6D6-7572-5B2C-1BCA-1FD0E0D2F10B}"/>
              </a:ext>
            </a:extLst>
          </p:cNvPr>
          <p:cNvSpPr>
            <a:spLocks noGrp="1"/>
          </p:cNvSpPr>
          <p:nvPr>
            <p:ph type="ftr" sz="quarter" idx="11"/>
          </p:nvPr>
        </p:nvSpPr>
        <p:spPr/>
        <p:txBody>
          <a:bodyPr/>
          <a:lstStyle/>
          <a:p>
            <a:r>
              <a:rPr lang="fr-FR"/>
              <a:t>Journée de l'accréditation 2024 - Impartialité</a:t>
            </a:r>
            <a:endParaRPr lang="fr-BE"/>
          </a:p>
        </p:txBody>
      </p:sp>
      <p:sp>
        <p:nvSpPr>
          <p:cNvPr id="5" name="Espace réservé du numéro de diapositive 4">
            <a:extLst>
              <a:ext uri="{FF2B5EF4-FFF2-40B4-BE49-F238E27FC236}">
                <a16:creationId xmlns:a16="http://schemas.microsoft.com/office/drawing/2014/main" id="{C558209B-E3A9-B346-911E-F5DB6F1DA1E8}"/>
              </a:ext>
            </a:extLst>
          </p:cNvPr>
          <p:cNvSpPr>
            <a:spLocks noGrp="1"/>
          </p:cNvSpPr>
          <p:nvPr>
            <p:ph type="sldNum" sz="quarter" idx="12"/>
          </p:nvPr>
        </p:nvSpPr>
        <p:spPr/>
        <p:txBody>
          <a:bodyPr/>
          <a:lstStyle/>
          <a:p>
            <a:fld id="{9891E64B-0FA0-4F95-8C79-9CAD9C736863}" type="slidenum">
              <a:rPr lang="fr-BE" smtClean="0"/>
              <a:t>35</a:t>
            </a:fld>
            <a:endParaRPr lang="fr-BE"/>
          </a:p>
        </p:txBody>
      </p:sp>
    </p:spTree>
    <p:extLst>
      <p:ext uri="{BB962C8B-B14F-4D97-AF65-F5344CB8AC3E}">
        <p14:creationId xmlns:p14="http://schemas.microsoft.com/office/powerpoint/2010/main" val="94202185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E6FCBEE-CAE2-EEC9-2C1D-F7234DDFDD34}"/>
              </a:ext>
            </a:extLst>
          </p:cNvPr>
          <p:cNvSpPr>
            <a:spLocks noGrp="1"/>
          </p:cNvSpPr>
          <p:nvPr>
            <p:ph type="title"/>
          </p:nvPr>
        </p:nvSpPr>
        <p:spPr/>
        <p:txBody>
          <a:bodyPr/>
          <a:lstStyle/>
          <a:p>
            <a:r>
              <a:rPr lang="fr-BE" dirty="0"/>
              <a:t>FAQ EA – Laboratoires (2)</a:t>
            </a:r>
          </a:p>
        </p:txBody>
      </p:sp>
      <p:sp>
        <p:nvSpPr>
          <p:cNvPr id="3" name="Espace réservé du contenu 2">
            <a:extLst>
              <a:ext uri="{FF2B5EF4-FFF2-40B4-BE49-F238E27FC236}">
                <a16:creationId xmlns:a16="http://schemas.microsoft.com/office/drawing/2014/main" id="{85BE81F6-3B90-12DA-E7DA-49713C08C0FD}"/>
              </a:ext>
            </a:extLst>
          </p:cNvPr>
          <p:cNvSpPr>
            <a:spLocks noGrp="1"/>
          </p:cNvSpPr>
          <p:nvPr>
            <p:ph idx="1"/>
          </p:nvPr>
        </p:nvSpPr>
        <p:spPr/>
        <p:txBody>
          <a:bodyPr>
            <a:normAutofit fontScale="92500" lnSpcReduction="10000"/>
          </a:bodyPr>
          <a:lstStyle/>
          <a:p>
            <a:pPr marL="0" indent="0">
              <a:buNone/>
            </a:pPr>
            <a:r>
              <a:rPr lang="fr-FR" dirty="0"/>
              <a:t>Question 43.2 : </a:t>
            </a:r>
          </a:p>
          <a:p>
            <a:r>
              <a:rPr lang="fr-FR" dirty="0"/>
              <a:t>Est-ce seulement le laboratoire qui est chargé de « gérer » les risques en termes d’impartialité et de disposer de procédures pour démontrer (à l’OLAS) que cette gestion des risques a lieu ?</a:t>
            </a:r>
          </a:p>
          <a:p>
            <a:r>
              <a:rPr lang="fr-FR" dirty="0"/>
              <a:t>Quelle est la tâche de OLAS à cet égard ? Se contente-t-il d'évaluer l'existence et le fonctionnement de la gestion des risques en ce qui concerne les risques d'impartialité ou juge-t-il le résultat de la gestion des risques en cours dans le laboratoire ?</a:t>
            </a:r>
          </a:p>
          <a:p>
            <a:r>
              <a:rPr lang="fr-FR" dirty="0"/>
              <a:t>En particulier : L’OLAS peut-il déterminer ou exiger que certains risques liés à l'impartialité ou certaines relations du laboratoire ou de son personnel avec des clients soient inacceptables ou doivent être éliminés en général ?</a:t>
            </a:r>
            <a:endParaRPr lang="fr-BE" dirty="0"/>
          </a:p>
        </p:txBody>
      </p:sp>
      <p:sp>
        <p:nvSpPr>
          <p:cNvPr id="4" name="Espace réservé du pied de page 3">
            <a:extLst>
              <a:ext uri="{FF2B5EF4-FFF2-40B4-BE49-F238E27FC236}">
                <a16:creationId xmlns:a16="http://schemas.microsoft.com/office/drawing/2014/main" id="{CEFF9740-BA21-F661-8B1B-D6A0611DEE0F}"/>
              </a:ext>
            </a:extLst>
          </p:cNvPr>
          <p:cNvSpPr>
            <a:spLocks noGrp="1"/>
          </p:cNvSpPr>
          <p:nvPr>
            <p:ph type="ftr" sz="quarter" idx="11"/>
          </p:nvPr>
        </p:nvSpPr>
        <p:spPr/>
        <p:txBody>
          <a:bodyPr/>
          <a:lstStyle/>
          <a:p>
            <a:r>
              <a:rPr lang="fr-FR"/>
              <a:t>Journée de l'accréditation 2024 - Impartialité</a:t>
            </a:r>
            <a:endParaRPr lang="fr-BE"/>
          </a:p>
        </p:txBody>
      </p:sp>
      <p:sp>
        <p:nvSpPr>
          <p:cNvPr id="5" name="Espace réservé du numéro de diapositive 4">
            <a:extLst>
              <a:ext uri="{FF2B5EF4-FFF2-40B4-BE49-F238E27FC236}">
                <a16:creationId xmlns:a16="http://schemas.microsoft.com/office/drawing/2014/main" id="{AADB7D0F-2CD3-3190-1EC1-1077CD4EBC99}"/>
              </a:ext>
            </a:extLst>
          </p:cNvPr>
          <p:cNvSpPr>
            <a:spLocks noGrp="1"/>
          </p:cNvSpPr>
          <p:nvPr>
            <p:ph type="sldNum" sz="quarter" idx="12"/>
          </p:nvPr>
        </p:nvSpPr>
        <p:spPr/>
        <p:txBody>
          <a:bodyPr/>
          <a:lstStyle/>
          <a:p>
            <a:fld id="{9891E64B-0FA0-4F95-8C79-9CAD9C736863}" type="slidenum">
              <a:rPr lang="fr-BE" smtClean="0"/>
              <a:t>36</a:t>
            </a:fld>
            <a:endParaRPr lang="fr-BE"/>
          </a:p>
        </p:txBody>
      </p:sp>
    </p:spTree>
    <p:extLst>
      <p:ext uri="{BB962C8B-B14F-4D97-AF65-F5344CB8AC3E}">
        <p14:creationId xmlns:p14="http://schemas.microsoft.com/office/powerpoint/2010/main" val="237463774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5D33E87-EB22-51CD-C7E4-5CBDE5ED1E7A}"/>
              </a:ext>
            </a:extLst>
          </p:cNvPr>
          <p:cNvSpPr>
            <a:spLocks noGrp="1"/>
          </p:cNvSpPr>
          <p:nvPr>
            <p:ph type="title"/>
          </p:nvPr>
        </p:nvSpPr>
        <p:spPr/>
        <p:txBody>
          <a:bodyPr/>
          <a:lstStyle/>
          <a:p>
            <a:r>
              <a:rPr lang="fr-BE" dirty="0"/>
              <a:t>FAQ EA – Laboratoires (3)</a:t>
            </a:r>
          </a:p>
        </p:txBody>
      </p:sp>
      <p:sp>
        <p:nvSpPr>
          <p:cNvPr id="3" name="Espace réservé du contenu 2">
            <a:extLst>
              <a:ext uri="{FF2B5EF4-FFF2-40B4-BE49-F238E27FC236}">
                <a16:creationId xmlns:a16="http://schemas.microsoft.com/office/drawing/2014/main" id="{753FD8B7-C5B6-982F-808F-572C43BA6C18}"/>
              </a:ext>
            </a:extLst>
          </p:cNvPr>
          <p:cNvSpPr>
            <a:spLocks noGrp="1"/>
          </p:cNvSpPr>
          <p:nvPr>
            <p:ph idx="1"/>
          </p:nvPr>
        </p:nvSpPr>
        <p:spPr/>
        <p:txBody>
          <a:bodyPr>
            <a:normAutofit fontScale="92500" lnSpcReduction="10000"/>
          </a:bodyPr>
          <a:lstStyle/>
          <a:p>
            <a:pPr marL="0" indent="0">
              <a:buNone/>
            </a:pPr>
            <a:r>
              <a:rPr lang="fr-FR" dirty="0"/>
              <a:t>Réponse : </a:t>
            </a:r>
          </a:p>
          <a:p>
            <a:pPr marL="0" indent="0">
              <a:buNone/>
            </a:pPr>
            <a:endParaRPr lang="fr-FR" dirty="0"/>
          </a:p>
          <a:p>
            <a:pPr marL="0" indent="0">
              <a:buNone/>
            </a:pPr>
            <a:r>
              <a:rPr lang="fr-FR" dirty="0"/>
              <a:t>L'évaluateur ne doit pas juger la méthode appliquée par le Laboratoire pour réaliser son évaluation des risques, mais il doit évaluer la conformité à l'exigence de l'article 4.1.4. </a:t>
            </a:r>
          </a:p>
          <a:p>
            <a:pPr marL="0" indent="0">
              <a:buNone/>
            </a:pPr>
            <a:r>
              <a:rPr lang="fr-FR" dirty="0"/>
              <a:t>Comme indiqué dans la norme, les relations ne présentent pas nécessairement un risque pour l'impartialité du laboratoire.</a:t>
            </a:r>
          </a:p>
          <a:p>
            <a:pPr marL="0" indent="0">
              <a:buNone/>
            </a:pPr>
            <a:r>
              <a:rPr lang="fr-FR" dirty="0"/>
              <a:t>Lorsque l'évaluateur constate qu'un risque n'est pas identifié par le laboratoire ou qu'un risque n'est pas correctement évalué ou examiné, et qu'il existe une preuve que cela affecte l'impartialité, un constat doit être formulé.</a:t>
            </a:r>
            <a:endParaRPr lang="fr-BE" dirty="0"/>
          </a:p>
        </p:txBody>
      </p:sp>
      <p:sp>
        <p:nvSpPr>
          <p:cNvPr id="4" name="Espace réservé du pied de page 3">
            <a:extLst>
              <a:ext uri="{FF2B5EF4-FFF2-40B4-BE49-F238E27FC236}">
                <a16:creationId xmlns:a16="http://schemas.microsoft.com/office/drawing/2014/main" id="{C5BA2C8B-6089-5E23-ECB8-A2A764E8AEFC}"/>
              </a:ext>
            </a:extLst>
          </p:cNvPr>
          <p:cNvSpPr>
            <a:spLocks noGrp="1"/>
          </p:cNvSpPr>
          <p:nvPr>
            <p:ph type="ftr" sz="quarter" idx="11"/>
          </p:nvPr>
        </p:nvSpPr>
        <p:spPr/>
        <p:txBody>
          <a:bodyPr/>
          <a:lstStyle/>
          <a:p>
            <a:r>
              <a:rPr lang="fr-FR"/>
              <a:t>Journée de l'accréditation 2024 - Impartialité</a:t>
            </a:r>
            <a:endParaRPr lang="fr-BE"/>
          </a:p>
        </p:txBody>
      </p:sp>
      <p:sp>
        <p:nvSpPr>
          <p:cNvPr id="5" name="Espace réservé du numéro de diapositive 4">
            <a:extLst>
              <a:ext uri="{FF2B5EF4-FFF2-40B4-BE49-F238E27FC236}">
                <a16:creationId xmlns:a16="http://schemas.microsoft.com/office/drawing/2014/main" id="{AFA1E7FF-B963-11C5-6802-F79EE38AEF73}"/>
              </a:ext>
            </a:extLst>
          </p:cNvPr>
          <p:cNvSpPr>
            <a:spLocks noGrp="1"/>
          </p:cNvSpPr>
          <p:nvPr>
            <p:ph type="sldNum" sz="quarter" idx="12"/>
          </p:nvPr>
        </p:nvSpPr>
        <p:spPr/>
        <p:txBody>
          <a:bodyPr/>
          <a:lstStyle/>
          <a:p>
            <a:fld id="{9891E64B-0FA0-4F95-8C79-9CAD9C736863}" type="slidenum">
              <a:rPr lang="fr-BE" smtClean="0"/>
              <a:t>37</a:t>
            </a:fld>
            <a:endParaRPr lang="fr-BE"/>
          </a:p>
        </p:txBody>
      </p:sp>
    </p:spTree>
    <p:extLst>
      <p:ext uri="{BB962C8B-B14F-4D97-AF65-F5344CB8AC3E}">
        <p14:creationId xmlns:p14="http://schemas.microsoft.com/office/powerpoint/2010/main" val="403835500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4FD8E22-0535-A144-BB86-F06273A686EE}"/>
              </a:ext>
            </a:extLst>
          </p:cNvPr>
          <p:cNvSpPr>
            <a:spLocks noGrp="1"/>
          </p:cNvSpPr>
          <p:nvPr>
            <p:ph type="title"/>
          </p:nvPr>
        </p:nvSpPr>
        <p:spPr/>
        <p:txBody>
          <a:bodyPr/>
          <a:lstStyle/>
          <a:p>
            <a:r>
              <a:rPr lang="fr-BE" dirty="0"/>
              <a:t>FAQ EA – Certification de système (1)</a:t>
            </a:r>
          </a:p>
        </p:txBody>
      </p:sp>
      <p:sp>
        <p:nvSpPr>
          <p:cNvPr id="3" name="Espace réservé du contenu 2">
            <a:extLst>
              <a:ext uri="{FF2B5EF4-FFF2-40B4-BE49-F238E27FC236}">
                <a16:creationId xmlns:a16="http://schemas.microsoft.com/office/drawing/2014/main" id="{386E948B-4E1B-E079-5F92-D3A170CDD93B}"/>
              </a:ext>
            </a:extLst>
          </p:cNvPr>
          <p:cNvSpPr>
            <a:spLocks noGrp="1"/>
          </p:cNvSpPr>
          <p:nvPr>
            <p:ph idx="1"/>
          </p:nvPr>
        </p:nvSpPr>
        <p:spPr/>
        <p:txBody>
          <a:bodyPr>
            <a:normAutofit/>
          </a:bodyPr>
          <a:lstStyle/>
          <a:p>
            <a:r>
              <a:rPr lang="fr-BE" dirty="0"/>
              <a:t>Question 33.15 : </a:t>
            </a:r>
            <a:r>
              <a:rPr lang="fr-FR" dirty="0"/>
              <a:t>Auditeurs externes d'OC sont fréquemment propriétaires d'entreprises de conseil unipersonnelles et les contrats avec l'OC sont signés par l'entreprise.</a:t>
            </a:r>
          </a:p>
          <a:p>
            <a:r>
              <a:rPr lang="fr-FR" dirty="0"/>
              <a:t>Si l'OC effectue une surveillance annuelle de la certification ISO 9001 par l'auditeur X, un auditeur externe Y du même OC donne des conseils à la même entreprise pour la certification ISO 9001. Que mettre en place ?</a:t>
            </a:r>
          </a:p>
          <a:p>
            <a:endParaRPr lang="fr-FR" dirty="0"/>
          </a:p>
          <a:p>
            <a:r>
              <a:rPr lang="fr-FR" dirty="0"/>
              <a:t>Réponse : Il faut s'assurer que les relations antérieures ne compromettent pas l'impartialité du processus d'audit.</a:t>
            </a:r>
            <a:endParaRPr lang="fr-BE" dirty="0"/>
          </a:p>
        </p:txBody>
      </p:sp>
      <p:sp>
        <p:nvSpPr>
          <p:cNvPr id="4" name="Espace réservé du pied de page 3">
            <a:extLst>
              <a:ext uri="{FF2B5EF4-FFF2-40B4-BE49-F238E27FC236}">
                <a16:creationId xmlns:a16="http://schemas.microsoft.com/office/drawing/2014/main" id="{155FC4E9-973A-0150-0B7D-A2BA84214D8F}"/>
              </a:ext>
            </a:extLst>
          </p:cNvPr>
          <p:cNvSpPr>
            <a:spLocks noGrp="1"/>
          </p:cNvSpPr>
          <p:nvPr>
            <p:ph type="ftr" sz="quarter" idx="11"/>
          </p:nvPr>
        </p:nvSpPr>
        <p:spPr/>
        <p:txBody>
          <a:bodyPr/>
          <a:lstStyle/>
          <a:p>
            <a:r>
              <a:rPr lang="fr-FR"/>
              <a:t>Journée de l'accréditation 2024 - Impartialité</a:t>
            </a:r>
            <a:endParaRPr lang="fr-BE"/>
          </a:p>
        </p:txBody>
      </p:sp>
      <p:sp>
        <p:nvSpPr>
          <p:cNvPr id="5" name="Espace réservé du numéro de diapositive 4">
            <a:extLst>
              <a:ext uri="{FF2B5EF4-FFF2-40B4-BE49-F238E27FC236}">
                <a16:creationId xmlns:a16="http://schemas.microsoft.com/office/drawing/2014/main" id="{7524E235-1AE2-0376-DE92-87FCBEA282E0}"/>
              </a:ext>
            </a:extLst>
          </p:cNvPr>
          <p:cNvSpPr>
            <a:spLocks noGrp="1"/>
          </p:cNvSpPr>
          <p:nvPr>
            <p:ph type="sldNum" sz="quarter" idx="12"/>
          </p:nvPr>
        </p:nvSpPr>
        <p:spPr/>
        <p:txBody>
          <a:bodyPr/>
          <a:lstStyle/>
          <a:p>
            <a:fld id="{9891E64B-0FA0-4F95-8C79-9CAD9C736863}" type="slidenum">
              <a:rPr lang="fr-BE" smtClean="0"/>
              <a:t>38</a:t>
            </a:fld>
            <a:endParaRPr lang="fr-BE"/>
          </a:p>
        </p:txBody>
      </p:sp>
    </p:spTree>
    <p:extLst>
      <p:ext uri="{BB962C8B-B14F-4D97-AF65-F5344CB8AC3E}">
        <p14:creationId xmlns:p14="http://schemas.microsoft.com/office/powerpoint/2010/main" val="253524340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DD6ECBC-85E9-92AA-E085-65634D762357}"/>
              </a:ext>
            </a:extLst>
          </p:cNvPr>
          <p:cNvSpPr>
            <a:spLocks noGrp="1"/>
          </p:cNvSpPr>
          <p:nvPr>
            <p:ph type="title"/>
          </p:nvPr>
        </p:nvSpPr>
        <p:spPr/>
        <p:txBody>
          <a:bodyPr/>
          <a:lstStyle/>
          <a:p>
            <a:r>
              <a:rPr lang="fr-BE" dirty="0"/>
              <a:t>FAQ EA – Certification de système (2)</a:t>
            </a:r>
          </a:p>
        </p:txBody>
      </p:sp>
      <p:sp>
        <p:nvSpPr>
          <p:cNvPr id="3" name="Espace réservé du contenu 2">
            <a:extLst>
              <a:ext uri="{FF2B5EF4-FFF2-40B4-BE49-F238E27FC236}">
                <a16:creationId xmlns:a16="http://schemas.microsoft.com/office/drawing/2014/main" id="{FD2A89DF-0D0E-712A-D864-9D8718770D0E}"/>
              </a:ext>
            </a:extLst>
          </p:cNvPr>
          <p:cNvSpPr>
            <a:spLocks noGrp="1"/>
          </p:cNvSpPr>
          <p:nvPr>
            <p:ph idx="1"/>
          </p:nvPr>
        </p:nvSpPr>
        <p:spPr/>
        <p:txBody>
          <a:bodyPr>
            <a:normAutofit/>
          </a:bodyPr>
          <a:lstStyle/>
          <a:p>
            <a:r>
              <a:rPr lang="fr-BE" dirty="0"/>
              <a:t>Question 34.4 : </a:t>
            </a:r>
            <a:r>
              <a:rPr lang="fr-FR" dirty="0"/>
              <a:t>M. Smith (agent commercial) perçoit de l'OC une rémunération de 100 euros pour chaque contrat signé par un nouveau client, et de 500 euros si le client maintient la certification pendant le premier cycle de certification.    Après la signature du contrat, l'OC confie également à M. Dupont la responsabilité de réaliser les audits ou de prendre la décision. Cette situation est-elle acceptable ?</a:t>
            </a:r>
          </a:p>
          <a:p>
            <a:endParaRPr lang="fr-FR" dirty="0"/>
          </a:p>
        </p:txBody>
      </p:sp>
      <p:sp>
        <p:nvSpPr>
          <p:cNvPr id="4" name="Espace réservé du pied de page 3">
            <a:extLst>
              <a:ext uri="{FF2B5EF4-FFF2-40B4-BE49-F238E27FC236}">
                <a16:creationId xmlns:a16="http://schemas.microsoft.com/office/drawing/2014/main" id="{9CA50D3F-3850-D8AD-9D49-F1CA1470CB2A}"/>
              </a:ext>
            </a:extLst>
          </p:cNvPr>
          <p:cNvSpPr>
            <a:spLocks noGrp="1"/>
          </p:cNvSpPr>
          <p:nvPr>
            <p:ph type="ftr" sz="quarter" idx="11"/>
          </p:nvPr>
        </p:nvSpPr>
        <p:spPr/>
        <p:txBody>
          <a:bodyPr/>
          <a:lstStyle/>
          <a:p>
            <a:r>
              <a:rPr lang="fr-FR"/>
              <a:t>Journée de l'accréditation 2024 - Impartialité</a:t>
            </a:r>
            <a:endParaRPr lang="fr-BE"/>
          </a:p>
        </p:txBody>
      </p:sp>
      <p:sp>
        <p:nvSpPr>
          <p:cNvPr id="5" name="Espace réservé du numéro de diapositive 4">
            <a:extLst>
              <a:ext uri="{FF2B5EF4-FFF2-40B4-BE49-F238E27FC236}">
                <a16:creationId xmlns:a16="http://schemas.microsoft.com/office/drawing/2014/main" id="{945C3988-5DAB-1BCE-463A-6755DEE3B7C6}"/>
              </a:ext>
            </a:extLst>
          </p:cNvPr>
          <p:cNvSpPr>
            <a:spLocks noGrp="1"/>
          </p:cNvSpPr>
          <p:nvPr>
            <p:ph type="sldNum" sz="quarter" idx="12"/>
          </p:nvPr>
        </p:nvSpPr>
        <p:spPr/>
        <p:txBody>
          <a:bodyPr/>
          <a:lstStyle/>
          <a:p>
            <a:fld id="{9891E64B-0FA0-4F95-8C79-9CAD9C736863}" type="slidenum">
              <a:rPr lang="fr-BE" smtClean="0"/>
              <a:t>39</a:t>
            </a:fld>
            <a:endParaRPr lang="fr-BE"/>
          </a:p>
        </p:txBody>
      </p:sp>
    </p:spTree>
    <p:extLst>
      <p:ext uri="{BB962C8B-B14F-4D97-AF65-F5344CB8AC3E}">
        <p14:creationId xmlns:p14="http://schemas.microsoft.com/office/powerpoint/2010/main" val="21374277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093AC27-FC7D-CD33-D00C-03009A129B21}"/>
              </a:ext>
            </a:extLst>
          </p:cNvPr>
          <p:cNvSpPr>
            <a:spLocks noGrp="1"/>
          </p:cNvSpPr>
          <p:nvPr>
            <p:ph type="title"/>
          </p:nvPr>
        </p:nvSpPr>
        <p:spPr/>
        <p:txBody>
          <a:bodyPr/>
          <a:lstStyle/>
          <a:p>
            <a:r>
              <a:rPr lang="fr-BE" dirty="0"/>
              <a:t>Définition de l’impartialité (Larousse)</a:t>
            </a:r>
          </a:p>
        </p:txBody>
      </p:sp>
      <p:sp>
        <p:nvSpPr>
          <p:cNvPr id="3" name="Espace réservé du contenu 2">
            <a:extLst>
              <a:ext uri="{FF2B5EF4-FFF2-40B4-BE49-F238E27FC236}">
                <a16:creationId xmlns:a16="http://schemas.microsoft.com/office/drawing/2014/main" id="{F455357F-A517-8AD5-C006-A822B5451EC0}"/>
              </a:ext>
            </a:extLst>
          </p:cNvPr>
          <p:cNvSpPr>
            <a:spLocks noGrp="1"/>
          </p:cNvSpPr>
          <p:nvPr>
            <p:ph idx="1"/>
          </p:nvPr>
        </p:nvSpPr>
        <p:spPr>
          <a:xfrm>
            <a:off x="838200" y="3081996"/>
            <a:ext cx="7216388" cy="850668"/>
          </a:xfrm>
        </p:spPr>
        <p:txBody>
          <a:bodyPr>
            <a:normAutofit fontScale="92500"/>
          </a:bodyPr>
          <a:lstStyle/>
          <a:p>
            <a:r>
              <a:rPr lang="fr-FR" dirty="0"/>
              <a:t>Qualité, caractère de quelqu'un </a:t>
            </a:r>
            <a:r>
              <a:rPr lang="fr-FR" b="1" dirty="0">
                <a:solidFill>
                  <a:srgbClr val="FF0000"/>
                </a:solidFill>
              </a:rPr>
              <a:t>qui n'a aucun parti pris</a:t>
            </a:r>
            <a:r>
              <a:rPr lang="fr-FR" dirty="0">
                <a:solidFill>
                  <a:srgbClr val="FF0000"/>
                </a:solidFill>
              </a:rPr>
              <a:t> </a:t>
            </a:r>
            <a:r>
              <a:rPr lang="fr-FR" dirty="0"/>
              <a:t>ou de ce qui est juste, équitable.</a:t>
            </a:r>
            <a:endParaRPr lang="fr-BE" dirty="0"/>
          </a:p>
        </p:txBody>
      </p:sp>
      <p:pic>
        <p:nvPicPr>
          <p:cNvPr id="7" name="Image 6" descr="Une image contenant croquis, dessin, Dessin au trait, illustration&#10;&#10;Description générée automatiquement">
            <a:extLst>
              <a:ext uri="{FF2B5EF4-FFF2-40B4-BE49-F238E27FC236}">
                <a16:creationId xmlns:a16="http://schemas.microsoft.com/office/drawing/2014/main" id="{2469DD8F-A119-E9DD-998F-D9DFFDF015E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54588" y="1537474"/>
            <a:ext cx="3175000" cy="4229100"/>
          </a:xfrm>
          <a:prstGeom prst="rect">
            <a:avLst/>
          </a:prstGeom>
        </p:spPr>
      </p:pic>
      <p:sp>
        <p:nvSpPr>
          <p:cNvPr id="8" name="Espace réservé du pied de page 7">
            <a:extLst>
              <a:ext uri="{FF2B5EF4-FFF2-40B4-BE49-F238E27FC236}">
                <a16:creationId xmlns:a16="http://schemas.microsoft.com/office/drawing/2014/main" id="{B653C956-0984-994D-48B9-9DCDCCA9591F}"/>
              </a:ext>
            </a:extLst>
          </p:cNvPr>
          <p:cNvSpPr>
            <a:spLocks noGrp="1"/>
          </p:cNvSpPr>
          <p:nvPr>
            <p:ph type="ftr" sz="quarter" idx="11"/>
          </p:nvPr>
        </p:nvSpPr>
        <p:spPr/>
        <p:txBody>
          <a:bodyPr/>
          <a:lstStyle/>
          <a:p>
            <a:r>
              <a:rPr lang="fr-FR"/>
              <a:t>Journée de l'accréditation 2024 - Impartialité</a:t>
            </a:r>
            <a:endParaRPr lang="fr-BE"/>
          </a:p>
        </p:txBody>
      </p:sp>
      <p:sp>
        <p:nvSpPr>
          <p:cNvPr id="9" name="Espace réservé du numéro de diapositive 8">
            <a:extLst>
              <a:ext uri="{FF2B5EF4-FFF2-40B4-BE49-F238E27FC236}">
                <a16:creationId xmlns:a16="http://schemas.microsoft.com/office/drawing/2014/main" id="{5A03450A-9F6B-6E64-57BA-91D115D7FD5B}"/>
              </a:ext>
            </a:extLst>
          </p:cNvPr>
          <p:cNvSpPr>
            <a:spLocks noGrp="1"/>
          </p:cNvSpPr>
          <p:nvPr>
            <p:ph type="sldNum" sz="quarter" idx="12"/>
          </p:nvPr>
        </p:nvSpPr>
        <p:spPr/>
        <p:txBody>
          <a:bodyPr/>
          <a:lstStyle/>
          <a:p>
            <a:fld id="{9891E64B-0FA0-4F95-8C79-9CAD9C736863}" type="slidenum">
              <a:rPr lang="fr-BE" smtClean="0"/>
              <a:t>4</a:t>
            </a:fld>
            <a:endParaRPr lang="fr-BE"/>
          </a:p>
        </p:txBody>
      </p:sp>
    </p:spTree>
    <p:extLst>
      <p:ext uri="{BB962C8B-B14F-4D97-AF65-F5344CB8AC3E}">
        <p14:creationId xmlns:p14="http://schemas.microsoft.com/office/powerpoint/2010/main" val="263192558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78DC5E2-F735-89D0-DB48-688FD95ABEC9}"/>
              </a:ext>
            </a:extLst>
          </p:cNvPr>
          <p:cNvSpPr>
            <a:spLocks noGrp="1"/>
          </p:cNvSpPr>
          <p:nvPr>
            <p:ph type="title"/>
          </p:nvPr>
        </p:nvSpPr>
        <p:spPr/>
        <p:txBody>
          <a:bodyPr/>
          <a:lstStyle/>
          <a:p>
            <a:r>
              <a:rPr lang="fr-BE" dirty="0"/>
              <a:t>FAQ EA – Certification de système (3)</a:t>
            </a:r>
          </a:p>
        </p:txBody>
      </p:sp>
      <p:sp>
        <p:nvSpPr>
          <p:cNvPr id="3" name="Espace réservé du contenu 2">
            <a:extLst>
              <a:ext uri="{FF2B5EF4-FFF2-40B4-BE49-F238E27FC236}">
                <a16:creationId xmlns:a16="http://schemas.microsoft.com/office/drawing/2014/main" id="{FD138343-6126-3B4A-2BFD-154EA85F572F}"/>
              </a:ext>
            </a:extLst>
          </p:cNvPr>
          <p:cNvSpPr>
            <a:spLocks noGrp="1"/>
          </p:cNvSpPr>
          <p:nvPr>
            <p:ph idx="1"/>
          </p:nvPr>
        </p:nvSpPr>
        <p:spPr/>
        <p:txBody>
          <a:bodyPr>
            <a:normAutofit/>
          </a:bodyPr>
          <a:lstStyle/>
          <a:p>
            <a:r>
              <a:rPr lang="fr-BE" dirty="0"/>
              <a:t>Question 37.13 : </a:t>
            </a:r>
            <a:r>
              <a:rPr lang="fr-FR" dirty="0"/>
              <a:t>Plusieurs OEC emploient des auditeurs sous contrat (qui ne sont pas des « sous-traitants » mais des personnes engagées pour travailler pour l'OEC, dans le cadre du système de management de l'OEC), qui sont également des employés de l'organisation certifiée, très souvent engagés en tant que responsables/représentants de la qualité/de l'environnement/de la santé et de la sécurité, par exemple. Est-ce acceptable ? Si non, doit-on refuser la certification endéans 2 ans ? Ou bien peut-on certifier en n’utilisant pas cet auditeur ?</a:t>
            </a:r>
          </a:p>
          <a:p>
            <a:endParaRPr lang="fr-FR" dirty="0"/>
          </a:p>
        </p:txBody>
      </p:sp>
      <p:sp>
        <p:nvSpPr>
          <p:cNvPr id="4" name="Espace réservé du pied de page 3">
            <a:extLst>
              <a:ext uri="{FF2B5EF4-FFF2-40B4-BE49-F238E27FC236}">
                <a16:creationId xmlns:a16="http://schemas.microsoft.com/office/drawing/2014/main" id="{FF4AF313-51EA-E831-8FAF-7970EDD2AA7A}"/>
              </a:ext>
            </a:extLst>
          </p:cNvPr>
          <p:cNvSpPr>
            <a:spLocks noGrp="1"/>
          </p:cNvSpPr>
          <p:nvPr>
            <p:ph type="ftr" sz="quarter" idx="11"/>
          </p:nvPr>
        </p:nvSpPr>
        <p:spPr/>
        <p:txBody>
          <a:bodyPr/>
          <a:lstStyle/>
          <a:p>
            <a:r>
              <a:rPr lang="fr-FR"/>
              <a:t>Journée de l'accréditation 2024 - Impartialité</a:t>
            </a:r>
            <a:endParaRPr lang="fr-BE"/>
          </a:p>
        </p:txBody>
      </p:sp>
      <p:sp>
        <p:nvSpPr>
          <p:cNvPr id="5" name="Espace réservé du numéro de diapositive 4">
            <a:extLst>
              <a:ext uri="{FF2B5EF4-FFF2-40B4-BE49-F238E27FC236}">
                <a16:creationId xmlns:a16="http://schemas.microsoft.com/office/drawing/2014/main" id="{72B02625-BB17-BA53-FF28-62CEB9015B88}"/>
              </a:ext>
            </a:extLst>
          </p:cNvPr>
          <p:cNvSpPr>
            <a:spLocks noGrp="1"/>
          </p:cNvSpPr>
          <p:nvPr>
            <p:ph type="sldNum" sz="quarter" idx="12"/>
          </p:nvPr>
        </p:nvSpPr>
        <p:spPr/>
        <p:txBody>
          <a:bodyPr/>
          <a:lstStyle/>
          <a:p>
            <a:fld id="{9891E64B-0FA0-4F95-8C79-9CAD9C736863}" type="slidenum">
              <a:rPr lang="fr-BE" smtClean="0"/>
              <a:t>40</a:t>
            </a:fld>
            <a:endParaRPr lang="fr-BE"/>
          </a:p>
        </p:txBody>
      </p:sp>
    </p:spTree>
    <p:extLst>
      <p:ext uri="{BB962C8B-B14F-4D97-AF65-F5344CB8AC3E}">
        <p14:creationId xmlns:p14="http://schemas.microsoft.com/office/powerpoint/2010/main" val="14935438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951CDC3-7A92-30D5-8595-6234ECFECE46}"/>
              </a:ext>
            </a:extLst>
          </p:cNvPr>
          <p:cNvSpPr>
            <a:spLocks noGrp="1"/>
          </p:cNvSpPr>
          <p:nvPr>
            <p:ph type="title"/>
          </p:nvPr>
        </p:nvSpPr>
        <p:spPr/>
        <p:txBody>
          <a:bodyPr/>
          <a:lstStyle/>
          <a:p>
            <a:r>
              <a:rPr lang="fr-BE" dirty="0"/>
              <a:t>FAQ EA – Certification de système (4)</a:t>
            </a:r>
          </a:p>
        </p:txBody>
      </p:sp>
      <p:sp>
        <p:nvSpPr>
          <p:cNvPr id="3" name="Espace réservé du contenu 2">
            <a:extLst>
              <a:ext uri="{FF2B5EF4-FFF2-40B4-BE49-F238E27FC236}">
                <a16:creationId xmlns:a16="http://schemas.microsoft.com/office/drawing/2014/main" id="{6E680490-ABE3-A194-C873-518BB243A7CF}"/>
              </a:ext>
            </a:extLst>
          </p:cNvPr>
          <p:cNvSpPr>
            <a:spLocks noGrp="1"/>
          </p:cNvSpPr>
          <p:nvPr>
            <p:ph idx="1"/>
          </p:nvPr>
        </p:nvSpPr>
        <p:spPr/>
        <p:txBody>
          <a:bodyPr>
            <a:normAutofit/>
          </a:bodyPr>
          <a:lstStyle/>
          <a:p>
            <a:r>
              <a:rPr lang="fr-BE" dirty="0"/>
              <a:t>Question 38.18 : </a:t>
            </a:r>
            <a:r>
              <a:rPr lang="fr-FR" dirty="0"/>
              <a:t>Un OC accrédité selon la norme ISO/IEC 17021-1 pour les normes ISO 9001 et ISO 14001, mais non accrédité pour la norme ISO 45001. Cet OC propose une certification ISO 45001 non accréditée. </a:t>
            </a:r>
          </a:p>
          <a:p>
            <a:r>
              <a:rPr lang="fr-FR" dirty="0"/>
              <a:t>Cet OC offre des services de conseil ISO 45001 à un client certifié QSE (ISO 9001-14001-45001) : est-ce acceptable ?</a:t>
            </a:r>
          </a:p>
          <a:p>
            <a:r>
              <a:rPr lang="fr-FR" dirty="0"/>
              <a:t>Si le client n'était certifié que pour ISO 9001 et ISO 14001, cela serait-il acceptable ?</a:t>
            </a:r>
          </a:p>
          <a:p>
            <a:endParaRPr lang="fr-FR" dirty="0"/>
          </a:p>
        </p:txBody>
      </p:sp>
      <p:sp>
        <p:nvSpPr>
          <p:cNvPr id="4" name="Espace réservé du pied de page 3">
            <a:extLst>
              <a:ext uri="{FF2B5EF4-FFF2-40B4-BE49-F238E27FC236}">
                <a16:creationId xmlns:a16="http://schemas.microsoft.com/office/drawing/2014/main" id="{C25A0140-6609-D333-6740-A4DA2EAC4F2E}"/>
              </a:ext>
            </a:extLst>
          </p:cNvPr>
          <p:cNvSpPr>
            <a:spLocks noGrp="1"/>
          </p:cNvSpPr>
          <p:nvPr>
            <p:ph type="ftr" sz="quarter" idx="11"/>
          </p:nvPr>
        </p:nvSpPr>
        <p:spPr/>
        <p:txBody>
          <a:bodyPr/>
          <a:lstStyle/>
          <a:p>
            <a:r>
              <a:rPr lang="fr-FR"/>
              <a:t>Journée de l'accréditation 2024 - Impartialité</a:t>
            </a:r>
            <a:endParaRPr lang="fr-BE"/>
          </a:p>
        </p:txBody>
      </p:sp>
      <p:sp>
        <p:nvSpPr>
          <p:cNvPr id="5" name="Espace réservé du numéro de diapositive 4">
            <a:extLst>
              <a:ext uri="{FF2B5EF4-FFF2-40B4-BE49-F238E27FC236}">
                <a16:creationId xmlns:a16="http://schemas.microsoft.com/office/drawing/2014/main" id="{7D6B8B4D-34B2-C940-A43E-F337C99C1A71}"/>
              </a:ext>
            </a:extLst>
          </p:cNvPr>
          <p:cNvSpPr>
            <a:spLocks noGrp="1"/>
          </p:cNvSpPr>
          <p:nvPr>
            <p:ph type="sldNum" sz="quarter" idx="12"/>
          </p:nvPr>
        </p:nvSpPr>
        <p:spPr/>
        <p:txBody>
          <a:bodyPr/>
          <a:lstStyle/>
          <a:p>
            <a:fld id="{9891E64B-0FA0-4F95-8C79-9CAD9C736863}" type="slidenum">
              <a:rPr lang="fr-BE" smtClean="0"/>
              <a:t>41</a:t>
            </a:fld>
            <a:endParaRPr lang="fr-BE"/>
          </a:p>
        </p:txBody>
      </p:sp>
    </p:spTree>
    <p:extLst>
      <p:ext uri="{BB962C8B-B14F-4D97-AF65-F5344CB8AC3E}">
        <p14:creationId xmlns:p14="http://schemas.microsoft.com/office/powerpoint/2010/main" val="172218042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DA3C3F4-1914-A5BD-A76E-7D42CB50F16D}"/>
              </a:ext>
            </a:extLst>
          </p:cNvPr>
          <p:cNvSpPr>
            <a:spLocks noGrp="1"/>
          </p:cNvSpPr>
          <p:nvPr>
            <p:ph type="title"/>
          </p:nvPr>
        </p:nvSpPr>
        <p:spPr/>
        <p:txBody>
          <a:bodyPr/>
          <a:lstStyle/>
          <a:p>
            <a:r>
              <a:rPr lang="fr-BE" dirty="0"/>
              <a:t>FAQ EA – Certification de produits (1)</a:t>
            </a:r>
          </a:p>
        </p:txBody>
      </p:sp>
      <p:sp>
        <p:nvSpPr>
          <p:cNvPr id="3" name="Espace réservé du contenu 2">
            <a:extLst>
              <a:ext uri="{FF2B5EF4-FFF2-40B4-BE49-F238E27FC236}">
                <a16:creationId xmlns:a16="http://schemas.microsoft.com/office/drawing/2014/main" id="{18F8B9D3-A231-4367-49F2-05A8E35C8D19}"/>
              </a:ext>
            </a:extLst>
          </p:cNvPr>
          <p:cNvSpPr>
            <a:spLocks noGrp="1"/>
          </p:cNvSpPr>
          <p:nvPr>
            <p:ph idx="1"/>
          </p:nvPr>
        </p:nvSpPr>
        <p:spPr/>
        <p:txBody>
          <a:bodyPr>
            <a:normAutofit/>
          </a:bodyPr>
          <a:lstStyle/>
          <a:p>
            <a:r>
              <a:rPr lang="fr-BE" dirty="0"/>
              <a:t>Question 33.4 (discrimination) :</a:t>
            </a:r>
            <a:r>
              <a:rPr lang="fr-FR" dirty="0"/>
              <a:t> la redevance demandée par un organisme de certification a été réduite sans raison (par rapport au barème des redevances). Les règles et procédures de l'OC prévoient de telles réductions, mais sans justification. (L'OC est actif au niveau international et fait l'objet d'évaluations de la part de plusieurs OA. Cette situation est-elle acceptable ?</a:t>
            </a:r>
          </a:p>
          <a:p>
            <a:endParaRPr lang="fr-FR" dirty="0"/>
          </a:p>
        </p:txBody>
      </p:sp>
      <p:sp>
        <p:nvSpPr>
          <p:cNvPr id="4" name="Espace réservé du pied de page 3">
            <a:extLst>
              <a:ext uri="{FF2B5EF4-FFF2-40B4-BE49-F238E27FC236}">
                <a16:creationId xmlns:a16="http://schemas.microsoft.com/office/drawing/2014/main" id="{526EEF16-99D5-462D-AB98-4045347C9800}"/>
              </a:ext>
            </a:extLst>
          </p:cNvPr>
          <p:cNvSpPr>
            <a:spLocks noGrp="1"/>
          </p:cNvSpPr>
          <p:nvPr>
            <p:ph type="ftr" sz="quarter" idx="11"/>
          </p:nvPr>
        </p:nvSpPr>
        <p:spPr/>
        <p:txBody>
          <a:bodyPr/>
          <a:lstStyle/>
          <a:p>
            <a:r>
              <a:rPr lang="fr-FR"/>
              <a:t>Journée de l'accréditation 2024 - Impartialité</a:t>
            </a:r>
            <a:endParaRPr lang="fr-BE"/>
          </a:p>
        </p:txBody>
      </p:sp>
      <p:sp>
        <p:nvSpPr>
          <p:cNvPr id="5" name="Espace réservé du numéro de diapositive 4">
            <a:extLst>
              <a:ext uri="{FF2B5EF4-FFF2-40B4-BE49-F238E27FC236}">
                <a16:creationId xmlns:a16="http://schemas.microsoft.com/office/drawing/2014/main" id="{06A80821-38DB-E53C-507F-BD2D54B6D463}"/>
              </a:ext>
            </a:extLst>
          </p:cNvPr>
          <p:cNvSpPr>
            <a:spLocks noGrp="1"/>
          </p:cNvSpPr>
          <p:nvPr>
            <p:ph type="sldNum" sz="quarter" idx="12"/>
          </p:nvPr>
        </p:nvSpPr>
        <p:spPr/>
        <p:txBody>
          <a:bodyPr/>
          <a:lstStyle/>
          <a:p>
            <a:fld id="{9891E64B-0FA0-4F95-8C79-9CAD9C736863}" type="slidenum">
              <a:rPr lang="fr-BE" smtClean="0"/>
              <a:t>42</a:t>
            </a:fld>
            <a:endParaRPr lang="fr-BE"/>
          </a:p>
        </p:txBody>
      </p:sp>
    </p:spTree>
    <p:extLst>
      <p:ext uri="{BB962C8B-B14F-4D97-AF65-F5344CB8AC3E}">
        <p14:creationId xmlns:p14="http://schemas.microsoft.com/office/powerpoint/2010/main" val="104895308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C3B1D7F8-07C2-6157-531C-F886EF7E6C3D}"/>
              </a:ext>
            </a:extLst>
          </p:cNvPr>
          <p:cNvSpPr txBox="1">
            <a:spLocks/>
          </p:cNvSpPr>
          <p:nvPr/>
        </p:nvSpPr>
        <p:spPr>
          <a:xfrm>
            <a:off x="1524000" y="4772000"/>
            <a:ext cx="9144000" cy="457200"/>
          </a:xfrm>
          <a:prstGeom prst="rect">
            <a:avLst/>
          </a:prstGeom>
        </p:spPr>
        <p:txBody>
          <a:bodyPr/>
          <a:lstStyle>
            <a:lvl1pPr algn="ctr" defTabSz="762000" rtl="0" eaLnBrk="0" fontAlgn="base" hangingPunct="0">
              <a:spcBef>
                <a:spcPct val="0"/>
              </a:spcBef>
              <a:spcAft>
                <a:spcPct val="0"/>
              </a:spcAft>
              <a:defRPr sz="4400">
                <a:solidFill>
                  <a:schemeClr val="tx2"/>
                </a:solidFill>
                <a:latin typeface="+mj-lt"/>
                <a:ea typeface="+mj-ea"/>
                <a:cs typeface="+mj-cs"/>
              </a:defRPr>
            </a:lvl1pPr>
            <a:lvl2pPr algn="ctr" defTabSz="762000" rtl="0" eaLnBrk="0" fontAlgn="base" hangingPunct="0">
              <a:spcBef>
                <a:spcPct val="0"/>
              </a:spcBef>
              <a:spcAft>
                <a:spcPct val="0"/>
              </a:spcAft>
              <a:defRPr sz="4400">
                <a:solidFill>
                  <a:schemeClr val="tx2"/>
                </a:solidFill>
                <a:latin typeface="Times New Roman" pitchFamily="18" charset="0"/>
              </a:defRPr>
            </a:lvl2pPr>
            <a:lvl3pPr algn="ctr" defTabSz="762000" rtl="0" eaLnBrk="0" fontAlgn="base" hangingPunct="0">
              <a:spcBef>
                <a:spcPct val="0"/>
              </a:spcBef>
              <a:spcAft>
                <a:spcPct val="0"/>
              </a:spcAft>
              <a:defRPr sz="4400">
                <a:solidFill>
                  <a:schemeClr val="tx2"/>
                </a:solidFill>
                <a:latin typeface="Times New Roman" pitchFamily="18" charset="0"/>
              </a:defRPr>
            </a:lvl3pPr>
            <a:lvl4pPr algn="ctr" defTabSz="762000" rtl="0" eaLnBrk="0" fontAlgn="base" hangingPunct="0">
              <a:spcBef>
                <a:spcPct val="0"/>
              </a:spcBef>
              <a:spcAft>
                <a:spcPct val="0"/>
              </a:spcAft>
              <a:defRPr sz="4400">
                <a:solidFill>
                  <a:schemeClr val="tx2"/>
                </a:solidFill>
                <a:latin typeface="Times New Roman" pitchFamily="18" charset="0"/>
              </a:defRPr>
            </a:lvl4pPr>
            <a:lvl5pPr algn="ctr" defTabSz="762000" rtl="0" eaLnBrk="0" fontAlgn="base" hangingPunct="0">
              <a:spcBef>
                <a:spcPct val="0"/>
              </a:spcBef>
              <a:spcAft>
                <a:spcPct val="0"/>
              </a:spcAft>
              <a:defRPr sz="4400">
                <a:solidFill>
                  <a:schemeClr val="tx2"/>
                </a:solidFill>
                <a:latin typeface="Times New Roman" pitchFamily="18" charset="0"/>
              </a:defRPr>
            </a:lvl5pPr>
            <a:lvl6pPr marL="457200" algn="ctr" defTabSz="762000" rtl="0" eaLnBrk="0" fontAlgn="base" hangingPunct="0">
              <a:spcBef>
                <a:spcPct val="0"/>
              </a:spcBef>
              <a:spcAft>
                <a:spcPct val="0"/>
              </a:spcAft>
              <a:defRPr sz="4400">
                <a:solidFill>
                  <a:schemeClr val="tx2"/>
                </a:solidFill>
                <a:latin typeface="Times New Roman" pitchFamily="18" charset="0"/>
              </a:defRPr>
            </a:lvl6pPr>
            <a:lvl7pPr marL="914400" algn="ctr" defTabSz="762000" rtl="0" eaLnBrk="0" fontAlgn="base" hangingPunct="0">
              <a:spcBef>
                <a:spcPct val="0"/>
              </a:spcBef>
              <a:spcAft>
                <a:spcPct val="0"/>
              </a:spcAft>
              <a:defRPr sz="4400">
                <a:solidFill>
                  <a:schemeClr val="tx2"/>
                </a:solidFill>
                <a:latin typeface="Times New Roman" pitchFamily="18" charset="0"/>
              </a:defRPr>
            </a:lvl7pPr>
            <a:lvl8pPr marL="1371600" algn="ctr" defTabSz="762000" rtl="0" eaLnBrk="0" fontAlgn="base" hangingPunct="0">
              <a:spcBef>
                <a:spcPct val="0"/>
              </a:spcBef>
              <a:spcAft>
                <a:spcPct val="0"/>
              </a:spcAft>
              <a:defRPr sz="4400">
                <a:solidFill>
                  <a:schemeClr val="tx2"/>
                </a:solidFill>
                <a:latin typeface="Times New Roman" pitchFamily="18" charset="0"/>
              </a:defRPr>
            </a:lvl8pPr>
            <a:lvl9pPr marL="1828800" algn="ctr" defTabSz="762000" rtl="0" eaLnBrk="0" fontAlgn="base" hangingPunct="0">
              <a:spcBef>
                <a:spcPct val="0"/>
              </a:spcBef>
              <a:spcAft>
                <a:spcPct val="0"/>
              </a:spcAft>
              <a:defRPr sz="4400">
                <a:solidFill>
                  <a:schemeClr val="tx2"/>
                </a:solidFill>
                <a:latin typeface="Times New Roman" pitchFamily="18" charset="0"/>
              </a:defRPr>
            </a:lvl9pPr>
          </a:lstStyle>
          <a:p>
            <a:pPr algn="r" eaLnBrk="1" hangingPunct="1"/>
            <a:r>
              <a:rPr lang="fr-BE" sz="3200" kern="0" dirty="0">
                <a:solidFill>
                  <a:schemeClr val="accent2"/>
                </a:solidFill>
                <a:latin typeface="Tahoma" pitchFamily="34" charset="0"/>
              </a:rPr>
              <a:t>Merci pour votre attention !</a:t>
            </a:r>
          </a:p>
        </p:txBody>
      </p:sp>
      <p:grpSp>
        <p:nvGrpSpPr>
          <p:cNvPr id="5" name="Groupe 4">
            <a:extLst>
              <a:ext uri="{FF2B5EF4-FFF2-40B4-BE49-F238E27FC236}">
                <a16:creationId xmlns:a16="http://schemas.microsoft.com/office/drawing/2014/main" id="{919D2D57-3886-7EE8-5D03-44ED57521098}"/>
              </a:ext>
            </a:extLst>
          </p:cNvPr>
          <p:cNvGrpSpPr/>
          <p:nvPr/>
        </p:nvGrpSpPr>
        <p:grpSpPr>
          <a:xfrm>
            <a:off x="4406632" y="1628800"/>
            <a:ext cx="3378737" cy="2766360"/>
            <a:chOff x="2627784" y="1545588"/>
            <a:chExt cx="3801755" cy="3903638"/>
          </a:xfrm>
        </p:grpSpPr>
        <p:pic>
          <p:nvPicPr>
            <p:cNvPr id="6" name="Picture 2">
              <a:extLst>
                <a:ext uri="{FF2B5EF4-FFF2-40B4-BE49-F238E27FC236}">
                  <a16:creationId xmlns:a16="http://schemas.microsoft.com/office/drawing/2014/main" id="{247AD9E9-D3C6-FFDF-8750-63B770AC077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3965" t="3720" r="15710"/>
            <a:stretch/>
          </p:blipFill>
          <p:spPr bwMode="auto">
            <a:xfrm>
              <a:off x="2627784" y="1545588"/>
              <a:ext cx="3801755" cy="39036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ZoneTexte 6">
              <a:extLst>
                <a:ext uri="{FF2B5EF4-FFF2-40B4-BE49-F238E27FC236}">
                  <a16:creationId xmlns:a16="http://schemas.microsoft.com/office/drawing/2014/main" id="{93430D9C-8177-B40E-2A29-4764F062D45C}"/>
                </a:ext>
              </a:extLst>
            </p:cNvPr>
            <p:cNvSpPr txBox="1"/>
            <p:nvPr/>
          </p:nvSpPr>
          <p:spPr>
            <a:xfrm rot="21324231">
              <a:off x="3168288" y="1970098"/>
              <a:ext cx="2977855" cy="2736131"/>
            </a:xfrm>
            <a:prstGeom prst="rect">
              <a:avLst/>
            </a:prstGeom>
            <a:noFill/>
          </p:spPr>
          <p:txBody>
            <a:bodyPr wrap="square" rtlCol="0">
              <a:spAutoFit/>
            </a:bodyPr>
            <a:lstStyle/>
            <a:p>
              <a:r>
                <a:rPr lang="fr-BE" b="1" dirty="0">
                  <a:latin typeface="Calibri" panose="020F0502020204030204" pitchFamily="34" charset="0"/>
                  <a:ea typeface="Calibri" panose="020F0502020204030204" pitchFamily="34" charset="0"/>
                  <a:cs typeface="Calibri" panose="020F0502020204030204" pitchFamily="34" charset="0"/>
                </a:rPr>
                <a:t>ODITISO </a:t>
              </a:r>
              <a:r>
                <a:rPr lang="fr-BE" b="1" dirty="0" err="1">
                  <a:latin typeface="Calibri" panose="020F0502020204030204" pitchFamily="34" charset="0"/>
                  <a:ea typeface="Calibri" panose="020F0502020204030204" pitchFamily="34" charset="0"/>
                  <a:cs typeface="Calibri" panose="020F0502020204030204" pitchFamily="34" charset="0"/>
                </a:rPr>
                <a:t>srl</a:t>
              </a:r>
              <a:endParaRPr lang="fr-BE" b="1" dirty="0">
                <a:latin typeface="Calibri" panose="020F0502020204030204" pitchFamily="34" charset="0"/>
                <a:ea typeface="Calibri" panose="020F0502020204030204" pitchFamily="34" charset="0"/>
                <a:cs typeface="Calibri" panose="020F0502020204030204" pitchFamily="34" charset="0"/>
              </a:endParaRPr>
            </a:p>
            <a:p>
              <a:r>
                <a:rPr lang="fr-BE" dirty="0">
                  <a:latin typeface="Calibri" panose="020F0502020204030204" pitchFamily="34" charset="0"/>
                  <a:ea typeface="Calibri" panose="020F0502020204030204" pitchFamily="34" charset="0"/>
                  <a:cs typeface="Calibri" panose="020F0502020204030204" pitchFamily="34" charset="0"/>
                </a:rPr>
                <a:t>Marc Levenstond</a:t>
              </a:r>
            </a:p>
            <a:p>
              <a:r>
                <a:rPr lang="fr-BE" sz="1600" dirty="0">
                  <a:solidFill>
                    <a:schemeClr val="accent2"/>
                  </a:solidFill>
                  <a:latin typeface="Calibri" panose="020F0502020204030204" pitchFamily="34" charset="0"/>
                  <a:ea typeface="Calibri" panose="020F050202020403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marc.levenstond@gmail.com</a:t>
              </a:r>
              <a:endParaRPr lang="fr-BE" dirty="0">
                <a:solidFill>
                  <a:schemeClr val="accent2"/>
                </a:solidFill>
                <a:latin typeface="Calibri" panose="020F0502020204030204" pitchFamily="34" charset="0"/>
                <a:ea typeface="Calibri" panose="020F0502020204030204" pitchFamily="34" charset="0"/>
                <a:cs typeface="Calibri" panose="020F0502020204030204" pitchFamily="34" charset="0"/>
              </a:endParaRPr>
            </a:p>
            <a:p>
              <a:r>
                <a:rPr lang="fr-BE" sz="1600" dirty="0">
                  <a:latin typeface="Calibri" panose="020F0502020204030204" pitchFamily="34" charset="0"/>
                  <a:ea typeface="Calibri" panose="020F0502020204030204" pitchFamily="34" charset="0"/>
                  <a:cs typeface="Calibri" panose="020F0502020204030204" pitchFamily="34" charset="0"/>
                </a:rPr>
                <a:t>Rue du Huit Mai, 67</a:t>
              </a:r>
            </a:p>
            <a:p>
              <a:r>
                <a:rPr lang="fr-BE" sz="1600" dirty="0">
                  <a:latin typeface="Calibri" panose="020F0502020204030204" pitchFamily="34" charset="0"/>
                  <a:ea typeface="Calibri" panose="020F0502020204030204" pitchFamily="34" charset="0"/>
                  <a:cs typeface="Calibri" panose="020F0502020204030204" pitchFamily="34" charset="0"/>
                </a:rPr>
                <a:t>B-4400 MONS-LEZ-LIEGE</a:t>
              </a:r>
            </a:p>
            <a:p>
              <a:r>
                <a:rPr lang="fr-BE" sz="1600" dirty="0">
                  <a:latin typeface="Calibri" panose="020F0502020204030204" pitchFamily="34" charset="0"/>
                  <a:ea typeface="Calibri" panose="020F0502020204030204" pitchFamily="34" charset="0"/>
                  <a:cs typeface="Calibri" panose="020F0502020204030204" pitchFamily="34" charset="0"/>
                </a:rPr>
                <a:t>GSM : +32 478 92 33 57</a:t>
              </a:r>
            </a:p>
            <a:p>
              <a:r>
                <a:rPr lang="fr-BE" sz="1600" dirty="0">
                  <a:latin typeface="Calibri" panose="020F0502020204030204" pitchFamily="34" charset="0"/>
                  <a:ea typeface="Calibri" panose="020F0502020204030204" pitchFamily="34" charset="0"/>
                  <a:cs typeface="Calibri" panose="020F0502020204030204" pitchFamily="34" charset="0"/>
                </a:rPr>
                <a:t>TVA : BE 0804 166 820</a:t>
              </a:r>
            </a:p>
          </p:txBody>
        </p:sp>
      </p:grpSp>
      <p:sp>
        <p:nvSpPr>
          <p:cNvPr id="8" name="Espace réservé du pied de page 7">
            <a:extLst>
              <a:ext uri="{FF2B5EF4-FFF2-40B4-BE49-F238E27FC236}">
                <a16:creationId xmlns:a16="http://schemas.microsoft.com/office/drawing/2014/main" id="{D202CC96-3A22-C190-86AC-BBB48C602081}"/>
              </a:ext>
            </a:extLst>
          </p:cNvPr>
          <p:cNvSpPr>
            <a:spLocks noGrp="1"/>
          </p:cNvSpPr>
          <p:nvPr>
            <p:ph type="ftr" sz="quarter" idx="11"/>
          </p:nvPr>
        </p:nvSpPr>
        <p:spPr/>
        <p:txBody>
          <a:bodyPr/>
          <a:lstStyle/>
          <a:p>
            <a:r>
              <a:rPr lang="fr-FR"/>
              <a:t>Journée de l'accréditation 2024 - Impartialité</a:t>
            </a:r>
            <a:endParaRPr lang="fr-BE"/>
          </a:p>
        </p:txBody>
      </p:sp>
      <p:sp>
        <p:nvSpPr>
          <p:cNvPr id="9" name="Espace réservé du numéro de diapositive 8">
            <a:extLst>
              <a:ext uri="{FF2B5EF4-FFF2-40B4-BE49-F238E27FC236}">
                <a16:creationId xmlns:a16="http://schemas.microsoft.com/office/drawing/2014/main" id="{31865171-A2B8-491F-761C-67EC00B28B72}"/>
              </a:ext>
            </a:extLst>
          </p:cNvPr>
          <p:cNvSpPr>
            <a:spLocks noGrp="1"/>
          </p:cNvSpPr>
          <p:nvPr>
            <p:ph type="sldNum" sz="quarter" idx="12"/>
          </p:nvPr>
        </p:nvSpPr>
        <p:spPr/>
        <p:txBody>
          <a:bodyPr/>
          <a:lstStyle/>
          <a:p>
            <a:fld id="{9891E64B-0FA0-4F95-8C79-9CAD9C736863}" type="slidenum">
              <a:rPr lang="fr-BE" smtClean="0"/>
              <a:t>43</a:t>
            </a:fld>
            <a:endParaRPr lang="fr-BE"/>
          </a:p>
        </p:txBody>
      </p:sp>
    </p:spTree>
    <p:extLst>
      <p:ext uri="{BB962C8B-B14F-4D97-AF65-F5344CB8AC3E}">
        <p14:creationId xmlns:p14="http://schemas.microsoft.com/office/powerpoint/2010/main" val="40249195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2C00D89-88F2-5C00-A09D-BD9EDB94E485}"/>
              </a:ext>
            </a:extLst>
          </p:cNvPr>
          <p:cNvSpPr>
            <a:spLocks noGrp="1"/>
          </p:cNvSpPr>
          <p:nvPr>
            <p:ph type="title"/>
          </p:nvPr>
        </p:nvSpPr>
        <p:spPr/>
        <p:txBody>
          <a:bodyPr/>
          <a:lstStyle/>
          <a:p>
            <a:r>
              <a:rPr lang="fr-BE" dirty="0"/>
              <a:t>Définition de l’impartialité dans les normes d’accréditation</a:t>
            </a:r>
          </a:p>
        </p:txBody>
      </p:sp>
      <p:sp>
        <p:nvSpPr>
          <p:cNvPr id="3" name="Espace réservé du contenu 2">
            <a:extLst>
              <a:ext uri="{FF2B5EF4-FFF2-40B4-BE49-F238E27FC236}">
                <a16:creationId xmlns:a16="http://schemas.microsoft.com/office/drawing/2014/main" id="{7858F292-F18E-2DA9-7250-074A9FF23811}"/>
              </a:ext>
            </a:extLst>
          </p:cNvPr>
          <p:cNvSpPr>
            <a:spLocks noGrp="1"/>
          </p:cNvSpPr>
          <p:nvPr>
            <p:ph idx="1"/>
          </p:nvPr>
        </p:nvSpPr>
        <p:spPr/>
        <p:txBody>
          <a:bodyPr>
            <a:normAutofit/>
          </a:bodyPr>
          <a:lstStyle/>
          <a:p>
            <a:pPr marL="0" indent="0">
              <a:buNone/>
            </a:pPr>
            <a:r>
              <a:rPr lang="fr-BE" b="1" dirty="0">
                <a:solidFill>
                  <a:srgbClr val="FF0000"/>
                </a:solidFill>
              </a:rPr>
              <a:t>O</a:t>
            </a:r>
            <a:r>
              <a:rPr lang="fr-BE" sz="2800" b="1" dirty="0">
                <a:solidFill>
                  <a:srgbClr val="FF0000"/>
                </a:solidFill>
                <a:latin typeface="Arial" panose="020B0604020202020204" pitchFamily="34" charset="0"/>
              </a:rPr>
              <a:t>bjectivité</a:t>
            </a:r>
            <a:r>
              <a:rPr lang="fr-BE" sz="2800" dirty="0">
                <a:latin typeface="Arial" panose="020B0604020202020204" pitchFamily="34" charset="0"/>
              </a:rPr>
              <a:t> vis-à-vis du résultat d’une activité d’évaluation de la conformité.</a:t>
            </a:r>
          </a:p>
          <a:p>
            <a:pPr marL="0" indent="0" algn="r">
              <a:buNone/>
            </a:pPr>
            <a:r>
              <a:rPr lang="fr-BE" sz="2000" dirty="0">
                <a:latin typeface="Arial" panose="020B0604020202020204" pitchFamily="34" charset="0"/>
              </a:rPr>
              <a:t> (</a:t>
            </a:r>
            <a:r>
              <a:rPr lang="fr-BE" sz="2000" dirty="0"/>
              <a:t>ISO/IEC 17000 et ISO 15189)</a:t>
            </a:r>
          </a:p>
          <a:p>
            <a:pPr marL="0" indent="0">
              <a:buNone/>
            </a:pPr>
            <a:endParaRPr lang="fr-BE" dirty="0"/>
          </a:p>
          <a:p>
            <a:pPr marL="0" indent="0">
              <a:buNone/>
            </a:pPr>
            <a:endParaRPr lang="fr-BE" dirty="0"/>
          </a:p>
          <a:p>
            <a:pPr marL="0" indent="0">
              <a:buNone/>
            </a:pPr>
            <a:r>
              <a:rPr lang="fr-BE" dirty="0"/>
              <a:t>Présence/existence  d’</a:t>
            </a:r>
            <a:r>
              <a:rPr lang="fr-BE" b="1" dirty="0">
                <a:solidFill>
                  <a:srgbClr val="FF0000"/>
                </a:solidFill>
              </a:rPr>
              <a:t>objectivité</a:t>
            </a:r>
            <a:r>
              <a:rPr lang="fr-BE" dirty="0"/>
              <a:t>.</a:t>
            </a:r>
          </a:p>
          <a:p>
            <a:pPr marL="0" indent="0" algn="r">
              <a:buNone/>
            </a:pPr>
            <a:r>
              <a:rPr lang="fr-BE" sz="2000" dirty="0"/>
              <a:t>(ISO/IEC 17020, ISO/IEC 17021-1, ISO/IEC 17025 et ISO/IEC 17065)</a:t>
            </a:r>
          </a:p>
        </p:txBody>
      </p:sp>
      <p:sp>
        <p:nvSpPr>
          <p:cNvPr id="4" name="Espace réservé du pied de page 3">
            <a:extLst>
              <a:ext uri="{FF2B5EF4-FFF2-40B4-BE49-F238E27FC236}">
                <a16:creationId xmlns:a16="http://schemas.microsoft.com/office/drawing/2014/main" id="{A52C1F3F-7215-A180-AA24-1E8D2A0D8B40}"/>
              </a:ext>
            </a:extLst>
          </p:cNvPr>
          <p:cNvSpPr>
            <a:spLocks noGrp="1"/>
          </p:cNvSpPr>
          <p:nvPr>
            <p:ph type="ftr" sz="quarter" idx="11"/>
          </p:nvPr>
        </p:nvSpPr>
        <p:spPr/>
        <p:txBody>
          <a:bodyPr/>
          <a:lstStyle/>
          <a:p>
            <a:r>
              <a:rPr lang="fr-FR"/>
              <a:t>Journée de l'accréditation 2024 - Impartialité</a:t>
            </a:r>
            <a:endParaRPr lang="fr-BE"/>
          </a:p>
        </p:txBody>
      </p:sp>
      <p:sp>
        <p:nvSpPr>
          <p:cNvPr id="5" name="Espace réservé du numéro de diapositive 4">
            <a:extLst>
              <a:ext uri="{FF2B5EF4-FFF2-40B4-BE49-F238E27FC236}">
                <a16:creationId xmlns:a16="http://schemas.microsoft.com/office/drawing/2014/main" id="{C8C89108-7608-B39B-3168-944AE9A6D12C}"/>
              </a:ext>
            </a:extLst>
          </p:cNvPr>
          <p:cNvSpPr>
            <a:spLocks noGrp="1"/>
          </p:cNvSpPr>
          <p:nvPr>
            <p:ph type="sldNum" sz="quarter" idx="12"/>
          </p:nvPr>
        </p:nvSpPr>
        <p:spPr/>
        <p:txBody>
          <a:bodyPr/>
          <a:lstStyle/>
          <a:p>
            <a:fld id="{9891E64B-0FA0-4F95-8C79-9CAD9C736863}" type="slidenum">
              <a:rPr lang="fr-BE" smtClean="0"/>
              <a:t>5</a:t>
            </a:fld>
            <a:endParaRPr lang="fr-BE"/>
          </a:p>
        </p:txBody>
      </p:sp>
    </p:spTree>
    <p:extLst>
      <p:ext uri="{BB962C8B-B14F-4D97-AF65-F5344CB8AC3E}">
        <p14:creationId xmlns:p14="http://schemas.microsoft.com/office/powerpoint/2010/main" val="19830865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4BBA4B5-C074-EFE0-3D3F-F11CC56A5C33}"/>
              </a:ext>
            </a:extLst>
          </p:cNvPr>
          <p:cNvSpPr>
            <a:spLocks noGrp="1"/>
          </p:cNvSpPr>
          <p:nvPr>
            <p:ph type="title"/>
          </p:nvPr>
        </p:nvSpPr>
        <p:spPr/>
        <p:txBody>
          <a:bodyPr/>
          <a:lstStyle/>
          <a:p>
            <a:r>
              <a:rPr lang="fr-BE" dirty="0"/>
              <a:t>D’autres termes pour l’impartialité</a:t>
            </a:r>
          </a:p>
        </p:txBody>
      </p:sp>
      <p:sp>
        <p:nvSpPr>
          <p:cNvPr id="3" name="Espace réservé du contenu 2">
            <a:extLst>
              <a:ext uri="{FF2B5EF4-FFF2-40B4-BE49-F238E27FC236}">
                <a16:creationId xmlns:a16="http://schemas.microsoft.com/office/drawing/2014/main" id="{40315053-6FAC-A967-C5F8-2DCEDAAEB20E}"/>
              </a:ext>
            </a:extLst>
          </p:cNvPr>
          <p:cNvSpPr>
            <a:spLocks noGrp="1"/>
          </p:cNvSpPr>
          <p:nvPr>
            <p:ph idx="1"/>
          </p:nvPr>
        </p:nvSpPr>
        <p:spPr/>
        <p:txBody>
          <a:bodyPr>
            <a:normAutofit lnSpcReduction="10000"/>
          </a:bodyPr>
          <a:lstStyle/>
          <a:p>
            <a:r>
              <a:rPr lang="fr-FR" sz="2800" b="0" i="0" u="none" strike="noStrike" baseline="0" dirty="0">
                <a:latin typeface="Arial" panose="020B0604020202020204" pitchFamily="34" charset="0"/>
              </a:rPr>
              <a:t>indépendance, </a:t>
            </a:r>
          </a:p>
          <a:p>
            <a:r>
              <a:rPr lang="fr-FR" sz="2800" b="0" i="0" u="none" strike="noStrike" baseline="0" dirty="0">
                <a:latin typeface="Arial" panose="020B0604020202020204" pitchFamily="34" charset="0"/>
              </a:rPr>
              <a:t>absence de conflit d'intérêts, </a:t>
            </a:r>
          </a:p>
          <a:p>
            <a:r>
              <a:rPr lang="fr-FR" sz="2800" b="0" i="0" u="none" strike="noStrike" baseline="0" dirty="0">
                <a:latin typeface="Arial" panose="020B0604020202020204" pitchFamily="34" charset="0"/>
              </a:rPr>
              <a:t>absence de parti pris, </a:t>
            </a:r>
          </a:p>
          <a:p>
            <a:r>
              <a:rPr lang="fr-FR" sz="2800" b="0" i="0" u="none" strike="noStrike" baseline="0" dirty="0">
                <a:latin typeface="Arial" panose="020B0604020202020204" pitchFamily="34" charset="0"/>
              </a:rPr>
              <a:t>absence de préjugé, </a:t>
            </a:r>
          </a:p>
          <a:p>
            <a:r>
              <a:rPr lang="fr-FR" sz="2800" b="0" i="0" u="none" strike="noStrike" baseline="0" dirty="0">
                <a:latin typeface="Arial" panose="020B0604020202020204" pitchFamily="34" charset="0"/>
              </a:rPr>
              <a:t>neutralité, </a:t>
            </a:r>
          </a:p>
          <a:p>
            <a:r>
              <a:rPr lang="fr-FR" sz="2800" b="0" i="0" u="none" strike="noStrike" baseline="0" dirty="0">
                <a:latin typeface="Arial" panose="020B0604020202020204" pitchFamily="34" charset="0"/>
              </a:rPr>
              <a:t>équité, </a:t>
            </a:r>
          </a:p>
          <a:p>
            <a:r>
              <a:rPr lang="fr-FR" sz="2800" b="0" i="0" u="none" strike="noStrike" baseline="0" dirty="0">
                <a:latin typeface="Arial" panose="020B0604020202020204" pitchFamily="34" charset="0"/>
              </a:rPr>
              <a:t>égalité de traitement, </a:t>
            </a:r>
          </a:p>
          <a:p>
            <a:r>
              <a:rPr lang="fr-BE" sz="2800" b="0" i="0" u="none" strike="noStrike" baseline="0" dirty="0">
                <a:latin typeface="Arial" panose="020B0604020202020204" pitchFamily="34" charset="0"/>
              </a:rPr>
              <a:t>équilibre, </a:t>
            </a:r>
          </a:p>
          <a:p>
            <a:r>
              <a:rPr lang="fr-BE" dirty="0">
                <a:latin typeface="Arial" panose="020B0604020202020204" pitchFamily="34" charset="0"/>
              </a:rPr>
              <a:t>p</a:t>
            </a:r>
            <a:r>
              <a:rPr lang="fr-BE" sz="2800" b="0" i="0" u="none" strike="noStrike" baseline="0" dirty="0">
                <a:latin typeface="Arial" panose="020B0604020202020204" pitchFamily="34" charset="0"/>
              </a:rPr>
              <a:t>robité.</a:t>
            </a:r>
            <a:endParaRPr lang="fr-BE" dirty="0"/>
          </a:p>
        </p:txBody>
      </p:sp>
      <p:sp>
        <p:nvSpPr>
          <p:cNvPr id="4" name="Espace réservé du pied de page 3">
            <a:extLst>
              <a:ext uri="{FF2B5EF4-FFF2-40B4-BE49-F238E27FC236}">
                <a16:creationId xmlns:a16="http://schemas.microsoft.com/office/drawing/2014/main" id="{1A13564E-1F48-67CD-8E2E-1302555C2152}"/>
              </a:ext>
            </a:extLst>
          </p:cNvPr>
          <p:cNvSpPr>
            <a:spLocks noGrp="1"/>
          </p:cNvSpPr>
          <p:nvPr>
            <p:ph type="ftr" sz="quarter" idx="11"/>
          </p:nvPr>
        </p:nvSpPr>
        <p:spPr/>
        <p:txBody>
          <a:bodyPr/>
          <a:lstStyle/>
          <a:p>
            <a:r>
              <a:rPr lang="fr-FR"/>
              <a:t>Journée de l'accréditation 2024 - Impartialité</a:t>
            </a:r>
            <a:endParaRPr lang="fr-BE"/>
          </a:p>
        </p:txBody>
      </p:sp>
      <p:sp>
        <p:nvSpPr>
          <p:cNvPr id="5" name="Espace réservé du numéro de diapositive 4">
            <a:extLst>
              <a:ext uri="{FF2B5EF4-FFF2-40B4-BE49-F238E27FC236}">
                <a16:creationId xmlns:a16="http://schemas.microsoft.com/office/drawing/2014/main" id="{0FF54CE2-67C3-2041-210C-91E035F2C8E7}"/>
              </a:ext>
            </a:extLst>
          </p:cNvPr>
          <p:cNvSpPr>
            <a:spLocks noGrp="1"/>
          </p:cNvSpPr>
          <p:nvPr>
            <p:ph type="sldNum" sz="quarter" idx="12"/>
          </p:nvPr>
        </p:nvSpPr>
        <p:spPr/>
        <p:txBody>
          <a:bodyPr/>
          <a:lstStyle/>
          <a:p>
            <a:fld id="{9891E64B-0FA0-4F95-8C79-9CAD9C736863}" type="slidenum">
              <a:rPr lang="fr-BE" smtClean="0"/>
              <a:t>6</a:t>
            </a:fld>
            <a:endParaRPr lang="fr-BE"/>
          </a:p>
        </p:txBody>
      </p:sp>
    </p:spTree>
    <p:extLst>
      <p:ext uri="{BB962C8B-B14F-4D97-AF65-F5344CB8AC3E}">
        <p14:creationId xmlns:p14="http://schemas.microsoft.com/office/powerpoint/2010/main" val="36782902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AF7A7DC-70DD-2658-9E82-DE011F5D27C0}"/>
              </a:ext>
            </a:extLst>
          </p:cNvPr>
          <p:cNvSpPr>
            <a:spLocks noGrp="1"/>
          </p:cNvSpPr>
          <p:nvPr>
            <p:ph type="title"/>
          </p:nvPr>
        </p:nvSpPr>
        <p:spPr/>
        <p:txBody>
          <a:bodyPr/>
          <a:lstStyle/>
          <a:p>
            <a:r>
              <a:rPr lang="fr-BE" dirty="0"/>
              <a:t>Que peut-on dire de l’objectivité ?</a:t>
            </a:r>
          </a:p>
        </p:txBody>
      </p:sp>
      <p:sp>
        <p:nvSpPr>
          <p:cNvPr id="3" name="Espace réservé du contenu 2">
            <a:extLst>
              <a:ext uri="{FF2B5EF4-FFF2-40B4-BE49-F238E27FC236}">
                <a16:creationId xmlns:a16="http://schemas.microsoft.com/office/drawing/2014/main" id="{850A4FE6-E8D6-3E04-B4FF-35ED0AF5E161}"/>
              </a:ext>
            </a:extLst>
          </p:cNvPr>
          <p:cNvSpPr>
            <a:spLocks noGrp="1"/>
          </p:cNvSpPr>
          <p:nvPr>
            <p:ph idx="1"/>
          </p:nvPr>
        </p:nvSpPr>
        <p:spPr/>
        <p:txBody>
          <a:bodyPr/>
          <a:lstStyle/>
          <a:p>
            <a:pPr>
              <a:buFont typeface="Wingdings" panose="05000000000000000000" pitchFamily="2" charset="2"/>
              <a:buChar char="ü"/>
            </a:pPr>
            <a:r>
              <a:rPr lang="fr-FR" dirty="0">
                <a:solidFill>
                  <a:srgbClr val="FF0000"/>
                </a:solidFill>
              </a:rPr>
              <a:t>Sans conflits d'intérêts</a:t>
            </a:r>
            <a:r>
              <a:rPr lang="fr-FR" dirty="0"/>
              <a:t>, ou les conflits d'intérêts ont été résolus de manière à ne pas influencer négativement les activités ultérieures.</a:t>
            </a:r>
          </a:p>
          <a:p>
            <a:pPr>
              <a:buFont typeface="Wingdings" panose="05000000000000000000" pitchFamily="2" charset="2"/>
              <a:buChar char="ü"/>
            </a:pPr>
            <a:endParaRPr lang="fr-FR" dirty="0"/>
          </a:p>
          <a:p>
            <a:pPr>
              <a:buFont typeface="Wingdings" panose="05000000000000000000" pitchFamily="2" charset="2"/>
              <a:buChar char="ü"/>
            </a:pPr>
            <a:r>
              <a:rPr lang="fr-FR" dirty="0">
                <a:solidFill>
                  <a:srgbClr val="FF0000"/>
                </a:solidFill>
              </a:rPr>
              <a:t>Le résultat d'une activité</a:t>
            </a:r>
            <a:r>
              <a:rPr lang="fr-FR" dirty="0"/>
              <a:t> n'est pas compromis par la situation ou l'action d'une personne.</a:t>
            </a:r>
          </a:p>
          <a:p>
            <a:pPr>
              <a:buFont typeface="Wingdings" panose="05000000000000000000" pitchFamily="2" charset="2"/>
              <a:buChar char="ü"/>
            </a:pPr>
            <a:endParaRPr lang="fr-FR" dirty="0"/>
          </a:p>
          <a:p>
            <a:pPr>
              <a:buFont typeface="Wingdings" panose="05000000000000000000" pitchFamily="2" charset="2"/>
              <a:buChar char="ü"/>
            </a:pPr>
            <a:r>
              <a:rPr lang="fr-FR" dirty="0">
                <a:solidFill>
                  <a:srgbClr val="FF0000"/>
                </a:solidFill>
              </a:rPr>
              <a:t>L'évaluation des résultats </a:t>
            </a:r>
            <a:r>
              <a:rPr lang="fr-FR" dirty="0"/>
              <a:t>n'est pas compromise par la situation ou l'action d'une personne.</a:t>
            </a:r>
            <a:endParaRPr lang="fr-BE" dirty="0"/>
          </a:p>
        </p:txBody>
      </p:sp>
      <p:sp>
        <p:nvSpPr>
          <p:cNvPr id="4" name="Espace réservé du pied de page 3">
            <a:extLst>
              <a:ext uri="{FF2B5EF4-FFF2-40B4-BE49-F238E27FC236}">
                <a16:creationId xmlns:a16="http://schemas.microsoft.com/office/drawing/2014/main" id="{80401ACF-FE41-AFE1-D4F4-9312227A9E84}"/>
              </a:ext>
            </a:extLst>
          </p:cNvPr>
          <p:cNvSpPr>
            <a:spLocks noGrp="1"/>
          </p:cNvSpPr>
          <p:nvPr>
            <p:ph type="ftr" sz="quarter" idx="11"/>
          </p:nvPr>
        </p:nvSpPr>
        <p:spPr/>
        <p:txBody>
          <a:bodyPr/>
          <a:lstStyle/>
          <a:p>
            <a:r>
              <a:rPr lang="fr-FR"/>
              <a:t>Journée de l'accréditation 2024 - Impartialité</a:t>
            </a:r>
            <a:endParaRPr lang="fr-BE"/>
          </a:p>
        </p:txBody>
      </p:sp>
      <p:sp>
        <p:nvSpPr>
          <p:cNvPr id="5" name="Espace réservé du numéro de diapositive 4">
            <a:extLst>
              <a:ext uri="{FF2B5EF4-FFF2-40B4-BE49-F238E27FC236}">
                <a16:creationId xmlns:a16="http://schemas.microsoft.com/office/drawing/2014/main" id="{A7C429D7-909C-EC99-4701-D42AB970D7E6}"/>
              </a:ext>
            </a:extLst>
          </p:cNvPr>
          <p:cNvSpPr>
            <a:spLocks noGrp="1"/>
          </p:cNvSpPr>
          <p:nvPr>
            <p:ph type="sldNum" sz="quarter" idx="12"/>
          </p:nvPr>
        </p:nvSpPr>
        <p:spPr/>
        <p:txBody>
          <a:bodyPr/>
          <a:lstStyle/>
          <a:p>
            <a:fld id="{9891E64B-0FA0-4F95-8C79-9CAD9C736863}" type="slidenum">
              <a:rPr lang="fr-BE" smtClean="0"/>
              <a:t>7</a:t>
            </a:fld>
            <a:endParaRPr lang="fr-BE"/>
          </a:p>
        </p:txBody>
      </p:sp>
    </p:spTree>
    <p:extLst>
      <p:ext uri="{BB962C8B-B14F-4D97-AF65-F5344CB8AC3E}">
        <p14:creationId xmlns:p14="http://schemas.microsoft.com/office/powerpoint/2010/main" val="32528616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7F47D80-5C6D-7D06-B081-BDB3962416C0}"/>
              </a:ext>
            </a:extLst>
          </p:cNvPr>
          <p:cNvSpPr>
            <a:spLocks noGrp="1"/>
          </p:cNvSpPr>
          <p:nvPr>
            <p:ph type="title"/>
          </p:nvPr>
        </p:nvSpPr>
        <p:spPr/>
        <p:txBody>
          <a:bodyPr/>
          <a:lstStyle/>
          <a:p>
            <a:r>
              <a:rPr lang="fr-BE" dirty="0"/>
              <a:t>Décisions à prendre</a:t>
            </a:r>
          </a:p>
        </p:txBody>
      </p:sp>
      <p:sp>
        <p:nvSpPr>
          <p:cNvPr id="3" name="Espace réservé du contenu 2">
            <a:extLst>
              <a:ext uri="{FF2B5EF4-FFF2-40B4-BE49-F238E27FC236}">
                <a16:creationId xmlns:a16="http://schemas.microsoft.com/office/drawing/2014/main" id="{E5290D3E-0E02-0EA2-987D-735179589405}"/>
              </a:ext>
            </a:extLst>
          </p:cNvPr>
          <p:cNvSpPr>
            <a:spLocks noGrp="1"/>
          </p:cNvSpPr>
          <p:nvPr>
            <p:ph idx="1"/>
          </p:nvPr>
        </p:nvSpPr>
        <p:spPr/>
        <p:txBody>
          <a:bodyPr/>
          <a:lstStyle/>
          <a:p>
            <a:r>
              <a:rPr lang="fr-FR" dirty="0">
                <a:solidFill>
                  <a:srgbClr val="FF0000"/>
                </a:solidFill>
              </a:rPr>
              <a:t>Basées sur des critères objectifs</a:t>
            </a:r>
            <a:r>
              <a:rPr lang="fr-FR" dirty="0"/>
              <a:t>, plutôt que sur la base d'un parti pris, d'un préjugé ou d'une préférence pour une personne plutôt qu'une autre pour des raisons inappropriées.</a:t>
            </a:r>
            <a:endParaRPr lang="fr-BE" dirty="0"/>
          </a:p>
          <a:p>
            <a:endParaRPr lang="fr-BE" dirty="0"/>
          </a:p>
          <a:p>
            <a:r>
              <a:rPr lang="fr-BE" dirty="0"/>
              <a:t>En traitant tout le monde </a:t>
            </a:r>
            <a:r>
              <a:rPr lang="fr-BE" dirty="0">
                <a:solidFill>
                  <a:srgbClr val="FF0000"/>
                </a:solidFill>
              </a:rPr>
              <a:t>de manière égale</a:t>
            </a:r>
            <a:r>
              <a:rPr lang="fr-BE" dirty="0"/>
              <a:t>.</a:t>
            </a:r>
          </a:p>
        </p:txBody>
      </p:sp>
      <p:sp>
        <p:nvSpPr>
          <p:cNvPr id="4" name="Espace réservé du pied de page 3">
            <a:extLst>
              <a:ext uri="{FF2B5EF4-FFF2-40B4-BE49-F238E27FC236}">
                <a16:creationId xmlns:a16="http://schemas.microsoft.com/office/drawing/2014/main" id="{B7155B5B-D768-69FB-B583-10CF151BD5F5}"/>
              </a:ext>
            </a:extLst>
          </p:cNvPr>
          <p:cNvSpPr>
            <a:spLocks noGrp="1"/>
          </p:cNvSpPr>
          <p:nvPr>
            <p:ph type="ftr" sz="quarter" idx="11"/>
          </p:nvPr>
        </p:nvSpPr>
        <p:spPr/>
        <p:txBody>
          <a:bodyPr/>
          <a:lstStyle/>
          <a:p>
            <a:r>
              <a:rPr lang="fr-FR"/>
              <a:t>Journée de l'accréditation 2024 - Impartialité</a:t>
            </a:r>
            <a:endParaRPr lang="fr-BE"/>
          </a:p>
        </p:txBody>
      </p:sp>
      <p:sp>
        <p:nvSpPr>
          <p:cNvPr id="5" name="Espace réservé du numéro de diapositive 4">
            <a:extLst>
              <a:ext uri="{FF2B5EF4-FFF2-40B4-BE49-F238E27FC236}">
                <a16:creationId xmlns:a16="http://schemas.microsoft.com/office/drawing/2014/main" id="{C3092B2F-1405-896A-2B27-386983F49404}"/>
              </a:ext>
            </a:extLst>
          </p:cNvPr>
          <p:cNvSpPr>
            <a:spLocks noGrp="1"/>
          </p:cNvSpPr>
          <p:nvPr>
            <p:ph type="sldNum" sz="quarter" idx="12"/>
          </p:nvPr>
        </p:nvSpPr>
        <p:spPr/>
        <p:txBody>
          <a:bodyPr/>
          <a:lstStyle/>
          <a:p>
            <a:fld id="{9891E64B-0FA0-4F95-8C79-9CAD9C736863}" type="slidenum">
              <a:rPr lang="fr-BE" smtClean="0"/>
              <a:t>8</a:t>
            </a:fld>
            <a:endParaRPr lang="fr-BE"/>
          </a:p>
        </p:txBody>
      </p:sp>
    </p:spTree>
    <p:extLst>
      <p:ext uri="{BB962C8B-B14F-4D97-AF65-F5344CB8AC3E}">
        <p14:creationId xmlns:p14="http://schemas.microsoft.com/office/powerpoint/2010/main" val="23415571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B39AAFB-30AD-82C8-A3A3-592D180F7086}"/>
              </a:ext>
            </a:extLst>
          </p:cNvPr>
          <p:cNvSpPr>
            <a:spLocks noGrp="1"/>
          </p:cNvSpPr>
          <p:nvPr>
            <p:ph type="title"/>
          </p:nvPr>
        </p:nvSpPr>
        <p:spPr/>
        <p:txBody>
          <a:bodyPr/>
          <a:lstStyle/>
          <a:p>
            <a:r>
              <a:rPr lang="fr-BE" dirty="0"/>
              <a:t>Objectif de l’impartialité</a:t>
            </a:r>
          </a:p>
        </p:txBody>
      </p:sp>
      <p:sp>
        <p:nvSpPr>
          <p:cNvPr id="3" name="Espace réservé du contenu 2">
            <a:extLst>
              <a:ext uri="{FF2B5EF4-FFF2-40B4-BE49-F238E27FC236}">
                <a16:creationId xmlns:a16="http://schemas.microsoft.com/office/drawing/2014/main" id="{AAA0F81A-D4F4-13E1-CBB5-EC107989481C}"/>
              </a:ext>
            </a:extLst>
          </p:cNvPr>
          <p:cNvSpPr>
            <a:spLocks noGrp="1"/>
          </p:cNvSpPr>
          <p:nvPr>
            <p:ph idx="1"/>
          </p:nvPr>
        </p:nvSpPr>
        <p:spPr/>
        <p:txBody>
          <a:bodyPr/>
          <a:lstStyle/>
          <a:p>
            <a:r>
              <a:rPr lang="fr-FR" dirty="0"/>
              <a:t>Veiller à ce que </a:t>
            </a:r>
            <a:r>
              <a:rPr lang="fr-FR" dirty="0">
                <a:solidFill>
                  <a:srgbClr val="FF0000"/>
                </a:solidFill>
              </a:rPr>
              <a:t>le jugement professionnel ne soit pas compromis </a:t>
            </a:r>
            <a:r>
              <a:rPr lang="fr-FR" dirty="0"/>
              <a:t>par la partialité (réelle ou perçue), les conflits d'intérêts ou l'influence indue d'autres personnes afin de préserver les résultats.</a:t>
            </a:r>
          </a:p>
          <a:p>
            <a:endParaRPr lang="fr-FR" dirty="0"/>
          </a:p>
          <a:p>
            <a:r>
              <a:rPr lang="fr-FR" dirty="0">
                <a:solidFill>
                  <a:srgbClr val="FF0000"/>
                </a:solidFill>
              </a:rPr>
              <a:t>Protéger la réputation </a:t>
            </a:r>
            <a:r>
              <a:rPr lang="fr-FR" dirty="0"/>
              <a:t>et l'intégrité de l'organisation.</a:t>
            </a:r>
            <a:endParaRPr lang="fr-BE" dirty="0"/>
          </a:p>
        </p:txBody>
      </p:sp>
      <p:sp>
        <p:nvSpPr>
          <p:cNvPr id="4" name="Espace réservé du pied de page 3">
            <a:extLst>
              <a:ext uri="{FF2B5EF4-FFF2-40B4-BE49-F238E27FC236}">
                <a16:creationId xmlns:a16="http://schemas.microsoft.com/office/drawing/2014/main" id="{41B34883-80CC-6D7C-51AB-07B7DFD03E1B}"/>
              </a:ext>
            </a:extLst>
          </p:cNvPr>
          <p:cNvSpPr>
            <a:spLocks noGrp="1"/>
          </p:cNvSpPr>
          <p:nvPr>
            <p:ph type="ftr" sz="quarter" idx="11"/>
          </p:nvPr>
        </p:nvSpPr>
        <p:spPr/>
        <p:txBody>
          <a:bodyPr/>
          <a:lstStyle/>
          <a:p>
            <a:r>
              <a:rPr lang="fr-FR"/>
              <a:t>Journée de l'accréditation 2024 - Impartialité</a:t>
            </a:r>
            <a:endParaRPr lang="fr-BE"/>
          </a:p>
        </p:txBody>
      </p:sp>
      <p:sp>
        <p:nvSpPr>
          <p:cNvPr id="5" name="Espace réservé du numéro de diapositive 4">
            <a:extLst>
              <a:ext uri="{FF2B5EF4-FFF2-40B4-BE49-F238E27FC236}">
                <a16:creationId xmlns:a16="http://schemas.microsoft.com/office/drawing/2014/main" id="{6F314280-5E71-AC8A-6DB0-A7076593D004}"/>
              </a:ext>
            </a:extLst>
          </p:cNvPr>
          <p:cNvSpPr>
            <a:spLocks noGrp="1"/>
          </p:cNvSpPr>
          <p:nvPr>
            <p:ph type="sldNum" sz="quarter" idx="12"/>
          </p:nvPr>
        </p:nvSpPr>
        <p:spPr/>
        <p:txBody>
          <a:bodyPr/>
          <a:lstStyle/>
          <a:p>
            <a:fld id="{9891E64B-0FA0-4F95-8C79-9CAD9C736863}" type="slidenum">
              <a:rPr lang="fr-BE" smtClean="0"/>
              <a:t>9</a:t>
            </a:fld>
            <a:endParaRPr lang="fr-BE"/>
          </a:p>
        </p:txBody>
      </p:sp>
    </p:spTree>
    <p:extLst>
      <p:ext uri="{BB962C8B-B14F-4D97-AF65-F5344CB8AC3E}">
        <p14:creationId xmlns:p14="http://schemas.microsoft.com/office/powerpoint/2010/main" val="2974475426"/>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9452</TotalTime>
  <Words>3122</Words>
  <Application>Microsoft Office PowerPoint</Application>
  <PresentationFormat>Grand écran</PresentationFormat>
  <Paragraphs>364</Paragraphs>
  <Slides>43</Slides>
  <Notes>14</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43</vt:i4>
      </vt:variant>
    </vt:vector>
  </HeadingPairs>
  <TitlesOfParts>
    <vt:vector size="50" baseType="lpstr">
      <vt:lpstr>Aptos</vt:lpstr>
      <vt:lpstr>Aptos Display</vt:lpstr>
      <vt:lpstr>Arial</vt:lpstr>
      <vt:lpstr>Calibri</vt:lpstr>
      <vt:lpstr>Tahoma</vt:lpstr>
      <vt:lpstr>Wingdings</vt:lpstr>
      <vt:lpstr>Thème Office</vt:lpstr>
      <vt:lpstr>Impartialité dans les normes d’accréditation</vt:lpstr>
      <vt:lpstr>Pourquoi l’impartialité est-elle importante ?</vt:lpstr>
      <vt:lpstr>Une mesure du degré d’importance de l’impartialité dans les normes d’accréditation</vt:lpstr>
      <vt:lpstr>Définition de l’impartialité (Larousse)</vt:lpstr>
      <vt:lpstr>Définition de l’impartialité dans les normes d’accréditation</vt:lpstr>
      <vt:lpstr>D’autres termes pour l’impartialité</vt:lpstr>
      <vt:lpstr>Que peut-on dire de l’objectivité ?</vt:lpstr>
      <vt:lpstr>Décisions à prendre</vt:lpstr>
      <vt:lpstr>Objectif de l’impartialité</vt:lpstr>
      <vt:lpstr>Impartialité</vt:lpstr>
      <vt:lpstr>Bénéfices de l’impartialité</vt:lpstr>
      <vt:lpstr>3 principes d’impartialité</vt:lpstr>
      <vt:lpstr>Parti pris</vt:lpstr>
      <vt:lpstr>Normes d’accréditation et impartialité (1)</vt:lpstr>
      <vt:lpstr>Normes d’accréditation et impartialité (2)</vt:lpstr>
      <vt:lpstr>Que relevons-nous comme constats lors des audits d’accréditation ?</vt:lpstr>
      <vt:lpstr>Quelles sont les menaces qui pèsent sur l’impartialité (§4.2.4 ISO/IEC 17021-1) ?</vt:lpstr>
      <vt:lpstr>Et suivant les normes ISO/IEC 17065, ISO 15189 et ISO/IEC 17025 ?</vt:lpstr>
      <vt:lpstr>Que pensez-vous de cet exemple provenant des organismes d’inspection ?</vt:lpstr>
      <vt:lpstr>… des laboratoires de biologie médicale ?</vt:lpstr>
      <vt:lpstr>…des laboratoires d’essais et d’étalonnage ?</vt:lpstr>
      <vt:lpstr>…des organismes de certification de produit ?</vt:lpstr>
      <vt:lpstr>Document EA 2/20 « Activités de Conseil et Indépendance des organismes d’évaluation de la conformité »</vt:lpstr>
      <vt:lpstr>… des organismes de certification de système ?</vt:lpstr>
      <vt:lpstr>Comment détecter les risques ?</vt:lpstr>
      <vt:lpstr>Quelques exemples de détection des risques (1)</vt:lpstr>
      <vt:lpstr>Quelques exemples de détection des risques (2)</vt:lpstr>
      <vt:lpstr>Quelques exemples de détection des risques (3)</vt:lpstr>
      <vt:lpstr>Comment gérer les risques en termes d’impartialité ?</vt:lpstr>
      <vt:lpstr>Une autre solution : la méthode Kinney simplifiée (1)</vt:lpstr>
      <vt:lpstr>Une autre solution : la méthode Kinney simplifiée (2)</vt:lpstr>
      <vt:lpstr>Une autre solution : la méthode Kinney simplifiée (3)</vt:lpstr>
      <vt:lpstr>Quelles sont les questions posées auprès d’European Accrediation ?</vt:lpstr>
      <vt:lpstr>FAQ EA – Organismes d’inspection</vt:lpstr>
      <vt:lpstr>FAQ EA – Laboratoires (1)</vt:lpstr>
      <vt:lpstr>FAQ EA – Laboratoires (2)</vt:lpstr>
      <vt:lpstr>FAQ EA – Laboratoires (3)</vt:lpstr>
      <vt:lpstr>FAQ EA – Certification de système (1)</vt:lpstr>
      <vt:lpstr>FAQ EA – Certification de système (2)</vt:lpstr>
      <vt:lpstr>FAQ EA – Certification de système (3)</vt:lpstr>
      <vt:lpstr>FAQ EA – Certification de système (4)</vt:lpstr>
      <vt:lpstr>FAQ EA – Certification de produits (1)</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Marc Levenstond</dc:creator>
  <cp:lastModifiedBy>Marc Levenstond</cp:lastModifiedBy>
  <cp:revision>9</cp:revision>
  <dcterms:created xsi:type="dcterms:W3CDTF">2024-09-14T20:58:50Z</dcterms:created>
  <dcterms:modified xsi:type="dcterms:W3CDTF">2024-09-29T22:28:09Z</dcterms:modified>
</cp:coreProperties>
</file>