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4"/>
  </p:notesMasterIdLst>
  <p:handoutMasterIdLst>
    <p:handoutMasterId r:id="rId35"/>
  </p:handoutMasterIdLst>
  <p:sldIdLst>
    <p:sldId id="256" r:id="rId2"/>
    <p:sldId id="483" r:id="rId3"/>
    <p:sldId id="547" r:id="rId4"/>
    <p:sldId id="510" r:id="rId5"/>
    <p:sldId id="512" r:id="rId6"/>
    <p:sldId id="514" r:id="rId7"/>
    <p:sldId id="515" r:id="rId8"/>
    <p:sldId id="502" r:id="rId9"/>
    <p:sldId id="517" r:id="rId10"/>
    <p:sldId id="503" r:id="rId11"/>
    <p:sldId id="518" r:id="rId12"/>
    <p:sldId id="530" r:id="rId13"/>
    <p:sldId id="519" r:id="rId14"/>
    <p:sldId id="546" r:id="rId15"/>
    <p:sldId id="504" r:id="rId16"/>
    <p:sldId id="531" r:id="rId17"/>
    <p:sldId id="532" r:id="rId18"/>
    <p:sldId id="506" r:id="rId19"/>
    <p:sldId id="544" r:id="rId20"/>
    <p:sldId id="543" r:id="rId21"/>
    <p:sldId id="542" r:id="rId22"/>
    <p:sldId id="545" r:id="rId23"/>
    <p:sldId id="507" r:id="rId24"/>
    <p:sldId id="541" r:id="rId25"/>
    <p:sldId id="505" r:id="rId26"/>
    <p:sldId id="533" r:id="rId27"/>
    <p:sldId id="534" r:id="rId28"/>
    <p:sldId id="535" r:id="rId29"/>
    <p:sldId id="536" r:id="rId30"/>
    <p:sldId id="537" r:id="rId31"/>
    <p:sldId id="538" r:id="rId32"/>
    <p:sldId id="418" r:id="rId33"/>
  </p:sldIdLst>
  <p:sldSz cx="9144000" cy="6858000" type="screen4x3"/>
  <p:notesSz cx="6797675" cy="9926638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aul Dax" initials="PD" lastIdx="6" clrIdx="0">
    <p:extLst>
      <p:ext uri="{19B8F6BF-5375-455C-9EA6-DF929625EA0E}">
        <p15:presenceInfo xmlns:p15="http://schemas.microsoft.com/office/powerpoint/2012/main" userId="S-1-5-21-3210268068-3955779823-4248853682-90420" providerId="AD"/>
      </p:ext>
    </p:extLst>
  </p:cmAuthor>
  <p:cmAuthor id="2" name="Dimitra KALOGEROPOULOU" initials="DK" lastIdx="3" clrIdx="1">
    <p:extLst>
      <p:ext uri="{19B8F6BF-5375-455C-9EA6-DF929625EA0E}">
        <p15:presenceInfo xmlns:p15="http://schemas.microsoft.com/office/powerpoint/2012/main" userId="S-1-5-21-3210268068-3955779823-4248853682-3783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5DAA"/>
    <a:srgbClr val="FEBFB8"/>
    <a:srgbClr val="005F9F"/>
    <a:srgbClr val="0187F5"/>
    <a:srgbClr val="E5F3FF"/>
    <a:srgbClr val="C5E5FF"/>
    <a:srgbClr val="FBFEFF"/>
    <a:srgbClr val="FFFFFE"/>
    <a:srgbClr val="FFFFFF"/>
    <a:srgbClr val="A5A6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964" autoAdjust="0"/>
    <p:restoredTop sz="93339" autoAdjust="0"/>
  </p:normalViewPr>
  <p:slideViewPr>
    <p:cSldViewPr snapToGrid="0" snapToObjects="1">
      <p:cViewPr>
        <p:scale>
          <a:sx n="100" d="100"/>
          <a:sy n="100" d="100"/>
        </p:scale>
        <p:origin x="2467" y="4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8" d="100"/>
        <a:sy n="128" d="100"/>
      </p:scale>
      <p:origin x="0" y="-24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fr-FR"/>
              <a:t>JCA 2022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fr-FR"/>
              <a:t>14/10/2022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5AB3C1-3A55-4980-9865-C927AC134CD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93900171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fr-FR"/>
              <a:t>JCA 2022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fr-FR"/>
              <a:t>14/10/2022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5D0A4-D100-458D-8F62-9733103D69EC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65909214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il-qualite.public.lu/fr.html" TargetMode="External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il-qualite.public.lu/fr.html" TargetMode="External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50068" y="4431323"/>
            <a:ext cx="3886201" cy="151701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lang="fr-FR" sz="1400" dirty="0"/>
            </a:lvl1pPr>
            <a:lvl2pPr marL="178042" indent="0" algn="ctr">
              <a:buNone/>
              <a:defRPr sz="779"/>
            </a:lvl2pPr>
            <a:lvl3pPr marL="356085" indent="0" algn="ctr">
              <a:buNone/>
              <a:defRPr sz="701"/>
            </a:lvl3pPr>
            <a:lvl4pPr marL="534127" indent="0" algn="ctr">
              <a:buNone/>
              <a:defRPr sz="623"/>
            </a:lvl4pPr>
            <a:lvl5pPr marL="712169" indent="0" algn="ctr">
              <a:buNone/>
              <a:defRPr sz="623"/>
            </a:lvl5pPr>
            <a:lvl6pPr marL="890211" indent="0" algn="ctr">
              <a:buNone/>
              <a:defRPr sz="623"/>
            </a:lvl6pPr>
            <a:lvl7pPr marL="1068254" indent="0" algn="ctr">
              <a:buNone/>
              <a:defRPr sz="623"/>
            </a:lvl7pPr>
            <a:lvl8pPr marL="1246296" indent="0" algn="ctr">
              <a:buNone/>
              <a:defRPr sz="623"/>
            </a:lvl8pPr>
            <a:lvl9pPr marL="1424338" indent="0" algn="ctr">
              <a:buNone/>
              <a:defRPr sz="623"/>
            </a:lvl9pPr>
          </a:lstStyle>
          <a:p>
            <a:r>
              <a:rPr lang="en-US"/>
              <a:t>Click to edit Master subtitle style</a:t>
            </a:r>
            <a:endParaRPr lang="fr-FR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345021" y="3222627"/>
            <a:ext cx="8491247" cy="1120774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>
              <a:defRPr sz="2400" b="1"/>
            </a:lvl1pPr>
          </a:lstStyle>
          <a:p>
            <a:r>
              <a:rPr lang="en-US"/>
              <a:t>Click to edit Master title style</a:t>
            </a:r>
            <a:endParaRPr lang="fr-FR" dirty="0"/>
          </a:p>
        </p:txBody>
      </p:sp>
      <p:sp>
        <p:nvSpPr>
          <p:cNvPr id="9" name="Textfeld 4"/>
          <p:cNvSpPr txBox="1"/>
          <p:nvPr/>
        </p:nvSpPr>
        <p:spPr>
          <a:xfrm>
            <a:off x="345022" y="5699916"/>
            <a:ext cx="45347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i="1" dirty="0">
                <a:solidFill>
                  <a:schemeClr val="bg1">
                    <a:lumMod val="65000"/>
                  </a:schemeClr>
                </a:solidFill>
                <a:latin typeface="Times"/>
                <a:cs typeface="Times"/>
              </a:rPr>
              <a:t>Welcome · </a:t>
            </a:r>
            <a:r>
              <a:rPr lang="de-DE" sz="2400" i="1" dirty="0" err="1">
                <a:solidFill>
                  <a:schemeClr val="bg1">
                    <a:lumMod val="65000"/>
                  </a:schemeClr>
                </a:solidFill>
                <a:latin typeface="Times"/>
                <a:cs typeface="Times"/>
              </a:rPr>
              <a:t>Bienvenue</a:t>
            </a:r>
            <a:r>
              <a:rPr lang="de-DE" sz="2400" i="1" dirty="0">
                <a:solidFill>
                  <a:schemeClr val="bg1">
                    <a:lumMod val="65000"/>
                  </a:schemeClr>
                </a:solidFill>
                <a:latin typeface="Times"/>
                <a:cs typeface="Times"/>
              </a:rPr>
              <a:t> · Willkommen</a:t>
            </a:r>
          </a:p>
        </p:txBody>
      </p:sp>
    </p:spTree>
    <p:extLst>
      <p:ext uri="{BB962C8B-B14F-4D97-AF65-F5344CB8AC3E}">
        <p14:creationId xmlns:p14="http://schemas.microsoft.com/office/powerpoint/2010/main" val="20802545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ver 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  <p:sp>
        <p:nvSpPr>
          <p:cNvPr id="9" name="Textfeld 4"/>
          <p:cNvSpPr txBox="1"/>
          <p:nvPr/>
        </p:nvSpPr>
        <p:spPr>
          <a:xfrm>
            <a:off x="345022" y="5699916"/>
            <a:ext cx="45347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i="1" dirty="0">
                <a:solidFill>
                  <a:schemeClr val="bg1">
                    <a:lumMod val="65000"/>
                  </a:schemeClr>
                </a:solidFill>
                <a:latin typeface="Times"/>
                <a:cs typeface="Times"/>
              </a:rPr>
              <a:t>Welcome · </a:t>
            </a:r>
            <a:r>
              <a:rPr lang="de-DE" sz="2400" i="1" dirty="0" err="1">
                <a:solidFill>
                  <a:schemeClr val="bg1">
                    <a:lumMod val="65000"/>
                  </a:schemeClr>
                </a:solidFill>
                <a:latin typeface="Times"/>
                <a:cs typeface="Times"/>
              </a:rPr>
              <a:t>Bienvenue</a:t>
            </a:r>
            <a:r>
              <a:rPr lang="de-DE" sz="2400" i="1" dirty="0">
                <a:solidFill>
                  <a:schemeClr val="bg1">
                    <a:lumMod val="65000"/>
                  </a:schemeClr>
                </a:solidFill>
                <a:latin typeface="Times"/>
                <a:cs typeface="Times"/>
              </a:rPr>
              <a:t> · Willkommen</a:t>
            </a:r>
          </a:p>
        </p:txBody>
      </p:sp>
    </p:spTree>
    <p:extLst>
      <p:ext uri="{BB962C8B-B14F-4D97-AF65-F5344CB8AC3E}">
        <p14:creationId xmlns:p14="http://schemas.microsoft.com/office/powerpoint/2010/main" val="68144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picture and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0" y="1628799"/>
            <a:ext cx="2115957" cy="3694641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fr-FR"/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>
          <a:xfrm>
            <a:off x="2106010" y="420376"/>
            <a:ext cx="7037990" cy="408882"/>
          </a:xfrm>
          <a:prstGeom prst="rect">
            <a:avLst/>
          </a:prstGeom>
        </p:spPr>
        <p:txBody>
          <a:bodyPr anchor="ctr" anchorCtr="0"/>
          <a:lstStyle>
            <a:lvl1pPr>
              <a:defRPr sz="1800" cap="all" baseline="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8" name="Text Placeholder 11"/>
          <p:cNvSpPr>
            <a:spLocks noGrp="1"/>
          </p:cNvSpPr>
          <p:nvPr>
            <p:ph type="body" sz="quarter" idx="13"/>
          </p:nvPr>
        </p:nvSpPr>
        <p:spPr>
          <a:xfrm>
            <a:off x="2435225" y="1628799"/>
            <a:ext cx="6238388" cy="420526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</a:defRPr>
            </a:lvl1pPr>
            <a:lvl2pPr marL="360000" indent="-180975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SzPct val="110000"/>
              <a:buFont typeface="Arial" panose="020B0604020202020204" pitchFamily="34" charset="0"/>
              <a:buChar char="•"/>
              <a:defRPr sz="1600"/>
            </a:lvl2pPr>
            <a:lvl3pPr marL="623888" indent="-17145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SzPct val="120000"/>
              <a:buFont typeface="Wingdings" panose="05000000000000000000" pitchFamily="2" charset="2"/>
              <a:buChar char="Ø"/>
              <a:defRPr sz="1400"/>
            </a:lvl3pPr>
            <a:lvl4pPr marL="803275" indent="-88900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Font typeface="Wingdings" panose="05000000000000000000" pitchFamily="2" charset="2"/>
              <a:buChar char="§"/>
              <a:defRPr sz="1200"/>
            </a:lvl4pPr>
            <a:lvl5pPr marL="982663" indent="-88900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Font typeface="DIN-Regular" pitchFamily="34" charset="0"/>
              <a:buChar char="-"/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 marL="1424338" indent="0">
              <a:buNone/>
              <a:defRPr sz="11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282451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, 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0" y="1628799"/>
            <a:ext cx="2115957" cy="3694641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fr-FR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3"/>
          </p:nvPr>
        </p:nvSpPr>
        <p:spPr>
          <a:xfrm>
            <a:off x="2435225" y="1628799"/>
            <a:ext cx="6238388" cy="420526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</a:defRPr>
            </a:lvl1pPr>
            <a:lvl2pPr marL="360000" indent="-180975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SzPct val="110000"/>
              <a:buFont typeface="Arial" panose="020B0604020202020204" pitchFamily="34" charset="0"/>
              <a:buChar char="•"/>
              <a:defRPr sz="1600"/>
            </a:lvl2pPr>
            <a:lvl3pPr marL="623888" indent="-17145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SzPct val="120000"/>
              <a:buFont typeface="Wingdings" panose="05000000000000000000" pitchFamily="2" charset="2"/>
              <a:buChar char="Ø"/>
              <a:defRPr sz="1400"/>
            </a:lvl3pPr>
            <a:lvl4pPr marL="803275" indent="-88900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Font typeface="Wingdings" panose="05000000000000000000" pitchFamily="2" charset="2"/>
              <a:buChar char="§"/>
              <a:defRPr sz="1200"/>
            </a:lvl4pPr>
            <a:lvl5pPr marL="982663" indent="-88900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Font typeface="DIN-Regular" pitchFamily="34" charset="0"/>
              <a:buChar char="-"/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 marL="1424338" indent="0">
              <a:buNone/>
              <a:defRPr sz="11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>
          <a:xfrm>
            <a:off x="2105025" y="420376"/>
            <a:ext cx="6900830" cy="408882"/>
          </a:xfrm>
          <a:prstGeom prst="rect">
            <a:avLst/>
          </a:prstGeom>
        </p:spPr>
        <p:txBody>
          <a:bodyPr anchor="ctr" anchorCtr="0"/>
          <a:lstStyle>
            <a:lvl1pPr>
              <a:defRPr sz="1800" cap="all" baseline="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fr-FR" dirty="0"/>
          </a:p>
        </p:txBody>
      </p:sp>
      <p:sp>
        <p:nvSpPr>
          <p:cNvPr id="10" name="Rechteck 1"/>
          <p:cNvSpPr/>
          <p:nvPr/>
        </p:nvSpPr>
        <p:spPr>
          <a:xfrm>
            <a:off x="2105025" y="842740"/>
            <a:ext cx="7038975" cy="508000"/>
          </a:xfrm>
          <a:prstGeom prst="rect">
            <a:avLst/>
          </a:prstGeom>
          <a:solidFill>
            <a:srgbClr val="A5A6A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2105025" y="863314"/>
            <a:ext cx="6890883" cy="46685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lang="en-US" sz="1800" cap="all" baseline="0" dirty="0" smtClean="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dirty="0" smtClean="0">
                <a:solidFill>
                  <a:schemeClr val="tx2"/>
                </a:solidFill>
              </a:defRPr>
            </a:lvl3pPr>
            <a:lvl4pPr>
              <a:defRPr lang="en-US" dirty="0" smtClean="0">
                <a:solidFill>
                  <a:schemeClr val="tx2"/>
                </a:solidFill>
              </a:defRPr>
            </a:lvl4pPr>
            <a:lvl5pPr>
              <a:defRPr lang="fr-FR" dirty="0">
                <a:solidFill>
                  <a:schemeClr val="tx2"/>
                </a:solidFill>
              </a:defRPr>
            </a:lvl5pPr>
          </a:lstStyle>
          <a:p>
            <a:pPr marL="89021" lvl="0" indent="-89021">
              <a:spcBef>
                <a:spcPct val="0"/>
              </a:spcBef>
            </a:pPr>
            <a:r>
              <a:rPr lang="en-US" dirty="0"/>
              <a:t>Edit Master text styles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41663E4-CF69-41A1-A740-496A5AC59A70}" type="slidenum">
              <a:rPr lang="fr-CH" smtClean="0"/>
              <a:pPr/>
              <a:t>‹#›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1180240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_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/>
          <p:cNvSpPr>
            <a:spLocks noGrp="1"/>
          </p:cNvSpPr>
          <p:nvPr>
            <p:ph type="title"/>
          </p:nvPr>
        </p:nvSpPr>
        <p:spPr>
          <a:xfrm>
            <a:off x="2105025" y="420376"/>
            <a:ext cx="6900830" cy="408882"/>
          </a:xfrm>
          <a:prstGeom prst="rect">
            <a:avLst/>
          </a:prstGeom>
        </p:spPr>
        <p:txBody>
          <a:bodyPr anchor="ctr" anchorCtr="0"/>
          <a:lstStyle>
            <a:lvl1pPr>
              <a:defRPr sz="1800" cap="all" baseline="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fr-FR" dirty="0"/>
          </a:p>
        </p:txBody>
      </p:sp>
      <p:sp>
        <p:nvSpPr>
          <p:cNvPr id="10" name="Rechteck 1"/>
          <p:cNvSpPr/>
          <p:nvPr/>
        </p:nvSpPr>
        <p:spPr>
          <a:xfrm>
            <a:off x="2105025" y="842740"/>
            <a:ext cx="7038975" cy="508000"/>
          </a:xfrm>
          <a:prstGeom prst="rect">
            <a:avLst/>
          </a:prstGeom>
          <a:solidFill>
            <a:srgbClr val="A5A6A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2105025" y="863314"/>
            <a:ext cx="6890883" cy="46685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lang="en-US" sz="1800" cap="all" baseline="0" dirty="0" smtClean="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dirty="0" smtClean="0">
                <a:solidFill>
                  <a:schemeClr val="tx2"/>
                </a:solidFill>
              </a:defRPr>
            </a:lvl3pPr>
            <a:lvl4pPr>
              <a:defRPr lang="en-US" dirty="0" smtClean="0">
                <a:solidFill>
                  <a:schemeClr val="tx2"/>
                </a:solidFill>
              </a:defRPr>
            </a:lvl4pPr>
            <a:lvl5pPr>
              <a:defRPr lang="fr-FR" dirty="0">
                <a:solidFill>
                  <a:schemeClr val="tx2"/>
                </a:solidFill>
              </a:defRPr>
            </a:lvl5pPr>
          </a:lstStyle>
          <a:p>
            <a:pPr marL="89021" lvl="0" indent="-89021">
              <a:spcBef>
                <a:spcPct val="0"/>
              </a:spcBef>
            </a:pPr>
            <a:r>
              <a:rPr lang="en-US" dirty="0"/>
              <a:t>Edit Master text styles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41663E4-CF69-41A1-A740-496A5AC59A70}" type="slidenum">
              <a:rPr lang="fr-CH" smtClean="0"/>
              <a:pPr/>
              <a:t>‹#›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838782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  <p:sp>
        <p:nvSpPr>
          <p:cNvPr id="8" name="Textfeld 11"/>
          <p:cNvSpPr txBox="1"/>
          <p:nvPr/>
        </p:nvSpPr>
        <p:spPr>
          <a:xfrm>
            <a:off x="4140443" y="3638131"/>
            <a:ext cx="3855471" cy="17581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de-DE" sz="1400" b="1" dirty="0">
                <a:solidFill>
                  <a:schemeClr val="bg1"/>
                </a:solidFill>
                <a:latin typeface="DIN Offc"/>
                <a:cs typeface="DIN Offc"/>
              </a:rPr>
              <a:t>OFFICE LUXEMBOURGEOIS D'ACCRÉDITATION ET DE SURVEILLANCE (OLAS)</a:t>
            </a:r>
          </a:p>
          <a:p>
            <a:pPr>
              <a:lnSpc>
                <a:spcPct val="150000"/>
              </a:lnSpc>
            </a:pPr>
            <a:endParaRPr lang="de-DE" sz="1050" dirty="0">
              <a:solidFill>
                <a:schemeClr val="bg1"/>
              </a:solidFill>
              <a:latin typeface="DIN Offc"/>
              <a:cs typeface="DIN Offc"/>
            </a:endParaRPr>
          </a:p>
          <a:p>
            <a:pPr>
              <a:lnSpc>
                <a:spcPct val="100000"/>
              </a:lnSpc>
            </a:pPr>
            <a:r>
              <a:rPr lang="de-DE" sz="1050" dirty="0" err="1">
                <a:solidFill>
                  <a:schemeClr val="bg1"/>
                </a:solidFill>
                <a:latin typeface="DIN Offc"/>
                <a:cs typeface="DIN Offc"/>
              </a:rPr>
              <a:t>Southlane</a:t>
            </a:r>
            <a:r>
              <a:rPr lang="de-DE" sz="1050" dirty="0">
                <a:solidFill>
                  <a:schemeClr val="bg1"/>
                </a:solidFill>
                <a:latin typeface="DIN Offc"/>
                <a:cs typeface="DIN Offc"/>
              </a:rPr>
              <a:t> Tower I · 1, </a:t>
            </a:r>
            <a:r>
              <a:rPr lang="de-DE" sz="1050" dirty="0" err="1">
                <a:solidFill>
                  <a:schemeClr val="bg1"/>
                </a:solidFill>
                <a:latin typeface="DIN Offc"/>
                <a:cs typeface="DIN Offc"/>
              </a:rPr>
              <a:t>avenue</a:t>
            </a:r>
            <a:r>
              <a:rPr lang="de-DE" sz="1050" dirty="0">
                <a:solidFill>
                  <a:schemeClr val="bg1"/>
                </a:solidFill>
                <a:latin typeface="DIN Offc"/>
                <a:cs typeface="DIN Offc"/>
              </a:rPr>
              <a:t> du Swing · L-4367 </a:t>
            </a:r>
            <a:r>
              <a:rPr lang="de-DE" sz="1050" dirty="0" err="1">
                <a:solidFill>
                  <a:schemeClr val="bg1"/>
                </a:solidFill>
                <a:latin typeface="DIN Offc"/>
                <a:cs typeface="DIN Offc"/>
              </a:rPr>
              <a:t>Belvaux</a:t>
            </a:r>
            <a:endParaRPr lang="de-DE" sz="1050" dirty="0">
              <a:solidFill>
                <a:schemeClr val="bg1"/>
              </a:solidFill>
              <a:latin typeface="DIN Offc"/>
              <a:cs typeface="DIN Offc"/>
            </a:endParaRPr>
          </a:p>
          <a:p>
            <a:pPr>
              <a:lnSpc>
                <a:spcPct val="100000"/>
              </a:lnSpc>
            </a:pPr>
            <a:r>
              <a:rPr lang="de-DE" sz="1050" dirty="0">
                <a:solidFill>
                  <a:schemeClr val="bg1"/>
                </a:solidFill>
                <a:latin typeface="DIN Offc"/>
                <a:cs typeface="DIN Offc"/>
              </a:rPr>
              <a:t>Tel. : (+352) 24 77 43 -60 · Fax : (+352) 24 79 43 -60</a:t>
            </a:r>
          </a:p>
          <a:p>
            <a:pPr>
              <a:lnSpc>
                <a:spcPct val="100000"/>
              </a:lnSpc>
            </a:pPr>
            <a:r>
              <a:rPr lang="de-DE" sz="1050" dirty="0" err="1">
                <a:solidFill>
                  <a:schemeClr val="bg1"/>
                </a:solidFill>
                <a:latin typeface="DIN Offc"/>
                <a:cs typeface="DIN Offc"/>
              </a:rPr>
              <a:t>E-mail</a:t>
            </a:r>
            <a:r>
              <a:rPr lang="de-DE" sz="1050" dirty="0">
                <a:solidFill>
                  <a:schemeClr val="bg1"/>
                </a:solidFill>
                <a:latin typeface="DIN Offc"/>
                <a:cs typeface="DIN Offc"/>
              </a:rPr>
              <a:t> : </a:t>
            </a:r>
            <a:r>
              <a:rPr lang="de-DE" sz="1050" dirty="0" err="1">
                <a:solidFill>
                  <a:schemeClr val="bg1"/>
                </a:solidFill>
                <a:latin typeface="DIN Offc"/>
                <a:cs typeface="DIN Offc"/>
              </a:rPr>
              <a:t>olas@ilnas.etat.lu</a:t>
            </a:r>
            <a:endParaRPr lang="de-DE" sz="1050" dirty="0">
              <a:solidFill>
                <a:schemeClr val="bg1"/>
              </a:solidFill>
              <a:latin typeface="DIN Offc"/>
              <a:cs typeface="DIN Offc"/>
            </a:endParaRPr>
          </a:p>
          <a:p>
            <a:pPr>
              <a:lnSpc>
                <a:spcPct val="150000"/>
              </a:lnSpc>
            </a:pPr>
            <a:r>
              <a:rPr lang="de-DE" sz="1400" dirty="0">
                <a:solidFill>
                  <a:srgbClr val="F2B01E"/>
                </a:solidFill>
                <a:latin typeface="DIN Offc"/>
                <a:cs typeface="DIN Offc"/>
                <a:hlinkClick r:id="rId3"/>
              </a:rPr>
              <a:t>www.portail-qualite.lu</a:t>
            </a:r>
            <a:endParaRPr lang="de-DE" sz="1400" dirty="0">
              <a:solidFill>
                <a:srgbClr val="F2B01E"/>
              </a:solidFill>
              <a:latin typeface="DIN Offc"/>
              <a:cs typeface="DIN Offc"/>
            </a:endParaRPr>
          </a:p>
        </p:txBody>
      </p:sp>
      <p:sp>
        <p:nvSpPr>
          <p:cNvPr id="9" name="Textfeld 12"/>
          <p:cNvSpPr txBox="1"/>
          <p:nvPr/>
        </p:nvSpPr>
        <p:spPr>
          <a:xfrm>
            <a:off x="345022" y="5945447"/>
            <a:ext cx="56671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i="1" dirty="0" err="1">
                <a:solidFill>
                  <a:schemeClr val="bg1"/>
                </a:solidFill>
                <a:latin typeface="Times"/>
                <a:cs typeface="Times"/>
              </a:rPr>
              <a:t>Thank</a:t>
            </a:r>
            <a:r>
              <a:rPr lang="de-DE" sz="2400" i="1" dirty="0">
                <a:solidFill>
                  <a:schemeClr val="bg1"/>
                </a:solidFill>
                <a:latin typeface="Times"/>
                <a:cs typeface="Times"/>
              </a:rPr>
              <a:t> </a:t>
            </a:r>
            <a:r>
              <a:rPr lang="de-DE" sz="2400" i="1" dirty="0" err="1">
                <a:solidFill>
                  <a:schemeClr val="bg1"/>
                </a:solidFill>
                <a:latin typeface="Times"/>
                <a:cs typeface="Times"/>
              </a:rPr>
              <a:t>you</a:t>
            </a:r>
            <a:r>
              <a:rPr lang="de-DE" sz="2400" i="1" dirty="0">
                <a:solidFill>
                  <a:schemeClr val="bg1"/>
                </a:solidFill>
                <a:latin typeface="Times"/>
                <a:cs typeface="Times"/>
              </a:rPr>
              <a:t> · Merci · Danke</a:t>
            </a:r>
          </a:p>
        </p:txBody>
      </p:sp>
    </p:spTree>
    <p:extLst>
      <p:ext uri="{BB962C8B-B14F-4D97-AF65-F5344CB8AC3E}">
        <p14:creationId xmlns:p14="http://schemas.microsoft.com/office/powerpoint/2010/main" val="3907668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losing with per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  <p:sp>
        <p:nvSpPr>
          <p:cNvPr id="8" name="Textfeld 11"/>
          <p:cNvSpPr txBox="1"/>
          <p:nvPr/>
        </p:nvSpPr>
        <p:spPr>
          <a:xfrm>
            <a:off x="4140443" y="3638131"/>
            <a:ext cx="3855471" cy="17581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de-DE" sz="1400" b="1" dirty="0">
                <a:solidFill>
                  <a:schemeClr val="bg1"/>
                </a:solidFill>
                <a:latin typeface="DIN Offc"/>
                <a:cs typeface="DIN Offc"/>
              </a:rPr>
              <a:t>OFFICE LUXEMBOURGEOIS D'ACCRÉDITATION ET DE SURVEILLANCE (OLAS)</a:t>
            </a:r>
          </a:p>
          <a:p>
            <a:pPr>
              <a:lnSpc>
                <a:spcPct val="150000"/>
              </a:lnSpc>
            </a:pPr>
            <a:endParaRPr lang="de-DE" sz="1050" dirty="0">
              <a:solidFill>
                <a:schemeClr val="bg1"/>
              </a:solidFill>
              <a:latin typeface="DIN Offc"/>
              <a:cs typeface="DIN Offc"/>
            </a:endParaRPr>
          </a:p>
          <a:p>
            <a:pPr>
              <a:lnSpc>
                <a:spcPct val="100000"/>
              </a:lnSpc>
            </a:pPr>
            <a:r>
              <a:rPr lang="de-DE" sz="1050" dirty="0" err="1">
                <a:solidFill>
                  <a:schemeClr val="bg1"/>
                </a:solidFill>
                <a:latin typeface="DIN Offc"/>
                <a:cs typeface="DIN Offc"/>
              </a:rPr>
              <a:t>Southlane</a:t>
            </a:r>
            <a:r>
              <a:rPr lang="de-DE" sz="1050" dirty="0">
                <a:solidFill>
                  <a:schemeClr val="bg1"/>
                </a:solidFill>
                <a:latin typeface="DIN Offc"/>
                <a:cs typeface="DIN Offc"/>
              </a:rPr>
              <a:t> Tower I · 1, </a:t>
            </a:r>
            <a:r>
              <a:rPr lang="de-DE" sz="1050" dirty="0" err="1">
                <a:solidFill>
                  <a:schemeClr val="bg1"/>
                </a:solidFill>
                <a:latin typeface="DIN Offc"/>
                <a:cs typeface="DIN Offc"/>
              </a:rPr>
              <a:t>avenue</a:t>
            </a:r>
            <a:r>
              <a:rPr lang="de-DE" sz="1050" dirty="0">
                <a:solidFill>
                  <a:schemeClr val="bg1"/>
                </a:solidFill>
                <a:latin typeface="DIN Offc"/>
                <a:cs typeface="DIN Offc"/>
              </a:rPr>
              <a:t> du Swing · L-4367 </a:t>
            </a:r>
            <a:r>
              <a:rPr lang="de-DE" sz="1050" dirty="0" err="1">
                <a:solidFill>
                  <a:schemeClr val="bg1"/>
                </a:solidFill>
                <a:latin typeface="DIN Offc"/>
                <a:cs typeface="DIN Offc"/>
              </a:rPr>
              <a:t>Belvaux</a:t>
            </a:r>
            <a:endParaRPr lang="de-DE" sz="1050" dirty="0">
              <a:solidFill>
                <a:schemeClr val="bg1"/>
              </a:solidFill>
              <a:latin typeface="DIN Offc"/>
              <a:cs typeface="DIN Offc"/>
            </a:endParaRPr>
          </a:p>
          <a:p>
            <a:pPr>
              <a:lnSpc>
                <a:spcPct val="100000"/>
              </a:lnSpc>
            </a:pPr>
            <a:r>
              <a:rPr lang="de-DE" sz="1050" dirty="0">
                <a:solidFill>
                  <a:schemeClr val="bg1"/>
                </a:solidFill>
                <a:latin typeface="DIN Offc"/>
                <a:cs typeface="DIN Offc"/>
              </a:rPr>
              <a:t>Tel. : (+352) 24 77 43 -60 · Fax : (+352) 24 79 43 -60</a:t>
            </a:r>
          </a:p>
          <a:p>
            <a:pPr>
              <a:lnSpc>
                <a:spcPct val="100000"/>
              </a:lnSpc>
            </a:pPr>
            <a:r>
              <a:rPr lang="de-DE" sz="1050" dirty="0" err="1">
                <a:solidFill>
                  <a:schemeClr val="bg1"/>
                </a:solidFill>
                <a:latin typeface="DIN Offc"/>
                <a:cs typeface="DIN Offc"/>
              </a:rPr>
              <a:t>E-mail</a:t>
            </a:r>
            <a:r>
              <a:rPr lang="de-DE" sz="1050" dirty="0">
                <a:solidFill>
                  <a:schemeClr val="bg1"/>
                </a:solidFill>
                <a:latin typeface="DIN Offc"/>
                <a:cs typeface="DIN Offc"/>
              </a:rPr>
              <a:t> : </a:t>
            </a:r>
            <a:r>
              <a:rPr lang="de-DE" sz="1050" dirty="0" err="1">
                <a:solidFill>
                  <a:schemeClr val="bg1"/>
                </a:solidFill>
                <a:latin typeface="DIN Offc"/>
                <a:cs typeface="DIN Offc"/>
              </a:rPr>
              <a:t>olas@ilnas.etat.lu</a:t>
            </a:r>
            <a:endParaRPr lang="de-DE" sz="1050" dirty="0">
              <a:solidFill>
                <a:schemeClr val="bg1"/>
              </a:solidFill>
              <a:latin typeface="DIN Offc"/>
              <a:cs typeface="DIN Offc"/>
            </a:endParaRPr>
          </a:p>
          <a:p>
            <a:pPr>
              <a:lnSpc>
                <a:spcPct val="150000"/>
              </a:lnSpc>
            </a:pPr>
            <a:r>
              <a:rPr lang="de-DE" sz="1400" dirty="0">
                <a:solidFill>
                  <a:srgbClr val="F2B01E"/>
                </a:solidFill>
                <a:latin typeface="DIN Offc"/>
                <a:cs typeface="DIN Offc"/>
                <a:hlinkClick r:id="rId3"/>
              </a:rPr>
              <a:t>www.portail-qualite.lu</a:t>
            </a:r>
            <a:endParaRPr lang="de-DE" sz="1400" dirty="0">
              <a:solidFill>
                <a:srgbClr val="F2B01E"/>
              </a:solidFill>
              <a:latin typeface="DIN Offc"/>
              <a:cs typeface="DIN Offc"/>
            </a:endParaRPr>
          </a:p>
        </p:txBody>
      </p:sp>
      <p:sp>
        <p:nvSpPr>
          <p:cNvPr id="9" name="Textfeld 12"/>
          <p:cNvSpPr txBox="1"/>
          <p:nvPr/>
        </p:nvSpPr>
        <p:spPr>
          <a:xfrm>
            <a:off x="345022" y="5945447"/>
            <a:ext cx="56671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i="1" dirty="0" err="1">
                <a:solidFill>
                  <a:schemeClr val="bg1"/>
                </a:solidFill>
                <a:latin typeface="Times"/>
                <a:cs typeface="Times"/>
              </a:rPr>
              <a:t>Thank</a:t>
            </a:r>
            <a:r>
              <a:rPr lang="de-DE" sz="2400" i="1" dirty="0">
                <a:solidFill>
                  <a:schemeClr val="bg1"/>
                </a:solidFill>
                <a:latin typeface="Times"/>
                <a:cs typeface="Times"/>
              </a:rPr>
              <a:t> </a:t>
            </a:r>
            <a:r>
              <a:rPr lang="de-DE" sz="2400" i="1" dirty="0" err="1">
                <a:solidFill>
                  <a:schemeClr val="bg1"/>
                </a:solidFill>
                <a:latin typeface="Times"/>
                <a:cs typeface="Times"/>
              </a:rPr>
              <a:t>you</a:t>
            </a:r>
            <a:r>
              <a:rPr lang="de-DE" sz="2400" i="1" dirty="0">
                <a:solidFill>
                  <a:schemeClr val="bg1"/>
                </a:solidFill>
                <a:latin typeface="Times"/>
                <a:cs typeface="Times"/>
              </a:rPr>
              <a:t> · Merci · Danke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93040" y="3638131"/>
            <a:ext cx="3154363" cy="1920875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ts val="1600"/>
              </a:lnSpc>
              <a:spcBef>
                <a:spcPts val="39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fr-FR" sz="1400" b="1" kern="1200" dirty="0">
                <a:solidFill>
                  <a:schemeClr val="bg1"/>
                </a:solidFill>
                <a:latin typeface="DIN Offc"/>
                <a:ea typeface="+mn-ea"/>
                <a:cs typeface="DIN Offc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622914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95016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541663E4-CF69-41A1-A740-496A5AC59A70}" type="slidenum">
              <a:rPr lang="fr-CH" smtClean="0"/>
              <a:pPr/>
              <a:t>‹#›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5588625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8" r:id="rId5"/>
    <p:sldLayoutId id="2147483665" r:id="rId6"/>
    <p:sldLayoutId id="2147483666" r:id="rId7"/>
    <p:sldLayoutId id="2147483667" r:id="rId8"/>
  </p:sldLayoutIdLst>
  <p:hf hdr="0" ftr="0" dt="0"/>
  <p:txStyles>
    <p:titleStyle>
      <a:lvl1pPr algn="l" defTabSz="356085" rtl="0" eaLnBrk="1" latinLnBrk="0" hangingPunct="1">
        <a:lnSpc>
          <a:spcPct val="90000"/>
        </a:lnSpc>
        <a:spcBef>
          <a:spcPct val="0"/>
        </a:spcBef>
        <a:buNone/>
        <a:defRPr sz="1713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89021" indent="-89021" algn="l" defTabSz="356085" rtl="0" eaLnBrk="1" latinLnBrk="0" hangingPunct="1">
        <a:lnSpc>
          <a:spcPct val="90000"/>
        </a:lnSpc>
        <a:spcBef>
          <a:spcPts val="390"/>
        </a:spcBef>
        <a:buFont typeface="Arial" panose="020B0604020202020204" pitchFamily="34" charset="0"/>
        <a:buChar char="•"/>
        <a:defRPr sz="1090" kern="1200">
          <a:solidFill>
            <a:schemeClr val="tx1"/>
          </a:solidFill>
          <a:latin typeface="+mn-lt"/>
          <a:ea typeface="+mn-ea"/>
          <a:cs typeface="+mn-cs"/>
        </a:defRPr>
      </a:lvl1pPr>
      <a:lvl2pPr marL="267064" indent="-89021" algn="l" defTabSz="356085" rtl="0" eaLnBrk="1" latinLnBrk="0" hangingPunct="1">
        <a:lnSpc>
          <a:spcPct val="90000"/>
        </a:lnSpc>
        <a:spcBef>
          <a:spcPts val="195"/>
        </a:spcBef>
        <a:buFont typeface="Arial" panose="020B0604020202020204" pitchFamily="34" charset="0"/>
        <a:buChar char="•"/>
        <a:defRPr sz="935" kern="1200">
          <a:solidFill>
            <a:schemeClr val="tx1"/>
          </a:solidFill>
          <a:latin typeface="+mn-lt"/>
          <a:ea typeface="+mn-ea"/>
          <a:cs typeface="+mn-cs"/>
        </a:defRPr>
      </a:lvl2pPr>
      <a:lvl3pPr marL="445106" indent="-89021" algn="l" defTabSz="356085" rtl="0" eaLnBrk="1" latinLnBrk="0" hangingPunct="1">
        <a:lnSpc>
          <a:spcPct val="90000"/>
        </a:lnSpc>
        <a:spcBef>
          <a:spcPts val="195"/>
        </a:spcBef>
        <a:buFont typeface="Arial" panose="020B0604020202020204" pitchFamily="34" charset="0"/>
        <a:buChar char="•"/>
        <a:defRPr sz="779" kern="1200">
          <a:solidFill>
            <a:schemeClr val="tx1"/>
          </a:solidFill>
          <a:latin typeface="+mn-lt"/>
          <a:ea typeface="+mn-ea"/>
          <a:cs typeface="+mn-cs"/>
        </a:defRPr>
      </a:lvl3pPr>
      <a:lvl4pPr marL="623148" indent="-89021" algn="l" defTabSz="356085" rtl="0" eaLnBrk="1" latinLnBrk="0" hangingPunct="1">
        <a:lnSpc>
          <a:spcPct val="90000"/>
        </a:lnSpc>
        <a:spcBef>
          <a:spcPts val="195"/>
        </a:spcBef>
        <a:buFont typeface="Arial" panose="020B0604020202020204" pitchFamily="34" charset="0"/>
        <a:buChar char="•"/>
        <a:defRPr sz="701" kern="1200">
          <a:solidFill>
            <a:schemeClr val="tx1"/>
          </a:solidFill>
          <a:latin typeface="+mn-lt"/>
          <a:ea typeface="+mn-ea"/>
          <a:cs typeface="+mn-cs"/>
        </a:defRPr>
      </a:lvl4pPr>
      <a:lvl5pPr marL="801190" indent="-89021" algn="l" defTabSz="356085" rtl="0" eaLnBrk="1" latinLnBrk="0" hangingPunct="1">
        <a:lnSpc>
          <a:spcPct val="90000"/>
        </a:lnSpc>
        <a:spcBef>
          <a:spcPts val="195"/>
        </a:spcBef>
        <a:buFont typeface="Arial" panose="020B0604020202020204" pitchFamily="34" charset="0"/>
        <a:buChar char="•"/>
        <a:defRPr sz="701" kern="1200">
          <a:solidFill>
            <a:schemeClr val="tx1"/>
          </a:solidFill>
          <a:latin typeface="+mn-lt"/>
          <a:ea typeface="+mn-ea"/>
          <a:cs typeface="+mn-cs"/>
        </a:defRPr>
      </a:lvl5pPr>
      <a:lvl6pPr marL="979233" indent="-89021" algn="l" defTabSz="356085" rtl="0" eaLnBrk="1" latinLnBrk="0" hangingPunct="1">
        <a:lnSpc>
          <a:spcPct val="90000"/>
        </a:lnSpc>
        <a:spcBef>
          <a:spcPts val="195"/>
        </a:spcBef>
        <a:buFont typeface="Arial" panose="020B0604020202020204" pitchFamily="34" charset="0"/>
        <a:buChar char="•"/>
        <a:defRPr sz="701" kern="1200">
          <a:solidFill>
            <a:schemeClr val="tx1"/>
          </a:solidFill>
          <a:latin typeface="+mn-lt"/>
          <a:ea typeface="+mn-ea"/>
          <a:cs typeface="+mn-cs"/>
        </a:defRPr>
      </a:lvl6pPr>
      <a:lvl7pPr marL="1157275" indent="-89021" algn="l" defTabSz="356085" rtl="0" eaLnBrk="1" latinLnBrk="0" hangingPunct="1">
        <a:lnSpc>
          <a:spcPct val="90000"/>
        </a:lnSpc>
        <a:spcBef>
          <a:spcPts val="195"/>
        </a:spcBef>
        <a:buFont typeface="Arial" panose="020B0604020202020204" pitchFamily="34" charset="0"/>
        <a:buChar char="•"/>
        <a:defRPr sz="701" kern="1200">
          <a:solidFill>
            <a:schemeClr val="tx1"/>
          </a:solidFill>
          <a:latin typeface="+mn-lt"/>
          <a:ea typeface="+mn-ea"/>
          <a:cs typeface="+mn-cs"/>
        </a:defRPr>
      </a:lvl7pPr>
      <a:lvl8pPr marL="1335317" indent="-89021" algn="l" defTabSz="356085" rtl="0" eaLnBrk="1" latinLnBrk="0" hangingPunct="1">
        <a:lnSpc>
          <a:spcPct val="90000"/>
        </a:lnSpc>
        <a:spcBef>
          <a:spcPts val="195"/>
        </a:spcBef>
        <a:buFont typeface="Arial" panose="020B0604020202020204" pitchFamily="34" charset="0"/>
        <a:buChar char="•"/>
        <a:defRPr sz="701" kern="1200">
          <a:solidFill>
            <a:schemeClr val="tx1"/>
          </a:solidFill>
          <a:latin typeface="+mn-lt"/>
          <a:ea typeface="+mn-ea"/>
          <a:cs typeface="+mn-cs"/>
        </a:defRPr>
      </a:lvl8pPr>
      <a:lvl9pPr marL="1513359" indent="-89021" algn="l" defTabSz="356085" rtl="0" eaLnBrk="1" latinLnBrk="0" hangingPunct="1">
        <a:lnSpc>
          <a:spcPct val="90000"/>
        </a:lnSpc>
        <a:spcBef>
          <a:spcPts val="195"/>
        </a:spcBef>
        <a:buFont typeface="Arial" panose="020B0604020202020204" pitchFamily="34" charset="0"/>
        <a:buChar char="•"/>
        <a:defRPr sz="7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56085" rtl="0" eaLnBrk="1" latinLnBrk="0" hangingPunct="1">
        <a:defRPr sz="701" kern="1200">
          <a:solidFill>
            <a:schemeClr val="tx1"/>
          </a:solidFill>
          <a:latin typeface="+mn-lt"/>
          <a:ea typeface="+mn-ea"/>
          <a:cs typeface="+mn-cs"/>
        </a:defRPr>
      </a:lvl1pPr>
      <a:lvl2pPr marL="178042" algn="l" defTabSz="356085" rtl="0" eaLnBrk="1" latinLnBrk="0" hangingPunct="1">
        <a:defRPr sz="701" kern="1200">
          <a:solidFill>
            <a:schemeClr val="tx1"/>
          </a:solidFill>
          <a:latin typeface="+mn-lt"/>
          <a:ea typeface="+mn-ea"/>
          <a:cs typeface="+mn-cs"/>
        </a:defRPr>
      </a:lvl2pPr>
      <a:lvl3pPr marL="356085" algn="l" defTabSz="356085" rtl="0" eaLnBrk="1" latinLnBrk="0" hangingPunct="1">
        <a:defRPr sz="701" kern="1200">
          <a:solidFill>
            <a:schemeClr val="tx1"/>
          </a:solidFill>
          <a:latin typeface="+mn-lt"/>
          <a:ea typeface="+mn-ea"/>
          <a:cs typeface="+mn-cs"/>
        </a:defRPr>
      </a:lvl3pPr>
      <a:lvl4pPr marL="534127" algn="l" defTabSz="356085" rtl="0" eaLnBrk="1" latinLnBrk="0" hangingPunct="1">
        <a:defRPr sz="701" kern="1200">
          <a:solidFill>
            <a:schemeClr val="tx1"/>
          </a:solidFill>
          <a:latin typeface="+mn-lt"/>
          <a:ea typeface="+mn-ea"/>
          <a:cs typeface="+mn-cs"/>
        </a:defRPr>
      </a:lvl4pPr>
      <a:lvl5pPr marL="712169" algn="l" defTabSz="356085" rtl="0" eaLnBrk="1" latinLnBrk="0" hangingPunct="1">
        <a:defRPr sz="701" kern="1200">
          <a:solidFill>
            <a:schemeClr val="tx1"/>
          </a:solidFill>
          <a:latin typeface="+mn-lt"/>
          <a:ea typeface="+mn-ea"/>
          <a:cs typeface="+mn-cs"/>
        </a:defRPr>
      </a:lvl5pPr>
      <a:lvl6pPr marL="890211" algn="l" defTabSz="356085" rtl="0" eaLnBrk="1" latinLnBrk="0" hangingPunct="1">
        <a:defRPr sz="701" kern="1200">
          <a:solidFill>
            <a:schemeClr val="tx1"/>
          </a:solidFill>
          <a:latin typeface="+mn-lt"/>
          <a:ea typeface="+mn-ea"/>
          <a:cs typeface="+mn-cs"/>
        </a:defRPr>
      </a:lvl6pPr>
      <a:lvl7pPr marL="1068254" algn="l" defTabSz="356085" rtl="0" eaLnBrk="1" latinLnBrk="0" hangingPunct="1">
        <a:defRPr sz="701" kern="1200">
          <a:solidFill>
            <a:schemeClr val="tx1"/>
          </a:solidFill>
          <a:latin typeface="+mn-lt"/>
          <a:ea typeface="+mn-ea"/>
          <a:cs typeface="+mn-cs"/>
        </a:defRPr>
      </a:lvl7pPr>
      <a:lvl8pPr marL="1246296" algn="l" defTabSz="356085" rtl="0" eaLnBrk="1" latinLnBrk="0" hangingPunct="1">
        <a:defRPr sz="701" kern="1200">
          <a:solidFill>
            <a:schemeClr val="tx1"/>
          </a:solidFill>
          <a:latin typeface="+mn-lt"/>
          <a:ea typeface="+mn-ea"/>
          <a:cs typeface="+mn-cs"/>
        </a:defRPr>
      </a:lvl8pPr>
      <a:lvl9pPr marL="1424338" algn="l" defTabSz="356085" rtl="0" eaLnBrk="1" latinLnBrk="0" hangingPunct="1">
        <a:defRPr sz="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5" Type="http://schemas.openxmlformats.org/officeDocument/2006/relationships/image" Target="../media/image22.jp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Relationship Id="rId1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50068" y="4336836"/>
            <a:ext cx="3886201" cy="1517010"/>
          </a:xfrm>
        </p:spPr>
        <p:txBody>
          <a:bodyPr/>
          <a:lstStyle/>
          <a:p>
            <a:r>
              <a:rPr lang="fr-FR" sz="1600" dirty="0"/>
              <a:t>JCA du 4 octobre 2024</a:t>
            </a:r>
          </a:p>
          <a:p>
            <a:endParaRPr lang="fr-FR" sz="1600" dirty="0"/>
          </a:p>
          <a:p>
            <a:pPr>
              <a:spcBef>
                <a:spcPts val="0"/>
              </a:spcBef>
            </a:pPr>
            <a:r>
              <a:rPr lang="fr-FR" sz="1600" dirty="0"/>
              <a:t>Monique Jacoby</a:t>
            </a:r>
            <a:br>
              <a:rPr lang="fr-FR" dirty="0"/>
            </a:br>
            <a:endParaRPr lang="fr-CH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Evolutions du système qualité de l’OLAS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345022" y="5699916"/>
            <a:ext cx="56671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>
                <a:solidFill>
                  <a:schemeClr val="bg1">
                    <a:lumMod val="65000"/>
                  </a:schemeClr>
                </a:solidFill>
                <a:latin typeface="Times"/>
                <a:cs typeface="Times"/>
              </a:rPr>
              <a:t>Welcome</a:t>
            </a:r>
            <a:r>
              <a:rPr lang="fr-FR" sz="2400" i="1" dirty="0">
                <a:solidFill>
                  <a:schemeClr val="bg1">
                    <a:lumMod val="65000"/>
                  </a:schemeClr>
                </a:solidFill>
                <a:latin typeface="Times"/>
                <a:cs typeface="Times"/>
              </a:rPr>
              <a:t> · Bienvenue · </a:t>
            </a:r>
            <a:r>
              <a:rPr lang="de-DE" sz="2400" i="1" dirty="0">
                <a:solidFill>
                  <a:schemeClr val="bg1">
                    <a:lumMod val="65000"/>
                  </a:schemeClr>
                </a:solidFill>
                <a:latin typeface="Times"/>
                <a:cs typeface="Times"/>
              </a:rPr>
              <a:t>Willkommen</a:t>
            </a:r>
          </a:p>
        </p:txBody>
      </p:sp>
    </p:spTree>
    <p:extLst>
      <p:ext uri="{BB962C8B-B14F-4D97-AF65-F5344CB8AC3E}">
        <p14:creationId xmlns:p14="http://schemas.microsoft.com/office/powerpoint/2010/main" val="8201660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>
                <a:solidFill>
                  <a:schemeClr val="bg1"/>
                </a:solidFill>
                <a:latin typeface="DIN-Regular"/>
                <a:cs typeface="DIN-Regular"/>
              </a:rPr>
              <a:t>Evolutions du système qualité de l’OLAS</a:t>
            </a:r>
            <a:endParaRPr lang="fr-FR" dirty="0">
              <a:solidFill>
                <a:schemeClr val="bg1"/>
              </a:solidFill>
              <a:latin typeface="DIN-Regular"/>
              <a:cs typeface="DIN-Regular"/>
            </a:endParaRPr>
          </a:p>
        </p:txBody>
      </p:sp>
      <p:sp>
        <p:nvSpPr>
          <p:cNvPr id="17" name="Text Placeholder 18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sz="1600" dirty="0"/>
              <a:t>A030 – Programme d’accréditation pour les organismes de certification de systèmes de management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B30D47B-466E-2C04-7BD5-EEDBA21FBCDC}"/>
              </a:ext>
            </a:extLst>
          </p:cNvPr>
          <p:cNvSpPr txBox="1"/>
          <p:nvPr/>
        </p:nvSpPr>
        <p:spPr>
          <a:xfrm>
            <a:off x="1646657" y="2062677"/>
            <a:ext cx="65553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/>
              <a:t>Programme d’accréditation pour les organismes de certification de systèmes de management</a:t>
            </a:r>
            <a:endParaRPr lang="en-US" sz="2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D0AA104-C744-053C-322D-B392998C14E0}"/>
              </a:ext>
            </a:extLst>
          </p:cNvPr>
          <p:cNvSpPr txBox="1"/>
          <p:nvPr/>
        </p:nvSpPr>
        <p:spPr>
          <a:xfrm>
            <a:off x="1738826" y="3200344"/>
            <a:ext cx="6362477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fr-LU" sz="2000" dirty="0">
                <a:effectLst/>
                <a:ea typeface="Calibri" panose="020F0502020204030204" pitchFamily="34" charset="0"/>
              </a:rPr>
              <a:t>Planification des audits (F030A – indicateurs de performance,…)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fr-LU" sz="2000" dirty="0">
                <a:effectLst/>
                <a:ea typeface="Calibri" panose="020F0502020204030204" pitchFamily="34" charset="0"/>
              </a:rPr>
              <a:t>Equipe d’audit: en fonction des normes et criticité des domaines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fr-LU" sz="2000" dirty="0">
                <a:ea typeface="Calibri" panose="020F0502020204030204" pitchFamily="34" charset="0"/>
              </a:rPr>
              <a:t>Choix des domaines à observer sur le terrain (IAF MD17)</a:t>
            </a:r>
            <a:endParaRPr lang="fr-LU" sz="2000" dirty="0">
              <a:effectLst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30010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val 14">
            <a:extLst>
              <a:ext uri="{FF2B5EF4-FFF2-40B4-BE49-F238E27FC236}">
                <a16:creationId xmlns:a16="http://schemas.microsoft.com/office/drawing/2014/main" id="{9D77890C-CCF4-8832-219C-6F0FAD3686F4}"/>
              </a:ext>
            </a:extLst>
          </p:cNvPr>
          <p:cNvSpPr/>
          <p:nvPr/>
        </p:nvSpPr>
        <p:spPr>
          <a:xfrm>
            <a:off x="985355" y="2713821"/>
            <a:ext cx="5071445" cy="3215384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1600" b="1" dirty="0">
                <a:solidFill>
                  <a:srgbClr val="FFFF00"/>
                </a:solidFill>
              </a:rPr>
              <a:t>Audit OLAS</a:t>
            </a:r>
            <a:r>
              <a:rPr lang="en-US" sz="1600" b="1" dirty="0"/>
              <a:t> </a:t>
            </a:r>
            <a:r>
              <a:rPr lang="en-US" sz="1600" dirty="0"/>
              <a:t>de </a:t>
            </a:r>
            <a:r>
              <a:rPr lang="en-US" sz="1600" dirty="0" err="1"/>
              <a:t>l’organisme</a:t>
            </a:r>
            <a:r>
              <a:rPr lang="en-US" sz="1600" dirty="0"/>
              <a:t> de certification -&gt; accreditation ISO 17021-1</a:t>
            </a:r>
          </a:p>
          <a:p>
            <a:pPr lvl="0" algn="ctr"/>
            <a:endParaRPr lang="en-US" sz="1600" dirty="0"/>
          </a:p>
          <a:p>
            <a:pPr lvl="0" algn="ctr"/>
            <a:endParaRPr lang="en-US" sz="1600" dirty="0"/>
          </a:p>
          <a:p>
            <a:pPr lvl="0" algn="ctr"/>
            <a:endParaRPr lang="en-US" sz="1600" dirty="0"/>
          </a:p>
          <a:p>
            <a:pPr lvl="0" algn="ctr"/>
            <a:endParaRPr lang="en-US" sz="1600" dirty="0"/>
          </a:p>
          <a:p>
            <a:pPr lvl="0" algn="ctr"/>
            <a:endParaRPr lang="en-US" sz="1600" dirty="0"/>
          </a:p>
          <a:p>
            <a:pPr lvl="0" algn="ctr"/>
            <a:endParaRPr lang="en-US" sz="1600" dirty="0"/>
          </a:p>
          <a:p>
            <a:pPr lvl="0" algn="ctr"/>
            <a:endParaRPr lang="en-US" sz="1600" dirty="0"/>
          </a:p>
          <a:p>
            <a:pPr lvl="0" algn="ctr"/>
            <a:endParaRPr lang="en-US" sz="1600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C7E9C4DD-81F3-E2DC-517F-85255E87BC1A}"/>
              </a:ext>
            </a:extLst>
          </p:cNvPr>
          <p:cNvSpPr/>
          <p:nvPr/>
        </p:nvSpPr>
        <p:spPr>
          <a:xfrm>
            <a:off x="1302539" y="3755081"/>
            <a:ext cx="4446164" cy="2183538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1600" dirty="0"/>
              <a:t>Audit par un </a:t>
            </a:r>
            <a:r>
              <a:rPr lang="en-US" sz="1600" dirty="0" err="1"/>
              <a:t>organisme</a:t>
            </a:r>
            <a:r>
              <a:rPr lang="en-US" sz="1600" dirty="0"/>
              <a:t> de certification  -&gt; </a:t>
            </a:r>
            <a:r>
              <a:rPr lang="en-US" sz="1600" b="1" dirty="0" err="1">
                <a:solidFill>
                  <a:srgbClr val="FFFF00"/>
                </a:solidFill>
              </a:rPr>
              <a:t>certificat</a:t>
            </a:r>
            <a:r>
              <a:rPr lang="en-US" sz="1600" b="1" dirty="0">
                <a:solidFill>
                  <a:srgbClr val="FFFF00"/>
                </a:solidFill>
              </a:rPr>
              <a:t> ISO 9001</a:t>
            </a:r>
          </a:p>
          <a:p>
            <a:pPr lvl="0" algn="ctr"/>
            <a:endParaRPr lang="en-US" sz="1600" dirty="0"/>
          </a:p>
          <a:p>
            <a:pPr lvl="0" algn="ctr"/>
            <a:endParaRPr lang="en-US" sz="1600" dirty="0"/>
          </a:p>
          <a:p>
            <a:pPr lvl="0" algn="ctr"/>
            <a:endParaRPr lang="en-US" sz="1600" dirty="0"/>
          </a:p>
          <a:p>
            <a:pPr lvl="0" algn="ctr"/>
            <a:endParaRPr lang="en-US" sz="1600" dirty="0"/>
          </a:p>
          <a:p>
            <a:pPr lvl="0" algn="ctr"/>
            <a:endParaRPr lang="en-US" sz="16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>
                <a:solidFill>
                  <a:schemeClr val="bg1"/>
                </a:solidFill>
                <a:latin typeface="DIN-Regular"/>
                <a:cs typeface="DIN-Regular"/>
              </a:rPr>
              <a:t>Evolutions du système qualité de l’OLAS</a:t>
            </a:r>
            <a:endParaRPr lang="fr-FR" dirty="0">
              <a:solidFill>
                <a:schemeClr val="bg1"/>
              </a:solidFill>
              <a:latin typeface="DIN-Regular"/>
              <a:cs typeface="DIN-Regular"/>
            </a:endParaRPr>
          </a:p>
        </p:txBody>
      </p:sp>
      <p:sp>
        <p:nvSpPr>
          <p:cNvPr id="17" name="Text Placeholder 18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sz="1600" dirty="0"/>
              <a:t>A030 – Programme d’accréditation pour les organismes de certification de systèmes de management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B30D47B-466E-2C04-7BD5-EEDBA21FBCDC}"/>
              </a:ext>
            </a:extLst>
          </p:cNvPr>
          <p:cNvSpPr txBox="1"/>
          <p:nvPr/>
        </p:nvSpPr>
        <p:spPr>
          <a:xfrm>
            <a:off x="2353793" y="1568901"/>
            <a:ext cx="39982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/>
              <a:t>Choix des domaines à auditer</a:t>
            </a:r>
            <a:endParaRPr lang="en-US" sz="2400" dirty="0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A776D234-039E-14B1-1D93-E36AEAB2CFD5}"/>
              </a:ext>
            </a:extLst>
          </p:cNvPr>
          <p:cNvSpPr/>
          <p:nvPr/>
        </p:nvSpPr>
        <p:spPr>
          <a:xfrm>
            <a:off x="1864600" y="4571213"/>
            <a:ext cx="3498210" cy="1367406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1600" dirty="0" err="1"/>
              <a:t>L’</a:t>
            </a:r>
            <a:r>
              <a:rPr lang="en-US" sz="1600" b="1" dirty="0" err="1">
                <a:solidFill>
                  <a:srgbClr val="FFFF00"/>
                </a:solidFill>
              </a:rPr>
              <a:t>entreprise</a:t>
            </a:r>
            <a:r>
              <a:rPr lang="en-US" sz="1600" b="1" dirty="0">
                <a:solidFill>
                  <a:srgbClr val="FFFF00"/>
                </a:solidFill>
              </a:rPr>
              <a:t> X </a:t>
            </a:r>
            <a:r>
              <a:rPr lang="en-US" sz="1600" dirty="0"/>
              <a:t>a un </a:t>
            </a:r>
            <a:r>
              <a:rPr lang="en-US" sz="1600" dirty="0" err="1"/>
              <a:t>système</a:t>
            </a:r>
            <a:r>
              <a:rPr lang="en-US" sz="1600" dirty="0"/>
              <a:t> de management </a:t>
            </a:r>
            <a:r>
              <a:rPr lang="en-US" sz="1600" dirty="0" err="1"/>
              <a:t>conforme</a:t>
            </a:r>
            <a:r>
              <a:rPr lang="en-US" sz="1600" dirty="0"/>
              <a:t> aux exigences de </a:t>
            </a:r>
            <a:r>
              <a:rPr lang="en-US" sz="1600" dirty="0" err="1"/>
              <a:t>l’ISO</a:t>
            </a:r>
            <a:r>
              <a:rPr lang="en-US" sz="1600" dirty="0"/>
              <a:t> 9001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04435A4-EC19-D496-060E-2E87380E56F5}"/>
              </a:ext>
            </a:extLst>
          </p:cNvPr>
          <p:cNvSpPr txBox="1"/>
          <p:nvPr/>
        </p:nvSpPr>
        <p:spPr>
          <a:xfrm>
            <a:off x="5531255" y="2075870"/>
            <a:ext cx="2944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OLAS: 2 manières </a:t>
            </a:r>
            <a:r>
              <a:rPr lang="en-US" dirty="0" err="1"/>
              <a:t>d’auditer</a:t>
            </a:r>
            <a:r>
              <a:rPr lang="en-US" dirty="0"/>
              <a:t>: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B9546BB0-963F-3EC4-8A8C-EF3351CFDC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61418" y="2751712"/>
            <a:ext cx="1573985" cy="1049323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53BC55B2-BCE2-8326-30EB-95E6421301C8}"/>
              </a:ext>
            </a:extLst>
          </p:cNvPr>
          <p:cNvSpPr txBox="1"/>
          <p:nvPr/>
        </p:nvSpPr>
        <p:spPr>
          <a:xfrm>
            <a:off x="6834910" y="2348460"/>
            <a:ext cx="15037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File review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1E66891-98F3-B565-42D8-C75DBB9E2C7F}"/>
              </a:ext>
            </a:extLst>
          </p:cNvPr>
          <p:cNvSpPr txBox="1"/>
          <p:nvPr/>
        </p:nvSpPr>
        <p:spPr>
          <a:xfrm>
            <a:off x="6810260" y="4303595"/>
            <a:ext cx="15037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Witnessing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210F58EE-A5EB-2F1B-823B-F14E7E5A4D3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000" t="46779" r="33761" b="34791"/>
          <a:stretch/>
        </p:blipFill>
        <p:spPr>
          <a:xfrm>
            <a:off x="6810260" y="4707606"/>
            <a:ext cx="1615196" cy="1031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541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4" grpId="0" animBg="1"/>
      <p:bldP spid="16" grpId="0"/>
      <p:bldP spid="21" grpId="0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>
                <a:solidFill>
                  <a:schemeClr val="bg1"/>
                </a:solidFill>
                <a:latin typeface="DIN-Regular"/>
                <a:cs typeface="DIN-Regular"/>
              </a:rPr>
              <a:t>Evolutions du système qualité de l’OLAS</a:t>
            </a:r>
            <a:endParaRPr lang="fr-FR" dirty="0">
              <a:solidFill>
                <a:schemeClr val="bg1"/>
              </a:solidFill>
              <a:latin typeface="DIN-Regular"/>
              <a:cs typeface="DIN-Regular"/>
            </a:endParaRPr>
          </a:p>
        </p:txBody>
      </p:sp>
      <p:sp>
        <p:nvSpPr>
          <p:cNvPr id="17" name="Text Placeholder 18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sz="1600" dirty="0"/>
              <a:t>A030 – Programme d’accréditation pour les organismes de certification de systèmes de management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B30D47B-466E-2C04-7BD5-EEDBA21FBCDC}"/>
              </a:ext>
            </a:extLst>
          </p:cNvPr>
          <p:cNvSpPr txBox="1"/>
          <p:nvPr/>
        </p:nvSpPr>
        <p:spPr>
          <a:xfrm>
            <a:off x="665201" y="1568901"/>
            <a:ext cx="65553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/>
              <a:t>Clusters définis par IAF</a:t>
            </a:r>
            <a:endParaRPr lang="en-US" sz="2400" dirty="0"/>
          </a:p>
        </p:txBody>
      </p:sp>
      <p:grpSp>
        <p:nvGrpSpPr>
          <p:cNvPr id="95" name="Group 94">
            <a:extLst>
              <a:ext uri="{FF2B5EF4-FFF2-40B4-BE49-F238E27FC236}">
                <a16:creationId xmlns:a16="http://schemas.microsoft.com/office/drawing/2014/main" id="{9482F8ED-5A7C-D252-C345-95EA9A8BE134}"/>
              </a:ext>
            </a:extLst>
          </p:cNvPr>
          <p:cNvGrpSpPr/>
          <p:nvPr/>
        </p:nvGrpSpPr>
        <p:grpSpPr>
          <a:xfrm>
            <a:off x="2927160" y="2820840"/>
            <a:ext cx="3753385" cy="2674124"/>
            <a:chOff x="2927160" y="2820840"/>
            <a:chExt cx="3753385" cy="2674124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45D4CEE7-01E2-EFAD-D021-62B16DA3A63F}"/>
                </a:ext>
              </a:extLst>
            </p:cNvPr>
            <p:cNvGrpSpPr/>
            <p:nvPr/>
          </p:nvGrpSpPr>
          <p:grpSpPr>
            <a:xfrm>
              <a:off x="5103630" y="4096655"/>
              <a:ext cx="864000" cy="972000"/>
              <a:chOff x="2006481" y="888084"/>
              <a:chExt cx="848484" cy="975269"/>
            </a:xfrm>
          </p:grpSpPr>
          <p:sp>
            <p:nvSpPr>
              <p:cNvPr id="18" name="Hexagon 17">
                <a:extLst>
                  <a:ext uri="{FF2B5EF4-FFF2-40B4-BE49-F238E27FC236}">
                    <a16:creationId xmlns:a16="http://schemas.microsoft.com/office/drawing/2014/main" id="{9D56007F-BBE2-CA57-8574-60DB6A836234}"/>
                  </a:ext>
                </a:extLst>
              </p:cNvPr>
              <p:cNvSpPr/>
              <p:nvPr/>
            </p:nvSpPr>
            <p:spPr>
              <a:xfrm rot="5400000">
                <a:off x="1943088" y="951477"/>
                <a:ext cx="975269" cy="848484"/>
              </a:xfrm>
              <a:prstGeom prst="hexagon">
                <a:avLst>
                  <a:gd name="adj" fmla="val 25000"/>
                  <a:gd name="vf" fmla="val 115470"/>
                </a:avLst>
              </a:prstGeom>
              <a:blipFill rotWithShape="0">
                <a:blip r:embed="rId2"/>
                <a:srcRect/>
                <a:stretch>
                  <a:fillRect l="-39000" r="-39000"/>
                </a:stretch>
              </a:blip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9" name="Hexagon 4">
                <a:extLst>
                  <a:ext uri="{FF2B5EF4-FFF2-40B4-BE49-F238E27FC236}">
                    <a16:creationId xmlns:a16="http://schemas.microsoft.com/office/drawing/2014/main" id="{3A973BA3-B0ED-8DE5-00BD-AE7848C571D6}"/>
                  </a:ext>
                </a:extLst>
              </p:cNvPr>
              <p:cNvSpPr txBox="1"/>
              <p:nvPr/>
            </p:nvSpPr>
            <p:spPr>
              <a:xfrm>
                <a:off x="2138702" y="1040064"/>
                <a:ext cx="584040" cy="671311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lvl="0" indent="0" algn="ctr" defTabSz="444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US" sz="1600" kern="1200"/>
              </a:p>
            </p:txBody>
          </p:sp>
        </p:grp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71FEEBD4-24DC-2E67-EA15-453316347F3E}"/>
                </a:ext>
              </a:extLst>
            </p:cNvPr>
            <p:cNvSpPr txBox="1"/>
            <p:nvPr/>
          </p:nvSpPr>
          <p:spPr>
            <a:xfrm>
              <a:off x="5270567" y="3823894"/>
              <a:ext cx="115057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fr-FR" sz="1600" dirty="0"/>
                <a:t>Mécanique</a:t>
              </a:r>
              <a:endParaRPr lang="en-US" sz="1600" dirty="0"/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321C4F04-E05F-F8B2-2301-23F2DF348435}"/>
                </a:ext>
              </a:extLst>
            </p:cNvPr>
            <p:cNvSpPr txBox="1"/>
            <p:nvPr/>
          </p:nvSpPr>
          <p:spPr>
            <a:xfrm>
              <a:off x="2927160" y="2841802"/>
              <a:ext cx="221132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/>
              <a:r>
                <a:rPr lang="fr-FR" sz="1600" dirty="0"/>
                <a:t>Production de biens</a:t>
              </a:r>
              <a:endParaRPr lang="en-US" sz="1600" dirty="0"/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D9DCE62D-A269-703A-AC93-D6129C4A0A77}"/>
                </a:ext>
              </a:extLst>
            </p:cNvPr>
            <p:cNvSpPr txBox="1"/>
            <p:nvPr/>
          </p:nvSpPr>
          <p:spPr>
            <a:xfrm>
              <a:off x="4551238" y="4910189"/>
              <a:ext cx="1096591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/>
              <a:r>
                <a:rPr lang="fr-FR" sz="1600" dirty="0"/>
                <a:t>Produits chimiques</a:t>
              </a:r>
              <a:endParaRPr lang="en-US" sz="1600" dirty="0"/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1DBDDE00-DC73-6598-005F-157E7A78FCF3}"/>
                </a:ext>
              </a:extLst>
            </p:cNvPr>
            <p:cNvSpPr txBox="1"/>
            <p:nvPr/>
          </p:nvSpPr>
          <p:spPr>
            <a:xfrm>
              <a:off x="4743541" y="2820840"/>
              <a:ext cx="193700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/>
              <a:r>
                <a:rPr lang="fr-FR" sz="1600" dirty="0"/>
                <a:t>Approvisionnement</a:t>
              </a:r>
              <a:endParaRPr lang="en-US" sz="1600" dirty="0"/>
            </a:p>
          </p:txBody>
        </p:sp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BE4654D1-04CA-E9FD-A4E6-94D8E9BC1272}"/>
                </a:ext>
              </a:extLst>
            </p:cNvPr>
            <p:cNvGrpSpPr/>
            <p:nvPr/>
          </p:nvGrpSpPr>
          <p:grpSpPr>
            <a:xfrm>
              <a:off x="3418818" y="3262145"/>
              <a:ext cx="864000" cy="972000"/>
              <a:chOff x="789643" y="1322"/>
              <a:chExt cx="730708" cy="839895"/>
            </a:xfrm>
          </p:grpSpPr>
          <p:sp>
            <p:nvSpPr>
              <p:cNvPr id="57" name="Hexagon 56">
                <a:extLst>
                  <a:ext uri="{FF2B5EF4-FFF2-40B4-BE49-F238E27FC236}">
                    <a16:creationId xmlns:a16="http://schemas.microsoft.com/office/drawing/2014/main" id="{8E6907CB-0768-5EA7-B9AE-D1BA607C3F99}"/>
                  </a:ext>
                </a:extLst>
              </p:cNvPr>
              <p:cNvSpPr/>
              <p:nvPr/>
            </p:nvSpPr>
            <p:spPr>
              <a:xfrm rot="5400000">
                <a:off x="735049" y="55916"/>
                <a:ext cx="839895" cy="730708"/>
              </a:xfrm>
              <a:prstGeom prst="hexagon">
                <a:avLst>
                  <a:gd name="adj" fmla="val 25000"/>
                  <a:gd name="vf" fmla="val 115470"/>
                </a:avLst>
              </a:prstGeom>
              <a:blipFill rotWithShape="0">
                <a:blip r:embed="rId3"/>
                <a:srcRect/>
                <a:stretch>
                  <a:fillRect l="-30000" r="-30000"/>
                </a:stretch>
              </a:blip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58" name="Hexagon 4">
                <a:extLst>
                  <a:ext uri="{FF2B5EF4-FFF2-40B4-BE49-F238E27FC236}">
                    <a16:creationId xmlns:a16="http://schemas.microsoft.com/office/drawing/2014/main" id="{D0874004-47E1-3A2E-F305-87D04BD318C2}"/>
                  </a:ext>
                </a:extLst>
              </p:cNvPr>
              <p:cNvSpPr txBox="1"/>
              <p:nvPr/>
            </p:nvSpPr>
            <p:spPr>
              <a:xfrm>
                <a:off x="903511" y="132207"/>
                <a:ext cx="502970" cy="57812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lvl="0" indent="0" algn="ctr" defTabSz="444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US" sz="1000" kern="1200"/>
              </a:p>
            </p:txBody>
          </p:sp>
        </p:grpSp>
        <p:grpSp>
          <p:nvGrpSpPr>
            <p:cNvPr id="59" name="Group 58">
              <a:extLst>
                <a:ext uri="{FF2B5EF4-FFF2-40B4-BE49-F238E27FC236}">
                  <a16:creationId xmlns:a16="http://schemas.microsoft.com/office/drawing/2014/main" id="{CE8BB70E-DDEF-7EA7-07EF-C0CF9B7EFABD}"/>
                </a:ext>
              </a:extLst>
            </p:cNvPr>
            <p:cNvGrpSpPr/>
            <p:nvPr/>
          </p:nvGrpSpPr>
          <p:grpSpPr>
            <a:xfrm>
              <a:off x="4061145" y="4096655"/>
              <a:ext cx="864000" cy="972000"/>
              <a:chOff x="802535" y="1787"/>
              <a:chExt cx="744518" cy="855768"/>
            </a:xfrm>
          </p:grpSpPr>
          <p:sp>
            <p:nvSpPr>
              <p:cNvPr id="60" name="Hexagon 59">
                <a:extLst>
                  <a:ext uri="{FF2B5EF4-FFF2-40B4-BE49-F238E27FC236}">
                    <a16:creationId xmlns:a16="http://schemas.microsoft.com/office/drawing/2014/main" id="{8B38864A-D070-001B-F3D3-4680F8FEE8BE}"/>
                  </a:ext>
                </a:extLst>
              </p:cNvPr>
              <p:cNvSpPr/>
              <p:nvPr/>
            </p:nvSpPr>
            <p:spPr>
              <a:xfrm rot="5400000">
                <a:off x="746910" y="57412"/>
                <a:ext cx="855768" cy="744518"/>
              </a:xfrm>
              <a:prstGeom prst="hexagon">
                <a:avLst>
                  <a:gd name="adj" fmla="val 25000"/>
                  <a:gd name="vf" fmla="val 115470"/>
                </a:avLst>
              </a:prstGeom>
              <a:blipFill rotWithShape="0">
                <a:blip r:embed="rId4"/>
                <a:srcRect/>
                <a:stretch>
                  <a:fillRect l="-25000" r="-25000"/>
                </a:stretch>
              </a:blip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61" name="Hexagon 4">
                <a:extLst>
                  <a:ext uri="{FF2B5EF4-FFF2-40B4-BE49-F238E27FC236}">
                    <a16:creationId xmlns:a16="http://schemas.microsoft.com/office/drawing/2014/main" id="{DE16C6BB-20AD-9DD6-B49E-34E5E0FD3675}"/>
                  </a:ext>
                </a:extLst>
              </p:cNvPr>
              <p:cNvSpPr txBox="1"/>
              <p:nvPr/>
            </p:nvSpPr>
            <p:spPr>
              <a:xfrm>
                <a:off x="918556" y="135144"/>
                <a:ext cx="512476" cy="589054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lvl="0" indent="0" algn="ctr" defTabSz="444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US" sz="1000" kern="1200"/>
              </a:p>
            </p:txBody>
          </p:sp>
        </p:grpSp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0CDE8EA2-1299-09A5-2760-1D57DA5517A9}"/>
                </a:ext>
              </a:extLst>
            </p:cNvPr>
            <p:cNvGrpSpPr/>
            <p:nvPr/>
          </p:nvGrpSpPr>
          <p:grpSpPr>
            <a:xfrm>
              <a:off x="4504490" y="3161665"/>
              <a:ext cx="864000" cy="972000"/>
              <a:chOff x="802535" y="1787"/>
              <a:chExt cx="744518" cy="855768"/>
            </a:xfrm>
          </p:grpSpPr>
          <p:sp>
            <p:nvSpPr>
              <p:cNvPr id="63" name="Hexagon 62">
                <a:extLst>
                  <a:ext uri="{FF2B5EF4-FFF2-40B4-BE49-F238E27FC236}">
                    <a16:creationId xmlns:a16="http://schemas.microsoft.com/office/drawing/2014/main" id="{DF0BCF46-2FED-3926-CF5A-88886DA61F0B}"/>
                  </a:ext>
                </a:extLst>
              </p:cNvPr>
              <p:cNvSpPr/>
              <p:nvPr/>
            </p:nvSpPr>
            <p:spPr>
              <a:xfrm rot="5400000">
                <a:off x="746910" y="57412"/>
                <a:ext cx="855768" cy="744518"/>
              </a:xfrm>
              <a:prstGeom prst="hexagon">
                <a:avLst>
                  <a:gd name="adj" fmla="val 25000"/>
                  <a:gd name="vf" fmla="val 115470"/>
                </a:avLst>
              </a:prstGeom>
              <a:blipFill rotWithShape="0">
                <a:blip r:embed="rId5"/>
                <a:srcRect/>
                <a:stretch>
                  <a:fillRect l="-55000" r="-55000"/>
                </a:stretch>
              </a:blip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64" name="Hexagon 4">
                <a:extLst>
                  <a:ext uri="{FF2B5EF4-FFF2-40B4-BE49-F238E27FC236}">
                    <a16:creationId xmlns:a16="http://schemas.microsoft.com/office/drawing/2014/main" id="{4C60FF71-2837-0C17-9FB1-55E6DCE79E59}"/>
                  </a:ext>
                </a:extLst>
              </p:cNvPr>
              <p:cNvSpPr txBox="1"/>
              <p:nvPr/>
            </p:nvSpPr>
            <p:spPr>
              <a:xfrm>
                <a:off x="918556" y="135144"/>
                <a:ext cx="512476" cy="589054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lvl="0" indent="0" algn="ctr" defTabSz="444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US" sz="1000" kern="1200"/>
              </a:p>
            </p:txBody>
          </p:sp>
        </p:grp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E8D91D2D-3D33-B1BF-9AA8-63B103EFBF61}"/>
              </a:ext>
            </a:extLst>
          </p:cNvPr>
          <p:cNvGrpSpPr/>
          <p:nvPr/>
        </p:nvGrpSpPr>
        <p:grpSpPr>
          <a:xfrm>
            <a:off x="1715919" y="3217404"/>
            <a:ext cx="6650342" cy="2776134"/>
            <a:chOff x="1715919" y="3217404"/>
            <a:chExt cx="6650342" cy="2776134"/>
          </a:xfrm>
        </p:grpSpPr>
        <p:grpSp>
          <p:nvGrpSpPr>
            <p:cNvPr id="100" name="Group 99">
              <a:extLst>
                <a:ext uri="{FF2B5EF4-FFF2-40B4-BE49-F238E27FC236}">
                  <a16:creationId xmlns:a16="http://schemas.microsoft.com/office/drawing/2014/main" id="{2CE461E0-985D-2EC3-BBAA-A9624585F6D3}"/>
                </a:ext>
              </a:extLst>
            </p:cNvPr>
            <p:cNvGrpSpPr/>
            <p:nvPr/>
          </p:nvGrpSpPr>
          <p:grpSpPr>
            <a:xfrm>
              <a:off x="1715919" y="3217404"/>
              <a:ext cx="2641549" cy="2776134"/>
              <a:chOff x="1715919" y="3217404"/>
              <a:chExt cx="2641549" cy="2776134"/>
            </a:xfrm>
          </p:grpSpPr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E60AFC70-AA4A-B3A6-7BE1-D1E494E54069}"/>
                  </a:ext>
                </a:extLst>
              </p:cNvPr>
              <p:cNvSpPr txBox="1"/>
              <p:nvPr/>
            </p:nvSpPr>
            <p:spPr>
              <a:xfrm>
                <a:off x="1715919" y="4477362"/>
                <a:ext cx="1431036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/>
                <a:r>
                  <a:rPr lang="fr-FR" sz="1600" dirty="0"/>
                  <a:t>Construction</a:t>
                </a:r>
                <a:endParaRPr lang="en-US" sz="1600" dirty="0"/>
              </a:p>
            </p:txBody>
          </p:sp>
          <p:pic>
            <p:nvPicPr>
              <p:cNvPr id="11" name="Picture 10">
                <a:extLst>
                  <a:ext uri="{FF2B5EF4-FFF2-40B4-BE49-F238E27FC236}">
                    <a16:creationId xmlns:a16="http://schemas.microsoft.com/office/drawing/2014/main" id="{FFA09D3D-3F67-14C3-1A7F-8FEE20DDB4F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434166" y="3217404"/>
                <a:ext cx="864000" cy="987429"/>
              </a:xfrm>
              <a:prstGeom prst="rect">
                <a:avLst/>
              </a:prstGeom>
            </p:spPr>
          </p:pic>
          <p:grpSp>
            <p:nvGrpSpPr>
              <p:cNvPr id="27" name="Group 26">
                <a:extLst>
                  <a:ext uri="{FF2B5EF4-FFF2-40B4-BE49-F238E27FC236}">
                    <a16:creationId xmlns:a16="http://schemas.microsoft.com/office/drawing/2014/main" id="{4984C26E-3686-2808-DEBF-97D68473CE57}"/>
                  </a:ext>
                </a:extLst>
              </p:cNvPr>
              <p:cNvGrpSpPr/>
              <p:nvPr/>
            </p:nvGrpSpPr>
            <p:grpSpPr>
              <a:xfrm>
                <a:off x="2977050" y="4110322"/>
                <a:ext cx="864000" cy="972000"/>
                <a:chOff x="633691" y="3371511"/>
                <a:chExt cx="848484" cy="975269"/>
              </a:xfrm>
            </p:grpSpPr>
            <p:sp>
              <p:nvSpPr>
                <p:cNvPr id="28" name="Hexagon 27">
                  <a:extLst>
                    <a:ext uri="{FF2B5EF4-FFF2-40B4-BE49-F238E27FC236}">
                      <a16:creationId xmlns:a16="http://schemas.microsoft.com/office/drawing/2014/main" id="{D5A61D45-9FFE-4B10-98FA-6F82247D717F}"/>
                    </a:ext>
                  </a:extLst>
                </p:cNvPr>
                <p:cNvSpPr/>
                <p:nvPr/>
              </p:nvSpPr>
              <p:spPr>
                <a:xfrm rot="5400000">
                  <a:off x="570298" y="3434904"/>
                  <a:ext cx="975269" cy="848484"/>
                </a:xfrm>
                <a:prstGeom prst="hexagon">
                  <a:avLst>
                    <a:gd name="adj" fmla="val 25000"/>
                    <a:gd name="vf" fmla="val 115470"/>
                  </a:avLst>
                </a:prstGeom>
                <a:blipFill rotWithShape="0">
                  <a:blip r:embed="rId7"/>
                  <a:srcRect/>
                  <a:stretch>
                    <a:fillRect t="-10000" b="-10000"/>
                  </a:stretch>
                </a:blipFill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29" name="Hexagon 4">
                  <a:extLst>
                    <a:ext uri="{FF2B5EF4-FFF2-40B4-BE49-F238E27FC236}">
                      <a16:creationId xmlns:a16="http://schemas.microsoft.com/office/drawing/2014/main" id="{46A399BE-216B-0601-D9CF-5884BC68FA50}"/>
                    </a:ext>
                  </a:extLst>
                </p:cNvPr>
                <p:cNvSpPr txBox="1"/>
                <p:nvPr/>
              </p:nvSpPr>
              <p:spPr>
                <a:xfrm>
                  <a:off x="765912" y="3523491"/>
                  <a:ext cx="584040" cy="671311"/>
                </a:xfrm>
                <a:prstGeom prst="rect">
                  <a:avLst/>
                </a:prstGeom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spcFirstLastPara="0" vert="horz" wrap="square" lIns="0" tIns="0" rIns="0" bIns="0" numCol="1" spcCol="1270" anchor="ctr" anchorCtr="0">
                  <a:noAutofit/>
                </a:bodyPr>
                <a:lstStyle/>
                <a:p>
                  <a:pPr marL="0" lvl="0" indent="0" algn="ctr" defTabSz="4445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buNone/>
                  </a:pPr>
                  <a:endParaRPr lang="en-US" sz="1600" kern="1200"/>
                </a:p>
              </p:txBody>
            </p:sp>
          </p:grpSp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B01E442C-0E7F-04B9-D432-FA84F3B0A50A}"/>
                  </a:ext>
                </a:extLst>
              </p:cNvPr>
              <p:cNvSpPr txBox="1"/>
              <p:nvPr/>
            </p:nvSpPr>
            <p:spPr>
              <a:xfrm>
                <a:off x="2105025" y="4074636"/>
                <a:ext cx="784936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/>
                <a:r>
                  <a:rPr lang="fr-FR" sz="1600" dirty="0"/>
                  <a:t>Papier</a:t>
                </a:r>
                <a:endParaRPr lang="en-US" sz="1600" dirty="0"/>
              </a:p>
            </p:txBody>
          </p:sp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8730FF39-5C41-3691-DF3A-620970ABD7F0}"/>
                  </a:ext>
                </a:extLst>
              </p:cNvPr>
              <p:cNvSpPr txBox="1"/>
              <p:nvPr/>
            </p:nvSpPr>
            <p:spPr>
              <a:xfrm>
                <a:off x="2247998" y="5162541"/>
                <a:ext cx="1367727" cy="8309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/>
                <a:r>
                  <a:rPr lang="fr-FR" sz="1600" dirty="0"/>
                  <a:t>Transport et gestion des déchets</a:t>
                </a:r>
                <a:endParaRPr lang="en-US" sz="1600" dirty="0"/>
              </a:p>
            </p:txBody>
          </p:sp>
          <p:grpSp>
            <p:nvGrpSpPr>
              <p:cNvPr id="65" name="Group 64">
                <a:extLst>
                  <a:ext uri="{FF2B5EF4-FFF2-40B4-BE49-F238E27FC236}">
                    <a16:creationId xmlns:a16="http://schemas.microsoft.com/office/drawing/2014/main" id="{EF7AA41B-B513-7503-BB43-C74BD4DE0562}"/>
                  </a:ext>
                </a:extLst>
              </p:cNvPr>
              <p:cNvGrpSpPr/>
              <p:nvPr/>
            </p:nvGrpSpPr>
            <p:grpSpPr>
              <a:xfrm>
                <a:off x="3493468" y="4930851"/>
                <a:ext cx="864000" cy="972000"/>
                <a:chOff x="802535" y="1787"/>
                <a:chExt cx="744518" cy="855768"/>
              </a:xfrm>
            </p:grpSpPr>
            <p:sp>
              <p:nvSpPr>
                <p:cNvPr id="66" name="Hexagon 65">
                  <a:extLst>
                    <a:ext uri="{FF2B5EF4-FFF2-40B4-BE49-F238E27FC236}">
                      <a16:creationId xmlns:a16="http://schemas.microsoft.com/office/drawing/2014/main" id="{A3862683-A857-D417-265F-258E1483F4C6}"/>
                    </a:ext>
                  </a:extLst>
                </p:cNvPr>
                <p:cNvSpPr/>
                <p:nvPr/>
              </p:nvSpPr>
              <p:spPr>
                <a:xfrm rot="5400000">
                  <a:off x="746910" y="57412"/>
                  <a:ext cx="855768" cy="744518"/>
                </a:xfrm>
                <a:prstGeom prst="hexagon">
                  <a:avLst>
                    <a:gd name="adj" fmla="val 25000"/>
                    <a:gd name="vf" fmla="val 115470"/>
                  </a:avLst>
                </a:prstGeom>
                <a:blipFill rotWithShape="0">
                  <a:blip r:embed="rId8"/>
                  <a:srcRect/>
                  <a:stretch>
                    <a:fillRect l="-18000" r="-18000"/>
                  </a:stretch>
                </a:blipFill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67" name="Hexagon 4">
                  <a:extLst>
                    <a:ext uri="{FF2B5EF4-FFF2-40B4-BE49-F238E27FC236}">
                      <a16:creationId xmlns:a16="http://schemas.microsoft.com/office/drawing/2014/main" id="{4659F1CB-EA7B-992F-FEDE-2114B8833BB7}"/>
                    </a:ext>
                  </a:extLst>
                </p:cNvPr>
                <p:cNvSpPr txBox="1"/>
                <p:nvPr/>
              </p:nvSpPr>
              <p:spPr>
                <a:xfrm>
                  <a:off x="918556" y="135144"/>
                  <a:ext cx="512476" cy="589054"/>
                </a:xfrm>
                <a:prstGeom prst="rect">
                  <a:avLst/>
                </a:prstGeom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spcFirstLastPara="0" vert="horz" wrap="square" lIns="0" tIns="0" rIns="0" bIns="0" numCol="1" spcCol="1270" anchor="ctr" anchorCtr="0">
                  <a:noAutofit/>
                </a:bodyPr>
                <a:lstStyle/>
                <a:p>
                  <a:pPr marL="0" lvl="0" indent="0" algn="ctr" defTabSz="4445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buNone/>
                  </a:pPr>
                  <a:endParaRPr lang="en-US" sz="1000" kern="1200"/>
                </a:p>
              </p:txBody>
            </p:sp>
          </p:grpSp>
        </p:grpSp>
        <p:grpSp>
          <p:nvGrpSpPr>
            <p:cNvPr id="98" name="Group 97">
              <a:extLst>
                <a:ext uri="{FF2B5EF4-FFF2-40B4-BE49-F238E27FC236}">
                  <a16:creationId xmlns:a16="http://schemas.microsoft.com/office/drawing/2014/main" id="{3A55185F-BF16-5BFA-0022-E46636ED29AF}"/>
                </a:ext>
              </a:extLst>
            </p:cNvPr>
            <p:cNvGrpSpPr/>
            <p:nvPr/>
          </p:nvGrpSpPr>
          <p:grpSpPr>
            <a:xfrm>
              <a:off x="5615229" y="4080086"/>
              <a:ext cx="2751032" cy="1809099"/>
              <a:chOff x="5615229" y="4080086"/>
              <a:chExt cx="2751032" cy="1809099"/>
            </a:xfrm>
          </p:grpSpPr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18E1192C-C366-09F6-9A56-841F9A5895E9}"/>
                  </a:ext>
                </a:extLst>
              </p:cNvPr>
              <p:cNvSpPr txBox="1"/>
              <p:nvPr/>
            </p:nvSpPr>
            <p:spPr>
              <a:xfrm>
                <a:off x="6508493" y="5399048"/>
                <a:ext cx="964672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/>
                <a:r>
                  <a:rPr lang="fr-FR" sz="1600" dirty="0"/>
                  <a:t>Services</a:t>
                </a:r>
                <a:endParaRPr lang="en-US" sz="1600" dirty="0"/>
              </a:p>
            </p:txBody>
          </p:sp>
          <p:grpSp>
            <p:nvGrpSpPr>
              <p:cNvPr id="71" name="Group 70">
                <a:extLst>
                  <a:ext uri="{FF2B5EF4-FFF2-40B4-BE49-F238E27FC236}">
                    <a16:creationId xmlns:a16="http://schemas.microsoft.com/office/drawing/2014/main" id="{E6D2D2DB-E418-F11B-E2F8-04F15DFDAC44}"/>
                  </a:ext>
                </a:extLst>
              </p:cNvPr>
              <p:cNvGrpSpPr/>
              <p:nvPr/>
            </p:nvGrpSpPr>
            <p:grpSpPr>
              <a:xfrm rot="231945">
                <a:off x="5615229" y="4917185"/>
                <a:ext cx="864000" cy="972000"/>
                <a:chOff x="802535" y="1787"/>
                <a:chExt cx="744518" cy="855768"/>
              </a:xfrm>
            </p:grpSpPr>
            <p:sp>
              <p:nvSpPr>
                <p:cNvPr id="72" name="Hexagon 71">
                  <a:extLst>
                    <a:ext uri="{FF2B5EF4-FFF2-40B4-BE49-F238E27FC236}">
                      <a16:creationId xmlns:a16="http://schemas.microsoft.com/office/drawing/2014/main" id="{EB4B9FF3-1CE3-B328-644A-DC15D0D2B641}"/>
                    </a:ext>
                  </a:extLst>
                </p:cNvPr>
                <p:cNvSpPr/>
                <p:nvPr/>
              </p:nvSpPr>
              <p:spPr>
                <a:xfrm rot="5168055">
                  <a:off x="746910" y="57412"/>
                  <a:ext cx="855768" cy="744518"/>
                </a:xfrm>
                <a:prstGeom prst="hexagon">
                  <a:avLst>
                    <a:gd name="adj" fmla="val 25000"/>
                    <a:gd name="vf" fmla="val 115470"/>
                  </a:avLst>
                </a:prstGeom>
                <a:blipFill rotWithShape="0">
                  <a:blip r:embed="rId9"/>
                  <a:srcRect/>
                  <a:stretch>
                    <a:fillRect l="-25000" r="-25000"/>
                  </a:stretch>
                </a:blipFill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73" name="Hexagon 4">
                  <a:extLst>
                    <a:ext uri="{FF2B5EF4-FFF2-40B4-BE49-F238E27FC236}">
                      <a16:creationId xmlns:a16="http://schemas.microsoft.com/office/drawing/2014/main" id="{93B11D39-4293-0193-8A41-C145FCB080A4}"/>
                    </a:ext>
                  </a:extLst>
                </p:cNvPr>
                <p:cNvSpPr txBox="1"/>
                <p:nvPr/>
              </p:nvSpPr>
              <p:spPr>
                <a:xfrm>
                  <a:off x="918556" y="135144"/>
                  <a:ext cx="512476" cy="589054"/>
                </a:xfrm>
                <a:prstGeom prst="rect">
                  <a:avLst/>
                </a:prstGeom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spcFirstLastPara="0" vert="horz" wrap="square" lIns="0" tIns="0" rIns="0" bIns="0" numCol="1" spcCol="1270" anchor="ctr" anchorCtr="0">
                  <a:noAutofit/>
                </a:bodyPr>
                <a:lstStyle/>
                <a:p>
                  <a:pPr marL="0" lvl="0" indent="0" algn="ctr" defTabSz="4445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buNone/>
                  </a:pPr>
                  <a:endParaRPr lang="en-US" sz="1000" kern="1200"/>
                </a:p>
              </p:txBody>
            </p:sp>
          </p:grpSp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CE2E35AC-CA00-4D26-FCED-8B6899C9DCB7}"/>
                  </a:ext>
                </a:extLst>
              </p:cNvPr>
              <p:cNvSpPr txBox="1"/>
              <p:nvPr/>
            </p:nvSpPr>
            <p:spPr>
              <a:xfrm>
                <a:off x="6544586" y="4958182"/>
                <a:ext cx="1027193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/>
                <a:r>
                  <a:rPr lang="fr-FR" sz="1600" dirty="0"/>
                  <a:t>Nucléaire</a:t>
                </a:r>
                <a:endParaRPr lang="en-US" sz="1600" dirty="0"/>
              </a:p>
            </p:txBody>
          </p:sp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406D4091-1D6E-8F5C-2A86-1F7C1FE0CB24}"/>
                  </a:ext>
                </a:extLst>
              </p:cNvPr>
              <p:cNvSpPr txBox="1"/>
              <p:nvPr/>
            </p:nvSpPr>
            <p:spPr>
              <a:xfrm>
                <a:off x="7614995" y="4936112"/>
                <a:ext cx="751266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/>
                <a:r>
                  <a:rPr lang="fr-FR" sz="1600" dirty="0"/>
                  <a:t>Santé</a:t>
                </a:r>
                <a:endParaRPr lang="en-US" sz="1600" dirty="0"/>
              </a:p>
            </p:txBody>
          </p:sp>
          <p:grpSp>
            <p:nvGrpSpPr>
              <p:cNvPr id="77" name="Group 76">
                <a:extLst>
                  <a:ext uri="{FF2B5EF4-FFF2-40B4-BE49-F238E27FC236}">
                    <a16:creationId xmlns:a16="http://schemas.microsoft.com/office/drawing/2014/main" id="{2A0D59B1-F616-205D-3B65-9EF79A43850F}"/>
                  </a:ext>
                </a:extLst>
              </p:cNvPr>
              <p:cNvGrpSpPr/>
              <p:nvPr/>
            </p:nvGrpSpPr>
            <p:grpSpPr>
              <a:xfrm rot="231945">
                <a:off x="6084519" y="4080086"/>
                <a:ext cx="864000" cy="972000"/>
                <a:chOff x="1220873" y="72705"/>
                <a:chExt cx="744518" cy="855768"/>
              </a:xfrm>
            </p:grpSpPr>
            <p:sp>
              <p:nvSpPr>
                <p:cNvPr id="78" name="Hexagon 77">
                  <a:extLst>
                    <a:ext uri="{FF2B5EF4-FFF2-40B4-BE49-F238E27FC236}">
                      <a16:creationId xmlns:a16="http://schemas.microsoft.com/office/drawing/2014/main" id="{A9098A24-7C98-4E11-B614-ECCEE5B0849D}"/>
                    </a:ext>
                  </a:extLst>
                </p:cNvPr>
                <p:cNvSpPr/>
                <p:nvPr/>
              </p:nvSpPr>
              <p:spPr>
                <a:xfrm rot="5168055">
                  <a:off x="1165248" y="128330"/>
                  <a:ext cx="855768" cy="744518"/>
                </a:xfrm>
                <a:prstGeom prst="hexagon">
                  <a:avLst>
                    <a:gd name="adj" fmla="val 25000"/>
                    <a:gd name="vf" fmla="val 115470"/>
                  </a:avLst>
                </a:prstGeom>
                <a:blipFill rotWithShape="0">
                  <a:blip r:embed="rId10"/>
                  <a:srcRect/>
                  <a:stretch>
                    <a:fillRect l="-53000" r="-53000"/>
                  </a:stretch>
                </a:blipFill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79" name="Hexagon 4">
                  <a:extLst>
                    <a:ext uri="{FF2B5EF4-FFF2-40B4-BE49-F238E27FC236}">
                      <a16:creationId xmlns:a16="http://schemas.microsoft.com/office/drawing/2014/main" id="{7A7B3B70-7AC5-6DBA-8DCD-B9C18859265F}"/>
                    </a:ext>
                  </a:extLst>
                </p:cNvPr>
                <p:cNvSpPr txBox="1"/>
                <p:nvPr/>
              </p:nvSpPr>
              <p:spPr>
                <a:xfrm>
                  <a:off x="1341671" y="192712"/>
                  <a:ext cx="512476" cy="589054"/>
                </a:xfrm>
                <a:prstGeom prst="rect">
                  <a:avLst/>
                </a:prstGeom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spcFirstLastPara="0" vert="horz" wrap="square" lIns="0" tIns="0" rIns="0" bIns="0" numCol="1" spcCol="1270" anchor="ctr" anchorCtr="0">
                  <a:noAutofit/>
                </a:bodyPr>
                <a:lstStyle/>
                <a:p>
                  <a:pPr marL="0" lvl="0" indent="0" algn="ctr" defTabSz="4445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buNone/>
                  </a:pPr>
                  <a:endParaRPr lang="en-US" sz="1000" kern="1200"/>
                </a:p>
              </p:txBody>
            </p:sp>
          </p:grpSp>
          <p:grpSp>
            <p:nvGrpSpPr>
              <p:cNvPr id="83" name="Group 82">
                <a:extLst>
                  <a:ext uri="{FF2B5EF4-FFF2-40B4-BE49-F238E27FC236}">
                    <a16:creationId xmlns:a16="http://schemas.microsoft.com/office/drawing/2014/main" id="{BE46A9A2-F307-2A7D-4288-B96FF6143B4B}"/>
                  </a:ext>
                </a:extLst>
              </p:cNvPr>
              <p:cNvGrpSpPr/>
              <p:nvPr/>
            </p:nvGrpSpPr>
            <p:grpSpPr>
              <a:xfrm>
                <a:off x="7059307" y="4115772"/>
                <a:ext cx="864000" cy="972000"/>
                <a:chOff x="1220873" y="72705"/>
                <a:chExt cx="744518" cy="855768"/>
              </a:xfrm>
            </p:grpSpPr>
            <p:sp>
              <p:nvSpPr>
                <p:cNvPr id="84" name="Hexagon 83">
                  <a:extLst>
                    <a:ext uri="{FF2B5EF4-FFF2-40B4-BE49-F238E27FC236}">
                      <a16:creationId xmlns:a16="http://schemas.microsoft.com/office/drawing/2014/main" id="{806D3911-648C-1E19-B2F4-5A5A86C4166F}"/>
                    </a:ext>
                  </a:extLst>
                </p:cNvPr>
                <p:cNvSpPr/>
                <p:nvPr/>
              </p:nvSpPr>
              <p:spPr>
                <a:xfrm rot="5400000">
                  <a:off x="1165248" y="128330"/>
                  <a:ext cx="855768" cy="744518"/>
                </a:xfrm>
                <a:prstGeom prst="hexagon">
                  <a:avLst>
                    <a:gd name="adj" fmla="val 25000"/>
                    <a:gd name="vf" fmla="val 115470"/>
                  </a:avLst>
                </a:prstGeom>
                <a:blipFill rotWithShape="0">
                  <a:blip r:embed="rId11"/>
                  <a:srcRect/>
                  <a:stretch>
                    <a:fillRect l="-30000" r="-30000"/>
                  </a:stretch>
                </a:blipFill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85" name="Hexagon 4">
                  <a:extLst>
                    <a:ext uri="{FF2B5EF4-FFF2-40B4-BE49-F238E27FC236}">
                      <a16:creationId xmlns:a16="http://schemas.microsoft.com/office/drawing/2014/main" id="{EFE0E2A6-8E1A-6030-0EEF-4FF6DD7A9713}"/>
                    </a:ext>
                  </a:extLst>
                </p:cNvPr>
                <p:cNvSpPr txBox="1"/>
                <p:nvPr/>
              </p:nvSpPr>
              <p:spPr>
                <a:xfrm>
                  <a:off x="1336894" y="206062"/>
                  <a:ext cx="512476" cy="589054"/>
                </a:xfrm>
                <a:prstGeom prst="rect">
                  <a:avLst/>
                </a:prstGeom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spcFirstLastPara="0" vert="horz" wrap="square" lIns="0" tIns="0" rIns="0" bIns="0" numCol="1" spcCol="1270" anchor="ctr" anchorCtr="0">
                  <a:noAutofit/>
                </a:bodyPr>
                <a:lstStyle/>
                <a:p>
                  <a:pPr marL="0" lvl="0" indent="0" algn="ctr" defTabSz="4445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buNone/>
                  </a:pPr>
                  <a:endParaRPr lang="en-US" sz="1000" kern="1200"/>
                </a:p>
              </p:txBody>
            </p:sp>
          </p:grpSp>
        </p:grp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0ADF3111-5B39-94EC-BBB6-77C709FDFC6C}"/>
              </a:ext>
            </a:extLst>
          </p:cNvPr>
          <p:cNvGrpSpPr/>
          <p:nvPr/>
        </p:nvGrpSpPr>
        <p:grpSpPr>
          <a:xfrm>
            <a:off x="359053" y="2394114"/>
            <a:ext cx="8765776" cy="1837442"/>
            <a:chOff x="359053" y="2394114"/>
            <a:chExt cx="8765776" cy="1837442"/>
          </a:xfrm>
        </p:grpSpPr>
        <p:grpSp>
          <p:nvGrpSpPr>
            <p:cNvPr id="97" name="Group 96">
              <a:extLst>
                <a:ext uri="{FF2B5EF4-FFF2-40B4-BE49-F238E27FC236}">
                  <a16:creationId xmlns:a16="http://schemas.microsoft.com/office/drawing/2014/main" id="{9A8C3043-15AF-C19B-8B16-FF6C6DAB167F}"/>
                </a:ext>
              </a:extLst>
            </p:cNvPr>
            <p:cNvGrpSpPr/>
            <p:nvPr/>
          </p:nvGrpSpPr>
          <p:grpSpPr>
            <a:xfrm>
              <a:off x="359053" y="2394114"/>
              <a:ext cx="2410589" cy="1836425"/>
              <a:chOff x="359053" y="2394114"/>
              <a:chExt cx="2410589" cy="1836425"/>
            </a:xfrm>
          </p:grpSpPr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EA3CA05B-2178-E231-9DD3-1049CF32BBF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1451725" y="3243110"/>
                <a:ext cx="864000" cy="987429"/>
              </a:xfrm>
              <a:prstGeom prst="rect">
                <a:avLst/>
              </a:prstGeom>
            </p:spPr>
          </p:pic>
          <p:grpSp>
            <p:nvGrpSpPr>
              <p:cNvPr id="23" name="Group 22">
                <a:extLst>
                  <a:ext uri="{FF2B5EF4-FFF2-40B4-BE49-F238E27FC236}">
                    <a16:creationId xmlns:a16="http://schemas.microsoft.com/office/drawing/2014/main" id="{D9B9A86A-9A94-F197-B998-CCBA594111D0}"/>
                  </a:ext>
                </a:extLst>
              </p:cNvPr>
              <p:cNvGrpSpPr/>
              <p:nvPr/>
            </p:nvGrpSpPr>
            <p:grpSpPr>
              <a:xfrm>
                <a:off x="1905642" y="2394114"/>
                <a:ext cx="864000" cy="972000"/>
                <a:chOff x="1990964" y="2543703"/>
                <a:chExt cx="864000" cy="972000"/>
              </a:xfrm>
            </p:grpSpPr>
            <p:sp>
              <p:nvSpPr>
                <p:cNvPr id="25" name="Hexagon 24">
                  <a:extLst>
                    <a:ext uri="{FF2B5EF4-FFF2-40B4-BE49-F238E27FC236}">
                      <a16:creationId xmlns:a16="http://schemas.microsoft.com/office/drawing/2014/main" id="{FFF4C2A9-CDCD-D233-9586-EEE480A86812}"/>
                    </a:ext>
                  </a:extLst>
                </p:cNvPr>
                <p:cNvSpPr/>
                <p:nvPr/>
              </p:nvSpPr>
              <p:spPr>
                <a:xfrm rot="5400000">
                  <a:off x="1936964" y="2597703"/>
                  <a:ext cx="972000" cy="864000"/>
                </a:xfrm>
                <a:prstGeom prst="hexagon">
                  <a:avLst>
                    <a:gd name="adj" fmla="val 25000"/>
                    <a:gd name="vf" fmla="val 115470"/>
                  </a:avLst>
                </a:prstGeom>
                <a:blipFill rotWithShape="0">
                  <a:blip r:embed="rId13"/>
                  <a:srcRect/>
                  <a:stretch>
                    <a:fillRect l="-25000" r="-25000"/>
                  </a:stretch>
                </a:blipFill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26" name="Hexagon 4">
                  <a:extLst>
                    <a:ext uri="{FF2B5EF4-FFF2-40B4-BE49-F238E27FC236}">
                      <a16:creationId xmlns:a16="http://schemas.microsoft.com/office/drawing/2014/main" id="{C44FEFCE-1526-F2C4-29CF-970A6B371A45}"/>
                    </a:ext>
                  </a:extLst>
                </p:cNvPr>
                <p:cNvSpPr txBox="1"/>
                <p:nvPr/>
              </p:nvSpPr>
              <p:spPr>
                <a:xfrm>
                  <a:off x="2138702" y="2695682"/>
                  <a:ext cx="584040" cy="671311"/>
                </a:xfrm>
                <a:prstGeom prst="rect">
                  <a:avLst/>
                </a:prstGeom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spcFirstLastPara="0" vert="horz" wrap="square" lIns="0" tIns="0" rIns="0" bIns="0" numCol="1" spcCol="1270" anchor="ctr" anchorCtr="0">
                  <a:noAutofit/>
                </a:bodyPr>
                <a:lstStyle/>
                <a:p>
                  <a:pPr marL="0" lvl="0" indent="0" algn="ctr" defTabSz="4445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buNone/>
                  </a:pPr>
                  <a:endParaRPr lang="en-US" sz="1600" kern="1200"/>
                </a:p>
              </p:txBody>
            </p:sp>
          </p:grp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734DBEE2-1099-03F8-AA17-40933219E3E0}"/>
                  </a:ext>
                </a:extLst>
              </p:cNvPr>
              <p:cNvSpPr txBox="1"/>
              <p:nvPr/>
            </p:nvSpPr>
            <p:spPr>
              <a:xfrm>
                <a:off x="359053" y="3498814"/>
                <a:ext cx="115057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dirty="0" err="1"/>
                  <a:t>Alimentaire</a:t>
                </a:r>
                <a:endParaRPr lang="en-US" sz="1600" dirty="0"/>
              </a:p>
            </p:txBody>
          </p:sp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5CBC5AB0-B49E-7532-862C-A7FE9719D772}"/>
                  </a:ext>
                </a:extLst>
              </p:cNvPr>
              <p:cNvSpPr txBox="1"/>
              <p:nvPr/>
            </p:nvSpPr>
            <p:spPr>
              <a:xfrm>
                <a:off x="841894" y="2468802"/>
                <a:ext cx="1171686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/>
                <a:r>
                  <a:rPr lang="fr-FR" sz="1600" dirty="0"/>
                  <a:t>Produits minéraux</a:t>
                </a:r>
                <a:endParaRPr lang="en-US" sz="1600" dirty="0"/>
              </a:p>
            </p:txBody>
          </p:sp>
        </p:grpSp>
        <p:grpSp>
          <p:nvGrpSpPr>
            <p:cNvPr id="94" name="Group 93">
              <a:extLst>
                <a:ext uri="{FF2B5EF4-FFF2-40B4-BE49-F238E27FC236}">
                  <a16:creationId xmlns:a16="http://schemas.microsoft.com/office/drawing/2014/main" id="{99F0ACEF-E1DC-113F-9A2B-07E54B82BC59}"/>
                </a:ext>
              </a:extLst>
            </p:cNvPr>
            <p:cNvGrpSpPr/>
            <p:nvPr/>
          </p:nvGrpSpPr>
          <p:grpSpPr>
            <a:xfrm>
              <a:off x="6528609" y="2438577"/>
              <a:ext cx="2596220" cy="1792979"/>
              <a:chOff x="6528609" y="2438577"/>
              <a:chExt cx="2596220" cy="1792979"/>
            </a:xfrm>
          </p:grpSpPr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F566A9D0-4948-6D4B-E510-B664E5B054A7}"/>
                  </a:ext>
                </a:extLst>
              </p:cNvPr>
              <p:cNvSpPr txBox="1"/>
              <p:nvPr/>
            </p:nvSpPr>
            <p:spPr>
              <a:xfrm>
                <a:off x="7441968" y="3424180"/>
                <a:ext cx="1682861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/>
                <a:r>
                  <a:rPr lang="fr-FR" sz="1600" dirty="0"/>
                  <a:t>Produits pharmaceutiques</a:t>
                </a:r>
                <a:endParaRPr lang="en-US" sz="1600" dirty="0"/>
              </a:p>
            </p:txBody>
          </p:sp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E5E8E665-AB4C-B165-38B9-D64952ED81B6}"/>
                  </a:ext>
                </a:extLst>
              </p:cNvPr>
              <p:cNvSpPr txBox="1"/>
              <p:nvPr/>
            </p:nvSpPr>
            <p:spPr>
              <a:xfrm>
                <a:off x="7891446" y="2630006"/>
                <a:ext cx="1210959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/>
                <a:r>
                  <a:rPr lang="fr-FR" sz="1600" dirty="0"/>
                  <a:t>Aérospatial</a:t>
                </a:r>
                <a:endParaRPr lang="en-US" sz="1600" dirty="0"/>
              </a:p>
            </p:txBody>
          </p:sp>
          <p:grpSp>
            <p:nvGrpSpPr>
              <p:cNvPr id="80" name="Group 79">
                <a:extLst>
                  <a:ext uri="{FF2B5EF4-FFF2-40B4-BE49-F238E27FC236}">
                    <a16:creationId xmlns:a16="http://schemas.microsoft.com/office/drawing/2014/main" id="{09DF2A07-9B00-120A-B642-78243051502B}"/>
                  </a:ext>
                </a:extLst>
              </p:cNvPr>
              <p:cNvGrpSpPr/>
              <p:nvPr/>
            </p:nvGrpSpPr>
            <p:grpSpPr>
              <a:xfrm>
                <a:off x="7001969" y="2438577"/>
                <a:ext cx="864000" cy="972000"/>
                <a:chOff x="1220873" y="72705"/>
                <a:chExt cx="744518" cy="855768"/>
              </a:xfrm>
            </p:grpSpPr>
            <p:sp>
              <p:nvSpPr>
                <p:cNvPr id="81" name="Hexagon 80">
                  <a:extLst>
                    <a:ext uri="{FF2B5EF4-FFF2-40B4-BE49-F238E27FC236}">
                      <a16:creationId xmlns:a16="http://schemas.microsoft.com/office/drawing/2014/main" id="{AC6EB8F7-824B-AB6B-C0C0-E215DE93493B}"/>
                    </a:ext>
                  </a:extLst>
                </p:cNvPr>
                <p:cNvSpPr/>
                <p:nvPr/>
              </p:nvSpPr>
              <p:spPr>
                <a:xfrm rot="5400000">
                  <a:off x="1165248" y="128330"/>
                  <a:ext cx="855768" cy="744518"/>
                </a:xfrm>
                <a:prstGeom prst="hexagon">
                  <a:avLst>
                    <a:gd name="adj" fmla="val 25000"/>
                    <a:gd name="vf" fmla="val 115470"/>
                  </a:avLst>
                </a:prstGeom>
                <a:blipFill rotWithShape="0">
                  <a:blip r:embed="rId14"/>
                  <a:srcRect/>
                  <a:stretch>
                    <a:fillRect/>
                  </a:stretch>
                </a:blipFill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82" name="Hexagon 4">
                  <a:extLst>
                    <a:ext uri="{FF2B5EF4-FFF2-40B4-BE49-F238E27FC236}">
                      <a16:creationId xmlns:a16="http://schemas.microsoft.com/office/drawing/2014/main" id="{7F8CCF97-7CF7-2852-03EC-EDC14CE4D4B4}"/>
                    </a:ext>
                  </a:extLst>
                </p:cNvPr>
                <p:cNvSpPr txBox="1"/>
                <p:nvPr/>
              </p:nvSpPr>
              <p:spPr>
                <a:xfrm>
                  <a:off x="1336894" y="206062"/>
                  <a:ext cx="512476" cy="589054"/>
                </a:xfrm>
                <a:prstGeom prst="rect">
                  <a:avLst/>
                </a:prstGeom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spcFirstLastPara="0" vert="horz" wrap="square" lIns="0" tIns="0" rIns="0" bIns="0" numCol="1" spcCol="1270" anchor="ctr" anchorCtr="0">
                  <a:noAutofit/>
                </a:bodyPr>
                <a:lstStyle/>
                <a:p>
                  <a:pPr marL="0" lvl="0" indent="0" algn="ctr" defTabSz="4445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buNone/>
                  </a:pPr>
                  <a:endParaRPr lang="en-US" sz="1000" kern="1200"/>
                </a:p>
              </p:txBody>
            </p:sp>
          </p:grpSp>
          <p:sp>
            <p:nvSpPr>
              <p:cNvPr id="87" name="Hexagon 86">
                <a:extLst>
                  <a:ext uri="{FF2B5EF4-FFF2-40B4-BE49-F238E27FC236}">
                    <a16:creationId xmlns:a16="http://schemas.microsoft.com/office/drawing/2014/main" id="{081076F8-B14C-637B-F89E-7C7CC6E1ADA8}"/>
                  </a:ext>
                </a:extLst>
              </p:cNvPr>
              <p:cNvSpPr/>
              <p:nvPr/>
            </p:nvSpPr>
            <p:spPr>
              <a:xfrm rot="5400000">
                <a:off x="6474609" y="3313556"/>
                <a:ext cx="972000" cy="864000"/>
              </a:xfrm>
              <a:prstGeom prst="hexagon">
                <a:avLst>
                  <a:gd name="adj" fmla="val 25000"/>
                  <a:gd name="vf" fmla="val 115470"/>
                </a:avLst>
              </a:prstGeom>
              <a:blipFill rotWithShape="0">
                <a:blip r:embed="rId15"/>
                <a:srcRect/>
                <a:stretch>
                  <a:fillRect/>
                </a:stretch>
              </a:blip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11755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>
                <a:solidFill>
                  <a:schemeClr val="bg1"/>
                </a:solidFill>
                <a:latin typeface="DIN-Regular"/>
                <a:cs typeface="DIN-Regular"/>
              </a:rPr>
              <a:t>Evolutions du système qualité de l’OLAS</a:t>
            </a:r>
            <a:endParaRPr lang="fr-FR" dirty="0">
              <a:solidFill>
                <a:schemeClr val="bg1"/>
              </a:solidFill>
              <a:latin typeface="DIN-Regular"/>
              <a:cs typeface="DIN-Regular"/>
            </a:endParaRPr>
          </a:p>
        </p:txBody>
      </p:sp>
      <p:sp>
        <p:nvSpPr>
          <p:cNvPr id="17" name="Text Placeholder 18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sz="1600" dirty="0"/>
              <a:t>A030 – Programme d’accréditation pour les organismes de certification de systèmes de management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5677622-2236-65F6-2325-C6188CEB4C2C}"/>
              </a:ext>
            </a:extLst>
          </p:cNvPr>
          <p:cNvSpPr txBox="1"/>
          <p:nvPr/>
        </p:nvSpPr>
        <p:spPr>
          <a:xfrm>
            <a:off x="1610336" y="3748949"/>
            <a:ext cx="65553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/>
              <a:t>« Codes </a:t>
            </a:r>
            <a:r>
              <a:rPr lang="fr-FR" sz="2400" dirty="0">
                <a:solidFill>
                  <a:srgbClr val="FF0000"/>
                </a:solidFill>
              </a:rPr>
              <a:t>critiques </a:t>
            </a:r>
            <a:r>
              <a:rPr lang="fr-FR" sz="2400" dirty="0"/>
              <a:t>»</a:t>
            </a:r>
            <a:endParaRPr lang="en-US" sz="24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F1B7C63-980C-4A8D-03A8-28271753B6DD}"/>
              </a:ext>
            </a:extLst>
          </p:cNvPr>
          <p:cNvSpPr txBox="1"/>
          <p:nvPr/>
        </p:nvSpPr>
        <p:spPr>
          <a:xfrm>
            <a:off x="1883983" y="4359931"/>
            <a:ext cx="644626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algn="ctr">
              <a:defRPr sz="2400"/>
            </a:lvl1pPr>
          </a:lstStyle>
          <a:p>
            <a:pPr marL="342900" indent="-342900" algn="l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fr-FR" sz="2000" dirty="0"/>
              <a:t>Complexité des processus / complexité des aspects environnementaux concernés</a:t>
            </a:r>
          </a:p>
          <a:p>
            <a:pPr marL="342900" indent="-342900" algn="l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fr-FR" sz="2000" dirty="0"/>
              <a:t>Risque accru en cas non-conformités</a:t>
            </a:r>
          </a:p>
          <a:p>
            <a:pPr marL="342900" indent="-342900" algn="l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fr-FR" sz="2000" dirty="0"/>
              <a:t>Niveau de réglementation élevé</a:t>
            </a:r>
            <a:endParaRPr lang="en-US" sz="20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89EDB5F-DDE7-267F-802F-1B358CF014D1}"/>
              </a:ext>
            </a:extLst>
          </p:cNvPr>
          <p:cNvSpPr txBox="1"/>
          <p:nvPr/>
        </p:nvSpPr>
        <p:spPr>
          <a:xfrm>
            <a:off x="2007104" y="1888946"/>
            <a:ext cx="5537283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400" dirty="0"/>
              <a:t>ISO 9001: 14 clusters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400" dirty="0"/>
              <a:t>ISO 14001: 13 clusters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400" dirty="0"/>
              <a:t>ISO 45001: 13 clusters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5918144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>
                <a:solidFill>
                  <a:schemeClr val="bg1"/>
                </a:solidFill>
                <a:latin typeface="DIN-Regular"/>
                <a:cs typeface="DIN-Regular"/>
              </a:rPr>
              <a:t>Evolutions du système qualité de l’OLAS</a:t>
            </a:r>
            <a:endParaRPr lang="fr-FR" dirty="0">
              <a:solidFill>
                <a:schemeClr val="bg1"/>
              </a:solidFill>
              <a:latin typeface="DIN-Regular"/>
              <a:cs typeface="DIN-Regular"/>
            </a:endParaRPr>
          </a:p>
        </p:txBody>
      </p:sp>
      <p:sp>
        <p:nvSpPr>
          <p:cNvPr id="17" name="Text Placeholder 18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sz="1600" dirty="0"/>
              <a:t>A030 – Programme d’accréditation pour les organismes de certification de systèmes de management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B30D47B-466E-2C04-7BD5-EEDBA21FBCDC}"/>
              </a:ext>
            </a:extLst>
          </p:cNvPr>
          <p:cNvSpPr txBox="1"/>
          <p:nvPr/>
        </p:nvSpPr>
        <p:spPr>
          <a:xfrm>
            <a:off x="2353793" y="1568901"/>
            <a:ext cx="39982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/>
              <a:t>Choix des domaines à auditer</a:t>
            </a:r>
            <a:endParaRPr lang="en-US" sz="2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0AFFC29-C1E4-D70F-A37A-201B37453AB6}"/>
              </a:ext>
            </a:extLst>
          </p:cNvPr>
          <p:cNvSpPr txBox="1"/>
          <p:nvPr/>
        </p:nvSpPr>
        <p:spPr>
          <a:xfrm>
            <a:off x="3767328" y="2633586"/>
            <a:ext cx="15037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Witnessing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44AE0E3-DABD-CF17-19EF-AC93F03FB33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0000" t="46779" r="33761" b="34791"/>
          <a:stretch/>
        </p:blipFill>
        <p:spPr>
          <a:xfrm>
            <a:off x="3655877" y="3081302"/>
            <a:ext cx="1615196" cy="103117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7D58015-AF24-65BA-2572-0BABCF50DF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013" y="3063151"/>
            <a:ext cx="1573985" cy="104932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922FDA1-C300-4C75-CDDB-3DDEFD77C47A}"/>
              </a:ext>
            </a:extLst>
          </p:cNvPr>
          <p:cNvSpPr txBox="1"/>
          <p:nvPr/>
        </p:nvSpPr>
        <p:spPr>
          <a:xfrm>
            <a:off x="877505" y="2659899"/>
            <a:ext cx="15037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File review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E462F98-38C1-A4F4-6D71-24BC3FE3BBA2}"/>
              </a:ext>
            </a:extLst>
          </p:cNvPr>
          <p:cNvSpPr txBox="1"/>
          <p:nvPr/>
        </p:nvSpPr>
        <p:spPr>
          <a:xfrm>
            <a:off x="637719" y="2273208"/>
            <a:ext cx="19833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err="1"/>
              <a:t>Partie</a:t>
            </a:r>
            <a:r>
              <a:rPr lang="en-US" sz="2000" dirty="0"/>
              <a:t> bureau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BDF6A0A-1C6F-79F9-FA00-EF190BC365D2}"/>
              </a:ext>
            </a:extLst>
          </p:cNvPr>
          <p:cNvSpPr txBox="1"/>
          <p:nvPr/>
        </p:nvSpPr>
        <p:spPr>
          <a:xfrm>
            <a:off x="3227977" y="2250405"/>
            <a:ext cx="28131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err="1"/>
              <a:t>Suivi</a:t>
            </a:r>
            <a:r>
              <a:rPr lang="en-US" sz="2000" dirty="0"/>
              <a:t> sur le terrain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2082001-BBBB-C02E-BC93-055F809B62DA}"/>
              </a:ext>
            </a:extLst>
          </p:cNvPr>
          <p:cNvSpPr txBox="1"/>
          <p:nvPr/>
        </p:nvSpPr>
        <p:spPr>
          <a:xfrm>
            <a:off x="3227977" y="4290678"/>
            <a:ext cx="57965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/>
              <a:t>Audit initial: witness des codes </a:t>
            </a:r>
            <a:r>
              <a:rPr lang="en-US" dirty="0">
                <a:solidFill>
                  <a:srgbClr val="FF0000"/>
                </a:solidFill>
              </a:rPr>
              <a:t>critiques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4F83505-620C-A93B-F251-25A58A8A041B}"/>
              </a:ext>
            </a:extLst>
          </p:cNvPr>
          <p:cNvSpPr txBox="1"/>
          <p:nvPr/>
        </p:nvSpPr>
        <p:spPr>
          <a:xfrm>
            <a:off x="3199349" y="4643081"/>
            <a:ext cx="5796559" cy="1554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/>
              <a:t>Au </a:t>
            </a:r>
            <a:r>
              <a:rPr lang="en-US" dirty="0" err="1"/>
              <a:t>moins</a:t>
            </a:r>
            <a:r>
              <a:rPr lang="en-US" dirty="0"/>
              <a:t> 1 witness par audit de surveillance</a:t>
            </a:r>
          </a:p>
          <a:p>
            <a:pPr marL="742950" lvl="1" indent="-285750">
              <a:buFont typeface="Wingdings" panose="05000000000000000000" pitchFamily="2" charset="2"/>
              <a:buChar char="v"/>
            </a:pPr>
            <a:r>
              <a:rPr lang="en-US" dirty="0"/>
              <a:t>1er cycle: </a:t>
            </a:r>
            <a:r>
              <a:rPr lang="en-US" dirty="0" err="1"/>
              <a:t>tous</a:t>
            </a:r>
            <a:r>
              <a:rPr lang="en-US" dirty="0"/>
              <a:t> les clusters </a:t>
            </a:r>
            <a:r>
              <a:rPr lang="en-US" dirty="0" err="1"/>
              <a:t>doivent</a:t>
            </a:r>
            <a:r>
              <a:rPr lang="en-US" dirty="0"/>
              <a:t> </a:t>
            </a:r>
            <a:r>
              <a:rPr lang="en-US" dirty="0" err="1"/>
              <a:t>être</a:t>
            </a:r>
            <a:r>
              <a:rPr lang="en-US" dirty="0"/>
              <a:t> </a:t>
            </a:r>
            <a:r>
              <a:rPr lang="en-US" dirty="0" err="1"/>
              <a:t>audités</a:t>
            </a:r>
            <a:r>
              <a:rPr lang="en-US" dirty="0"/>
              <a:t> sur le terrain</a:t>
            </a:r>
          </a:p>
          <a:p>
            <a:pPr marL="742950" lvl="1" indent="-285750">
              <a:buFont typeface="Wingdings" panose="05000000000000000000" pitchFamily="2" charset="2"/>
              <a:buChar char="v"/>
            </a:pPr>
            <a:r>
              <a:rPr lang="en-US" dirty="0"/>
              <a:t>Cycles </a:t>
            </a:r>
            <a:r>
              <a:rPr lang="en-US" dirty="0" err="1"/>
              <a:t>suivants</a:t>
            </a:r>
            <a:r>
              <a:rPr lang="en-US" dirty="0"/>
              <a:t>: </a:t>
            </a:r>
            <a:r>
              <a:rPr lang="en-US" dirty="0" err="1"/>
              <a:t>tous</a:t>
            </a:r>
            <a:r>
              <a:rPr lang="en-US" dirty="0"/>
              <a:t> les clusters </a:t>
            </a:r>
            <a:r>
              <a:rPr lang="en-US" dirty="0" err="1"/>
              <a:t>doivent</a:t>
            </a:r>
            <a:r>
              <a:rPr lang="en-US" dirty="0"/>
              <a:t> </a:t>
            </a:r>
            <a:r>
              <a:rPr lang="en-US" dirty="0" err="1"/>
              <a:t>être</a:t>
            </a:r>
            <a:r>
              <a:rPr lang="en-US" dirty="0"/>
              <a:t> </a:t>
            </a:r>
            <a:r>
              <a:rPr lang="en-US" dirty="0" err="1"/>
              <a:t>audités</a:t>
            </a:r>
            <a:r>
              <a:rPr lang="en-US" dirty="0"/>
              <a:t> sur le terrain sur 10 </a:t>
            </a:r>
            <a:r>
              <a:rPr lang="en-US" dirty="0" err="1"/>
              <a:t>ans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0462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>
                <a:solidFill>
                  <a:schemeClr val="bg1"/>
                </a:solidFill>
                <a:latin typeface="DIN-Regular"/>
                <a:cs typeface="DIN-Regular"/>
              </a:rPr>
              <a:t>Evolutions du système qualité de l’OLAS</a:t>
            </a:r>
            <a:endParaRPr lang="fr-FR" dirty="0">
              <a:solidFill>
                <a:schemeClr val="bg1"/>
              </a:solidFill>
              <a:latin typeface="DIN-Regular"/>
              <a:cs typeface="DIN-Regular"/>
            </a:endParaRPr>
          </a:p>
        </p:txBody>
      </p:sp>
      <p:sp>
        <p:nvSpPr>
          <p:cNvPr id="17" name="Text Placeholder 18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sz="1600" dirty="0"/>
              <a:t>A022 – Programme d’accréditation pour les laboratoires de biologie médicale</a:t>
            </a:r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0B8EEB10-0FF2-117F-95E7-E5726517DD6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/>
          <a:srcRect t="21229"/>
          <a:stretch/>
        </p:blipFill>
        <p:spPr>
          <a:xfrm>
            <a:off x="-10932" y="1628799"/>
            <a:ext cx="2115957" cy="369464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15637FE-59B8-D2E6-6651-451BC734E129}"/>
              </a:ext>
            </a:extLst>
          </p:cNvPr>
          <p:cNvSpPr txBox="1"/>
          <p:nvPr/>
        </p:nvSpPr>
        <p:spPr>
          <a:xfrm>
            <a:off x="2353793" y="1568901"/>
            <a:ext cx="65553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/>
              <a:t>Programme d’accréditation pour les laboratoires de biologie médicale</a:t>
            </a:r>
            <a:endParaRPr lang="en-US" sz="2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3E0343B-F57E-B482-4EC0-7917BE5217A7}"/>
              </a:ext>
            </a:extLst>
          </p:cNvPr>
          <p:cNvSpPr txBox="1"/>
          <p:nvPr/>
        </p:nvSpPr>
        <p:spPr>
          <a:xfrm>
            <a:off x="2450211" y="2768233"/>
            <a:ext cx="63624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fr-FR" sz="2000" dirty="0">
                <a:effectLst/>
                <a:ea typeface="Calibri" panose="020F0502020204030204" pitchFamily="34" charset="0"/>
              </a:rPr>
              <a:t>Ancien document A022: </a:t>
            </a:r>
            <a:r>
              <a:rPr lang="fr-FR" sz="2000" i="1" dirty="0">
                <a:effectLst/>
                <a:ea typeface="Calibri" panose="020F0502020204030204" pitchFamily="34" charset="0"/>
              </a:rPr>
              <a:t>Laboratoires de biologie médicale – présentation de la législation nationale</a:t>
            </a:r>
            <a:endParaRPr lang="fr-FR" sz="2000" dirty="0">
              <a:effectLst/>
              <a:ea typeface="Calibri" panose="020F0502020204030204" pitchFamily="34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929E215A-D5E2-EC83-9A57-EAB0A1C021B1}"/>
              </a:ext>
            </a:extLst>
          </p:cNvPr>
          <p:cNvGrpSpPr/>
          <p:nvPr/>
        </p:nvGrpSpPr>
        <p:grpSpPr>
          <a:xfrm>
            <a:off x="3842452" y="3679148"/>
            <a:ext cx="4283516" cy="1015663"/>
            <a:chOff x="3860740" y="3605996"/>
            <a:chExt cx="4283516" cy="1015663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1EEC86C4-4628-A4B7-9F25-40605EE02970}"/>
                </a:ext>
              </a:extLst>
            </p:cNvPr>
            <p:cNvSpPr txBox="1"/>
            <p:nvPr/>
          </p:nvSpPr>
          <p:spPr>
            <a:xfrm>
              <a:off x="4423074" y="3605996"/>
              <a:ext cx="3721182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LU" sz="2000" dirty="0">
                  <a:solidFill>
                    <a:srgbClr val="015DAA"/>
                  </a:solidFill>
                  <a:effectLst/>
                  <a:ea typeface="Calibri" panose="020F0502020204030204" pitchFamily="34" charset="0"/>
                </a:rPr>
                <a:t>Ajout des dispositions spécifiques de la P002 concernant l’audit des prélèvements </a:t>
              </a:r>
            </a:p>
          </p:txBody>
        </p:sp>
        <p:sp>
          <p:nvSpPr>
            <p:cNvPr id="9" name="Cross 8">
              <a:extLst>
                <a:ext uri="{FF2B5EF4-FFF2-40B4-BE49-F238E27FC236}">
                  <a16:creationId xmlns:a16="http://schemas.microsoft.com/office/drawing/2014/main" id="{9948D7D4-C67E-E27B-9C91-C4A7591920F2}"/>
                </a:ext>
              </a:extLst>
            </p:cNvPr>
            <p:cNvSpPr/>
            <p:nvPr/>
          </p:nvSpPr>
          <p:spPr>
            <a:xfrm>
              <a:off x="3860740" y="3952116"/>
              <a:ext cx="345363" cy="323422"/>
            </a:xfrm>
            <a:prstGeom prst="plus">
              <a:avLst>
                <a:gd name="adj" fmla="val 40867"/>
              </a:avLst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72264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>
                <a:solidFill>
                  <a:schemeClr val="bg1"/>
                </a:solidFill>
                <a:latin typeface="DIN-Regular"/>
                <a:cs typeface="DIN-Regular"/>
              </a:rPr>
              <a:t>Evolutions du système qualité de l’OLAS</a:t>
            </a:r>
            <a:endParaRPr lang="fr-FR" dirty="0">
              <a:solidFill>
                <a:schemeClr val="bg1"/>
              </a:solidFill>
              <a:latin typeface="DIN-Regular"/>
              <a:cs typeface="DIN-Regular"/>
            </a:endParaRPr>
          </a:p>
        </p:txBody>
      </p:sp>
      <p:sp>
        <p:nvSpPr>
          <p:cNvPr id="17" name="Text Placeholder 18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sz="1600" dirty="0"/>
              <a:t>A022 – Programme d’accréditation pour les laboratoires de biologie médicale</a:t>
            </a:r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BAE0493A-E55E-B72D-EE51-06344579AC30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20" b="20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15637FE-59B8-D2E6-6651-451BC734E129}"/>
              </a:ext>
            </a:extLst>
          </p:cNvPr>
          <p:cNvSpPr txBox="1"/>
          <p:nvPr/>
        </p:nvSpPr>
        <p:spPr>
          <a:xfrm>
            <a:off x="2353793" y="1568901"/>
            <a:ext cx="65553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/>
              <a:t>Programme d’accréditation pour les laboratoires de biologie médicale</a:t>
            </a:r>
            <a:endParaRPr lang="en-US" sz="2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3E0343B-F57E-B482-4EC0-7917BE5217A7}"/>
              </a:ext>
            </a:extLst>
          </p:cNvPr>
          <p:cNvSpPr txBox="1"/>
          <p:nvPr/>
        </p:nvSpPr>
        <p:spPr>
          <a:xfrm>
            <a:off x="2450211" y="2768233"/>
            <a:ext cx="63624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fr-FR" sz="2000" dirty="0">
                <a:effectLst/>
                <a:ea typeface="Calibri" panose="020F0502020204030204" pitchFamily="34" charset="0"/>
              </a:rPr>
              <a:t>Ancien document A022: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2EFC033-F38F-1FDE-7A69-A0A8C6CCCD0F}"/>
              </a:ext>
            </a:extLst>
          </p:cNvPr>
          <p:cNvSpPr txBox="1"/>
          <p:nvPr/>
        </p:nvSpPr>
        <p:spPr>
          <a:xfrm>
            <a:off x="2409305" y="3181826"/>
            <a:ext cx="6586603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b="1" dirty="0" err="1"/>
              <a:t>Synthèse</a:t>
            </a:r>
            <a:r>
              <a:rPr lang="en-US" sz="2000" dirty="0"/>
              <a:t> de la </a:t>
            </a:r>
            <a:r>
              <a:rPr lang="en-US" sz="2000" dirty="0" err="1"/>
              <a:t>réglementation</a:t>
            </a:r>
            <a:r>
              <a:rPr lang="en-US" sz="2000" dirty="0"/>
              <a:t> </a:t>
            </a:r>
            <a:r>
              <a:rPr lang="en-US" sz="2000" dirty="0" err="1"/>
              <a:t>nationale</a:t>
            </a:r>
            <a:r>
              <a:rPr lang="en-US" sz="2000" dirty="0"/>
              <a:t> et </a:t>
            </a:r>
            <a:r>
              <a:rPr lang="en-US" sz="2000" dirty="0" err="1"/>
              <a:t>européenne</a:t>
            </a:r>
            <a:r>
              <a:rPr lang="en-US" sz="2000" dirty="0"/>
              <a:t> applicable (</a:t>
            </a:r>
            <a:r>
              <a:rPr lang="en-US" sz="2000" dirty="0" err="1"/>
              <a:t>dispositifs</a:t>
            </a:r>
            <a:r>
              <a:rPr lang="en-US" sz="2000" dirty="0"/>
              <a:t> </a:t>
            </a:r>
            <a:r>
              <a:rPr lang="en-US" sz="2000" dirty="0" err="1"/>
              <a:t>médicaux</a:t>
            </a:r>
            <a:r>
              <a:rPr lang="en-US" sz="2000" dirty="0"/>
              <a:t>, transfusion sanguine,…)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b="1" dirty="0" err="1"/>
              <a:t>Définitions</a:t>
            </a:r>
            <a:r>
              <a:rPr lang="en-US" sz="2000" b="1" dirty="0"/>
              <a:t> </a:t>
            </a:r>
            <a:r>
              <a:rPr lang="en-US" sz="2000" b="1" dirty="0" err="1"/>
              <a:t>spécifiques</a:t>
            </a:r>
            <a:r>
              <a:rPr lang="en-US" sz="2000" b="1" dirty="0"/>
              <a:t> </a:t>
            </a:r>
            <a:r>
              <a:rPr lang="en-US" sz="2000" dirty="0"/>
              <a:t>à la </a:t>
            </a:r>
            <a:r>
              <a:rPr lang="en-US" sz="2000" dirty="0" err="1"/>
              <a:t>biologie</a:t>
            </a:r>
            <a:r>
              <a:rPr lang="en-US" sz="2000" dirty="0"/>
              <a:t> </a:t>
            </a:r>
            <a:r>
              <a:rPr lang="en-US" sz="2000" dirty="0" err="1"/>
              <a:t>médicale</a:t>
            </a:r>
            <a:r>
              <a:rPr lang="en-US" sz="2000" dirty="0"/>
              <a:t> </a:t>
            </a:r>
            <a:r>
              <a:rPr lang="en-US" dirty="0"/>
              <a:t>(</a:t>
            </a:r>
            <a:r>
              <a:rPr lang="en-US" dirty="0" err="1"/>
              <a:t>responsable</a:t>
            </a:r>
            <a:r>
              <a:rPr lang="en-US" dirty="0"/>
              <a:t> de </a:t>
            </a:r>
            <a:r>
              <a:rPr lang="en-US" dirty="0" err="1"/>
              <a:t>laboratoire</a:t>
            </a:r>
            <a:r>
              <a:rPr lang="en-US" dirty="0"/>
              <a:t>, </a:t>
            </a:r>
            <a:r>
              <a:rPr lang="en-US" dirty="0" err="1"/>
              <a:t>dispositif</a:t>
            </a:r>
            <a:r>
              <a:rPr lang="en-US" dirty="0"/>
              <a:t> </a:t>
            </a:r>
            <a:r>
              <a:rPr lang="en-US" dirty="0" err="1"/>
              <a:t>médical</a:t>
            </a:r>
            <a:r>
              <a:rPr lang="en-US" dirty="0"/>
              <a:t> de diagnostic in vitro,…) </a:t>
            </a:r>
            <a:endParaRPr lang="en-US" sz="20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b="1" dirty="0"/>
              <a:t>Tableau </a:t>
            </a:r>
            <a:r>
              <a:rPr lang="en-US" sz="2000" b="1" dirty="0" err="1"/>
              <a:t>comparatif</a:t>
            </a:r>
            <a:r>
              <a:rPr lang="en-US" sz="2000" b="1" dirty="0"/>
              <a:t> </a:t>
            </a:r>
            <a:r>
              <a:rPr lang="en-US" sz="2000" dirty="0"/>
              <a:t>ISO 15189 – </a:t>
            </a:r>
            <a:r>
              <a:rPr lang="en-US" sz="2000" dirty="0" err="1"/>
              <a:t>Règlement</a:t>
            </a:r>
            <a:r>
              <a:rPr lang="en-US" sz="2000" dirty="0"/>
              <a:t> grand-ducal “</a:t>
            </a:r>
            <a:r>
              <a:rPr lang="en-US" sz="2000" dirty="0" err="1"/>
              <a:t>critères</a:t>
            </a:r>
            <a:r>
              <a:rPr lang="en-US" sz="2000" dirty="0"/>
              <a:t> minima” </a:t>
            </a:r>
            <a:r>
              <a:rPr lang="en-US" sz="2000" dirty="0" err="1"/>
              <a:t>mettant</a:t>
            </a:r>
            <a:r>
              <a:rPr lang="en-US" sz="2000" dirty="0"/>
              <a:t> </a:t>
            </a:r>
            <a:r>
              <a:rPr lang="en-US" sz="2000" dirty="0" err="1"/>
              <a:t>en</a:t>
            </a:r>
            <a:r>
              <a:rPr lang="en-US" sz="2000" dirty="0"/>
              <a:t> evidence les exigences </a:t>
            </a:r>
            <a:r>
              <a:rPr lang="en-US" sz="2000" dirty="0" err="1"/>
              <a:t>complémentaires</a:t>
            </a:r>
            <a:r>
              <a:rPr lang="en-US" sz="2000" dirty="0"/>
              <a:t> de la </a:t>
            </a:r>
            <a:r>
              <a:rPr lang="en-US" sz="2000" dirty="0" err="1"/>
              <a:t>réglementation</a:t>
            </a:r>
            <a:endParaRPr lang="fr-FR" sz="2000" dirty="0"/>
          </a:p>
        </p:txBody>
      </p:sp>
    </p:spTree>
    <p:extLst>
      <p:ext uri="{BB962C8B-B14F-4D97-AF65-F5344CB8AC3E}">
        <p14:creationId xmlns:p14="http://schemas.microsoft.com/office/powerpoint/2010/main" val="27996152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>
                <a:solidFill>
                  <a:schemeClr val="bg1"/>
                </a:solidFill>
                <a:latin typeface="DIN-Regular"/>
                <a:cs typeface="DIN-Regular"/>
              </a:rPr>
              <a:t>Evolutions du système qualité de l’OLAS</a:t>
            </a:r>
            <a:endParaRPr lang="fr-FR" dirty="0">
              <a:solidFill>
                <a:schemeClr val="bg1"/>
              </a:solidFill>
              <a:latin typeface="DIN-Regular"/>
              <a:cs typeface="DIN-Regular"/>
            </a:endParaRPr>
          </a:p>
        </p:txBody>
      </p:sp>
      <p:sp>
        <p:nvSpPr>
          <p:cNvPr id="17" name="Text Placeholder 18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sz="1600" dirty="0"/>
              <a:t>A022 – Programme d’accréditation pour les laboratoires de biologie médicale</a:t>
            </a:r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7D02C966-F9F6-EDEF-507E-C6BA3A1897EC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20" b="20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15637FE-59B8-D2E6-6651-451BC734E129}"/>
              </a:ext>
            </a:extLst>
          </p:cNvPr>
          <p:cNvSpPr txBox="1"/>
          <p:nvPr/>
        </p:nvSpPr>
        <p:spPr>
          <a:xfrm>
            <a:off x="2353793" y="1568901"/>
            <a:ext cx="65553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/>
              <a:t>Programme d’accréditation pour les laboratoires de biologie médicale</a:t>
            </a:r>
            <a:endParaRPr lang="en-US" sz="2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3E0343B-F57E-B482-4EC0-7917BE5217A7}"/>
              </a:ext>
            </a:extLst>
          </p:cNvPr>
          <p:cNvSpPr txBox="1"/>
          <p:nvPr/>
        </p:nvSpPr>
        <p:spPr>
          <a:xfrm>
            <a:off x="2450211" y="2768233"/>
            <a:ext cx="63624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fr-FR" sz="2000" dirty="0">
                <a:effectLst/>
                <a:ea typeface="Calibri" panose="020F0502020204030204" pitchFamily="34" charset="0"/>
              </a:rPr>
              <a:t>Dispositions spécifiques de la P002 concernant l’audit des </a:t>
            </a:r>
            <a:r>
              <a:rPr lang="fr-FR" sz="2000" b="1" dirty="0">
                <a:effectLst/>
                <a:ea typeface="Calibri" panose="020F0502020204030204" pitchFamily="34" charset="0"/>
              </a:rPr>
              <a:t>lieux de prélèvements </a:t>
            </a:r>
            <a:r>
              <a:rPr lang="fr-FR" sz="2000" dirty="0">
                <a:effectLst/>
                <a:ea typeface="Calibri" panose="020F0502020204030204" pitchFamily="34" charset="0"/>
              </a:rPr>
              <a:t>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2EFC033-F38F-1FDE-7A69-A0A8C6CCCD0F}"/>
              </a:ext>
            </a:extLst>
          </p:cNvPr>
          <p:cNvSpPr txBox="1"/>
          <p:nvPr/>
        </p:nvSpPr>
        <p:spPr>
          <a:xfrm>
            <a:off x="2353793" y="3456968"/>
            <a:ext cx="5576455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1er cycle: 1/5 des </a:t>
            </a:r>
            <a:r>
              <a:rPr lang="en-US" sz="2000" dirty="0" err="1"/>
              <a:t>lieux</a:t>
            </a:r>
            <a:r>
              <a:rPr lang="en-US" sz="2000" dirty="0"/>
              <a:t> par audit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Cycles </a:t>
            </a:r>
            <a:r>
              <a:rPr lang="en-US" sz="2000" dirty="0" err="1"/>
              <a:t>suivants</a:t>
            </a:r>
            <a:r>
              <a:rPr lang="en-US" sz="2000" dirty="0"/>
              <a:t>: 10 </a:t>
            </a:r>
            <a:r>
              <a:rPr lang="en-US" sz="2000" dirty="0" err="1"/>
              <a:t>lieux</a:t>
            </a:r>
            <a:r>
              <a:rPr lang="en-US" sz="2000" dirty="0"/>
              <a:t> + 20% du </a:t>
            </a:r>
            <a:r>
              <a:rPr lang="en-US" sz="2000" dirty="0" err="1"/>
              <a:t>reste</a:t>
            </a:r>
            <a:endParaRPr lang="en-US" sz="20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F0B0E56-F104-CBB9-0D48-53D530F130C5}"/>
              </a:ext>
            </a:extLst>
          </p:cNvPr>
          <p:cNvSpPr txBox="1"/>
          <p:nvPr/>
        </p:nvSpPr>
        <p:spPr>
          <a:xfrm>
            <a:off x="2298929" y="4458103"/>
            <a:ext cx="5576455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spcAft>
                <a:spcPts val="600"/>
              </a:spcAft>
            </a:pPr>
            <a:r>
              <a:rPr lang="en-US" u="sng" dirty="0" err="1"/>
              <a:t>Exemple</a:t>
            </a:r>
            <a:r>
              <a:rPr lang="en-US" u="sng" dirty="0"/>
              <a:t>:</a:t>
            </a:r>
            <a:r>
              <a:rPr lang="en-US" dirty="0"/>
              <a:t> n=60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1er cycle: </a:t>
            </a:r>
            <a:r>
              <a:rPr lang="en-US" dirty="0" err="1"/>
              <a:t>visite</a:t>
            </a:r>
            <a:r>
              <a:rPr lang="en-US" dirty="0"/>
              <a:t> de 12 </a:t>
            </a:r>
            <a:r>
              <a:rPr lang="en-US" dirty="0" err="1"/>
              <a:t>lieux</a:t>
            </a:r>
            <a:r>
              <a:rPr lang="en-US" dirty="0"/>
              <a:t> par audit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Cycles </a:t>
            </a:r>
            <a:r>
              <a:rPr lang="en-US" dirty="0" err="1"/>
              <a:t>suivants</a:t>
            </a:r>
            <a:r>
              <a:rPr lang="en-US" dirty="0"/>
              <a:t>: 10 + 50/5 = 20 -&gt; </a:t>
            </a:r>
            <a:r>
              <a:rPr lang="en-US" dirty="0" err="1"/>
              <a:t>visite</a:t>
            </a:r>
            <a:r>
              <a:rPr lang="en-US" dirty="0"/>
              <a:t> de 4 </a:t>
            </a:r>
            <a:r>
              <a:rPr lang="en-US" dirty="0" err="1"/>
              <a:t>lieux</a:t>
            </a:r>
            <a:r>
              <a:rPr lang="en-US" dirty="0"/>
              <a:t> par audit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1619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>
                <a:solidFill>
                  <a:schemeClr val="bg1"/>
                </a:solidFill>
                <a:latin typeface="DIN-Regular"/>
                <a:cs typeface="DIN-Regular"/>
              </a:rPr>
              <a:t>Evolutions du système qualité de l’OLAS</a:t>
            </a:r>
            <a:endParaRPr lang="fr-FR" dirty="0">
              <a:solidFill>
                <a:schemeClr val="bg1"/>
              </a:solidFill>
              <a:latin typeface="DIN-Regular"/>
              <a:cs typeface="DIN-Regular"/>
            </a:endParaRPr>
          </a:p>
        </p:txBody>
      </p:sp>
      <p:sp>
        <p:nvSpPr>
          <p:cNvPr id="17" name="Text Placeholder 18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sz="1600" dirty="0"/>
              <a:t>A013 – Accréditation des organismes multisites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595AD5-1D05-8149-2CB4-EA2427A87C61}"/>
              </a:ext>
            </a:extLst>
          </p:cNvPr>
          <p:cNvSpPr txBox="1"/>
          <p:nvPr/>
        </p:nvSpPr>
        <p:spPr>
          <a:xfrm>
            <a:off x="1684741" y="4212336"/>
            <a:ext cx="644553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Entité juridique ou un groupement d’entités juridiques composé d’un siège principal et d’un ou plusieurs sites liés juridiquement qui agissent tous sous le même nom ou marque.</a:t>
            </a:r>
            <a:endParaRPr lang="en-US" sz="2000" dirty="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3ADA7D17-9471-34B0-5228-F4852276AA41}"/>
              </a:ext>
            </a:extLst>
          </p:cNvPr>
          <p:cNvSpPr/>
          <p:nvPr/>
        </p:nvSpPr>
        <p:spPr>
          <a:xfrm>
            <a:off x="4279392" y="2136648"/>
            <a:ext cx="1103376" cy="676656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Site 1</a:t>
            </a:r>
          </a:p>
          <a:p>
            <a:pPr algn="ctr"/>
            <a:r>
              <a:rPr lang="en-US" sz="1600" dirty="0" err="1"/>
              <a:t>Siège</a:t>
            </a:r>
            <a:endParaRPr lang="en-US" sz="1600" dirty="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1BCBF429-5BD7-3F0A-3A20-FD242007F0DE}"/>
              </a:ext>
            </a:extLst>
          </p:cNvPr>
          <p:cNvSpPr/>
          <p:nvPr/>
        </p:nvSpPr>
        <p:spPr>
          <a:xfrm>
            <a:off x="3541776" y="2898648"/>
            <a:ext cx="1103376" cy="676656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Site 2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28BFF160-59E7-0E0E-8DC5-E2412C6D3D72}"/>
              </a:ext>
            </a:extLst>
          </p:cNvPr>
          <p:cNvSpPr/>
          <p:nvPr/>
        </p:nvSpPr>
        <p:spPr>
          <a:xfrm>
            <a:off x="4998778" y="2898648"/>
            <a:ext cx="1103376" cy="676656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Site 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678472E-AE4F-DCEB-78EF-6CAC1D28CA48}"/>
              </a:ext>
            </a:extLst>
          </p:cNvPr>
          <p:cNvSpPr txBox="1"/>
          <p:nvPr/>
        </p:nvSpPr>
        <p:spPr>
          <a:xfrm>
            <a:off x="1494257" y="1568901"/>
            <a:ext cx="65553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/>
              <a:t>Organisme « multisite »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9512625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>
                <a:solidFill>
                  <a:schemeClr val="bg1"/>
                </a:solidFill>
                <a:latin typeface="DIN-Regular"/>
                <a:cs typeface="DIN-Regular"/>
              </a:rPr>
              <a:t>Evolutions du système qualité de l’OLAS</a:t>
            </a:r>
            <a:endParaRPr lang="fr-FR" dirty="0">
              <a:solidFill>
                <a:schemeClr val="bg1"/>
              </a:solidFill>
              <a:latin typeface="DIN-Regular"/>
              <a:cs typeface="DIN-Regular"/>
            </a:endParaRPr>
          </a:p>
        </p:txBody>
      </p:sp>
      <p:sp>
        <p:nvSpPr>
          <p:cNvPr id="17" name="Text Placeholder 18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sz="1600" dirty="0"/>
              <a:t>A013 – Accréditation des organismes multisites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65632CB5-8251-A078-2663-5680229D890E}"/>
              </a:ext>
            </a:extLst>
          </p:cNvPr>
          <p:cNvSpPr/>
          <p:nvPr/>
        </p:nvSpPr>
        <p:spPr>
          <a:xfrm>
            <a:off x="4279392" y="2136648"/>
            <a:ext cx="1103376" cy="676656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Site 1</a:t>
            </a:r>
          </a:p>
          <a:p>
            <a:pPr algn="ctr"/>
            <a:r>
              <a:rPr lang="en-US" sz="1600" dirty="0" err="1"/>
              <a:t>Siège</a:t>
            </a:r>
            <a:endParaRPr lang="en-US" sz="1600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7D0A91D4-F37F-A856-4465-AF6D85983BD3}"/>
              </a:ext>
            </a:extLst>
          </p:cNvPr>
          <p:cNvSpPr/>
          <p:nvPr/>
        </p:nvSpPr>
        <p:spPr>
          <a:xfrm>
            <a:off x="3541776" y="2898648"/>
            <a:ext cx="1103376" cy="676656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Site 2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D0526F52-C877-8F3D-31FC-3891CF7CBC71}"/>
              </a:ext>
            </a:extLst>
          </p:cNvPr>
          <p:cNvSpPr/>
          <p:nvPr/>
        </p:nvSpPr>
        <p:spPr>
          <a:xfrm>
            <a:off x="4998778" y="2898648"/>
            <a:ext cx="1103376" cy="676656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Site 3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41DC0CF-DE08-6534-2D66-114648BE39EA}"/>
              </a:ext>
            </a:extLst>
          </p:cNvPr>
          <p:cNvSpPr txBox="1"/>
          <p:nvPr/>
        </p:nvSpPr>
        <p:spPr>
          <a:xfrm>
            <a:off x="1494257" y="1568901"/>
            <a:ext cx="65553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/>
              <a:t>Organisme « multisite »</a:t>
            </a:r>
            <a:endParaRPr lang="en-US" sz="24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616A5E2-A848-FE46-1EC6-1B6E73AB0AD0}"/>
              </a:ext>
            </a:extLst>
          </p:cNvPr>
          <p:cNvSpPr txBox="1"/>
          <p:nvPr/>
        </p:nvSpPr>
        <p:spPr>
          <a:xfrm>
            <a:off x="1529438" y="4343349"/>
            <a:ext cx="632298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just">
              <a:spcAft>
                <a:spcPts val="600"/>
              </a:spcAft>
              <a:buFont typeface="+mj-lt"/>
              <a:buAutoNum type="arabicPeriod"/>
            </a:pPr>
            <a:r>
              <a:rPr lang="fr-F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SMQ géré de façon centralisée. </a:t>
            </a:r>
            <a:endParaRPr lang="en-US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600"/>
              </a:spcAft>
              <a:buFont typeface="+mj-lt"/>
              <a:buAutoNum type="arabicPeriod"/>
            </a:pPr>
            <a:r>
              <a:rPr lang="fr-F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Une direction unique, responsable de toutes les activités, rapports et certificats émis.</a:t>
            </a:r>
            <a:endParaRPr lang="en-US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600"/>
              </a:spcAft>
              <a:buFont typeface="+mj-lt"/>
              <a:buAutoNum type="arabicPeriod"/>
            </a:pPr>
            <a:r>
              <a:rPr lang="fr-F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Les sites n’offrent pas d’activité d’évaluation de la conformité sous leur propre nom.</a:t>
            </a:r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2DB085F-8417-62F0-63A6-30525628F4B1}"/>
              </a:ext>
            </a:extLst>
          </p:cNvPr>
          <p:cNvSpPr txBox="1"/>
          <p:nvPr/>
        </p:nvSpPr>
        <p:spPr>
          <a:xfrm>
            <a:off x="1529438" y="3840480"/>
            <a:ext cx="16241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 conditions:</a:t>
            </a:r>
            <a:endParaRPr lang="fr-FR" sz="20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1218309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>
                <a:solidFill>
                  <a:schemeClr val="bg1"/>
                </a:solidFill>
                <a:latin typeface="DIN-Regular"/>
                <a:cs typeface="DIN-Regular"/>
              </a:rPr>
              <a:t>Evolutions du système qualité de l’OLAS</a:t>
            </a:r>
            <a:endParaRPr lang="fr-FR" dirty="0">
              <a:solidFill>
                <a:schemeClr val="bg1"/>
              </a:solidFill>
              <a:latin typeface="DIN-Regular"/>
              <a:cs typeface="DIN-Regular"/>
            </a:endParaRPr>
          </a:p>
        </p:txBody>
      </p:sp>
      <p:sp>
        <p:nvSpPr>
          <p:cNvPr id="17" name="Text Placeholder 18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sz="1600" dirty="0"/>
              <a:t>Nouvelles définitions des écarts</a:t>
            </a:r>
          </a:p>
        </p:txBody>
      </p:sp>
      <p:sp>
        <p:nvSpPr>
          <p:cNvPr id="15" name="Untertitel 2"/>
          <p:cNvSpPr txBox="1">
            <a:spLocks/>
          </p:cNvSpPr>
          <p:nvPr/>
        </p:nvSpPr>
        <p:spPr>
          <a:xfrm>
            <a:off x="1603971" y="1694605"/>
            <a:ext cx="6555315" cy="430008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spcBef>
                <a:spcPts val="0"/>
              </a:spcBef>
              <a:spcAft>
                <a:spcPts val="600"/>
              </a:spcAft>
            </a:pPr>
            <a:endParaRPr lang="fr-FR" sz="1600" dirty="0">
              <a:latin typeface="DIN-Regular"/>
              <a:cs typeface="DIN-Regular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06C2AE7-4549-C46E-F691-375757BBE865}"/>
              </a:ext>
            </a:extLst>
          </p:cNvPr>
          <p:cNvSpPr txBox="1"/>
          <p:nvPr/>
        </p:nvSpPr>
        <p:spPr>
          <a:xfrm>
            <a:off x="1603971" y="1729525"/>
            <a:ext cx="57596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Simplification du </a:t>
            </a:r>
            <a:r>
              <a:rPr lang="en-US" sz="2400" dirty="0" err="1"/>
              <a:t>système</a:t>
            </a:r>
            <a:endParaRPr lang="en-US" sz="24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954525C-C971-EC2F-0C48-5D7953569F21}"/>
              </a:ext>
            </a:extLst>
          </p:cNvPr>
          <p:cNvSpPr txBox="1"/>
          <p:nvPr/>
        </p:nvSpPr>
        <p:spPr>
          <a:xfrm>
            <a:off x="1805139" y="2271645"/>
            <a:ext cx="17162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3 </a:t>
            </a:r>
            <a:r>
              <a:rPr lang="en-US" sz="2400" dirty="0" err="1"/>
              <a:t>niveaux</a:t>
            </a:r>
            <a:endParaRPr lang="en-US" sz="2400" dirty="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C763977D-271D-45E5-BDBA-EFD69798D5DA}"/>
              </a:ext>
            </a:extLst>
          </p:cNvPr>
          <p:cNvSpPr/>
          <p:nvPr/>
        </p:nvSpPr>
        <p:spPr>
          <a:xfrm>
            <a:off x="1603971" y="2847145"/>
            <a:ext cx="2435562" cy="710184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Remarque (R)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E3EF8D71-437A-ECC9-D2FE-275AFC450D43}"/>
              </a:ext>
            </a:extLst>
          </p:cNvPr>
          <p:cNvSpPr/>
          <p:nvPr/>
        </p:nvSpPr>
        <p:spPr>
          <a:xfrm>
            <a:off x="1683219" y="4004496"/>
            <a:ext cx="2435562" cy="710184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Non-</a:t>
            </a:r>
            <a:r>
              <a:rPr lang="en-US" dirty="0" err="1"/>
              <a:t>conformité</a:t>
            </a:r>
            <a:r>
              <a:rPr lang="en-US" dirty="0"/>
              <a:t> (NC)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DC65430B-AA4B-0629-6D88-7548DD328E68}"/>
              </a:ext>
            </a:extLst>
          </p:cNvPr>
          <p:cNvSpPr/>
          <p:nvPr/>
        </p:nvSpPr>
        <p:spPr>
          <a:xfrm>
            <a:off x="1666349" y="5050213"/>
            <a:ext cx="2452431" cy="710184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Non-</a:t>
            </a:r>
            <a:r>
              <a:rPr lang="en-US" dirty="0" err="1"/>
              <a:t>conformité</a:t>
            </a:r>
            <a:r>
              <a:rPr lang="en-US" dirty="0"/>
              <a:t> majeure (NC+)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CADAFA1-D262-F701-74E7-E62938B64404}"/>
              </a:ext>
            </a:extLst>
          </p:cNvPr>
          <p:cNvGrpSpPr/>
          <p:nvPr/>
        </p:nvGrpSpPr>
        <p:grpSpPr>
          <a:xfrm>
            <a:off x="4428942" y="5050213"/>
            <a:ext cx="3384014" cy="710184"/>
            <a:chOff x="5308881" y="4889589"/>
            <a:chExt cx="3384014" cy="710184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B45610D5-A55F-E2FD-6CAE-A3D84EC1F109}"/>
                </a:ext>
              </a:extLst>
            </p:cNvPr>
            <p:cNvSpPr/>
            <p:nvPr/>
          </p:nvSpPr>
          <p:spPr>
            <a:xfrm>
              <a:off x="6240464" y="4889589"/>
              <a:ext cx="2452431" cy="710184"/>
            </a:xfrm>
            <a:prstGeom prst="ellipse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err="1"/>
                <a:t>Ecart</a:t>
              </a:r>
              <a:r>
                <a:rPr lang="en-US" dirty="0"/>
                <a:t> critique</a:t>
              </a:r>
            </a:p>
          </p:txBody>
        </p:sp>
        <p:sp>
          <p:nvSpPr>
            <p:cNvPr id="18" name="Arrow: Right 17">
              <a:extLst>
                <a:ext uri="{FF2B5EF4-FFF2-40B4-BE49-F238E27FC236}">
                  <a16:creationId xmlns:a16="http://schemas.microsoft.com/office/drawing/2014/main" id="{F14FA71A-CAF1-9600-2755-98E94D491FD9}"/>
                </a:ext>
              </a:extLst>
            </p:cNvPr>
            <p:cNvSpPr/>
            <p:nvPr/>
          </p:nvSpPr>
          <p:spPr>
            <a:xfrm>
              <a:off x="5308881" y="5085695"/>
              <a:ext cx="689583" cy="318159"/>
            </a:xfrm>
            <a:prstGeom prst="rightArrow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154CBD9B-0682-FE12-CA1B-B383B9AE6C68}"/>
              </a:ext>
            </a:extLst>
          </p:cNvPr>
          <p:cNvGrpSpPr/>
          <p:nvPr/>
        </p:nvGrpSpPr>
        <p:grpSpPr>
          <a:xfrm>
            <a:off x="2727635" y="2271645"/>
            <a:ext cx="5085321" cy="1818245"/>
            <a:chOff x="3607574" y="2111021"/>
            <a:chExt cx="5085321" cy="1818245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6DE83552-3370-02CB-C043-13F765679DB8}"/>
                </a:ext>
              </a:extLst>
            </p:cNvPr>
            <p:cNvSpPr txBox="1"/>
            <p:nvPr/>
          </p:nvSpPr>
          <p:spPr>
            <a:xfrm>
              <a:off x="6415830" y="2111021"/>
              <a:ext cx="171623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/>
                <a:t>2 </a:t>
              </a:r>
              <a:r>
                <a:rPr lang="en-US" sz="2400" dirty="0" err="1"/>
                <a:t>niveaux</a:t>
              </a:r>
              <a:endParaRPr lang="en-US" sz="2400" dirty="0"/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BC73802F-7BBA-05F8-36FD-89B7637FB09B}"/>
                </a:ext>
              </a:extLst>
            </p:cNvPr>
            <p:cNvGrpSpPr/>
            <p:nvPr/>
          </p:nvGrpSpPr>
          <p:grpSpPr>
            <a:xfrm>
              <a:off x="3607574" y="3219082"/>
              <a:ext cx="5085321" cy="710184"/>
              <a:chOff x="3607574" y="3219082"/>
              <a:chExt cx="5085321" cy="710184"/>
            </a:xfrm>
          </p:grpSpPr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21B92D62-243F-4B3C-94A7-298003910362}"/>
                  </a:ext>
                </a:extLst>
              </p:cNvPr>
              <p:cNvSpPr/>
              <p:nvPr/>
            </p:nvSpPr>
            <p:spPr>
              <a:xfrm>
                <a:off x="6240464" y="3219082"/>
                <a:ext cx="2452431" cy="710184"/>
              </a:xfrm>
              <a:prstGeom prst="ellipse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err="1"/>
                  <a:t>Ecart</a:t>
                </a:r>
                <a:r>
                  <a:rPr lang="en-US" dirty="0"/>
                  <a:t> non critique</a:t>
                </a:r>
              </a:p>
            </p:txBody>
          </p:sp>
          <p:sp>
            <p:nvSpPr>
              <p:cNvPr id="19" name="Arrow: Right 18">
                <a:extLst>
                  <a:ext uri="{FF2B5EF4-FFF2-40B4-BE49-F238E27FC236}">
                    <a16:creationId xmlns:a16="http://schemas.microsoft.com/office/drawing/2014/main" id="{2B97188F-A20E-418D-8D49-DBFC484AED43}"/>
                  </a:ext>
                </a:extLst>
              </p:cNvPr>
              <p:cNvSpPr/>
              <p:nvPr/>
            </p:nvSpPr>
            <p:spPr>
              <a:xfrm>
                <a:off x="5318392" y="3549882"/>
                <a:ext cx="689583" cy="134139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Cross 19">
                <a:extLst>
                  <a:ext uri="{FF2B5EF4-FFF2-40B4-BE49-F238E27FC236}">
                    <a16:creationId xmlns:a16="http://schemas.microsoft.com/office/drawing/2014/main" id="{0EE75B94-F972-59B9-BB20-739783499685}"/>
                  </a:ext>
                </a:extLst>
              </p:cNvPr>
              <p:cNvSpPr/>
              <p:nvPr/>
            </p:nvSpPr>
            <p:spPr>
              <a:xfrm>
                <a:off x="3607574" y="3461296"/>
                <a:ext cx="345363" cy="323422"/>
              </a:xfrm>
              <a:prstGeom prst="plus">
                <a:avLst>
                  <a:gd name="adj" fmla="val 40867"/>
                </a:avLst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76132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>
                <a:solidFill>
                  <a:schemeClr val="bg1"/>
                </a:solidFill>
                <a:latin typeface="DIN-Regular"/>
                <a:cs typeface="DIN-Regular"/>
              </a:rPr>
              <a:t>Evolutions du système qualité de l’OLAS</a:t>
            </a:r>
            <a:endParaRPr lang="fr-FR" dirty="0">
              <a:solidFill>
                <a:schemeClr val="bg1"/>
              </a:solidFill>
              <a:latin typeface="DIN-Regular"/>
              <a:cs typeface="DIN-Regular"/>
            </a:endParaRPr>
          </a:p>
        </p:txBody>
      </p:sp>
      <p:sp>
        <p:nvSpPr>
          <p:cNvPr id="17" name="Text Placeholder 18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sz="1600" dirty="0"/>
              <a:t>A013 – Accréditation des organismes multisites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616A5E2-A848-FE46-1EC6-1B6E73AB0AD0}"/>
              </a:ext>
            </a:extLst>
          </p:cNvPr>
          <p:cNvSpPr txBox="1"/>
          <p:nvPr/>
        </p:nvSpPr>
        <p:spPr>
          <a:xfrm>
            <a:off x="2102185" y="4468370"/>
            <a:ext cx="6322983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just">
              <a:spcAft>
                <a:spcPts val="600"/>
              </a:spcAft>
              <a:buFont typeface="+mj-lt"/>
              <a:buAutoNum type="arabicPeriod"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Site lié juridiquement à l’organisme.</a:t>
            </a:r>
          </a:p>
          <a:p>
            <a:pPr marL="342900" lvl="0" indent="-342900" algn="just">
              <a:spcAft>
                <a:spcPts val="600"/>
              </a:spcAft>
              <a:buFont typeface="+mj-lt"/>
              <a:buAutoNum type="arabicPeriod"/>
            </a:pPr>
            <a:r>
              <a:rPr lang="en-US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Réalisation</a:t>
            </a:r>
            <a:r>
              <a:rPr lang="en-US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d’activités</a:t>
            </a:r>
            <a:r>
              <a:rPr lang="en-US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d’évaluation</a:t>
            </a:r>
            <a:r>
              <a:rPr lang="en-US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de la </a:t>
            </a:r>
            <a:r>
              <a:rPr lang="en-US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conformité</a:t>
            </a:r>
            <a:r>
              <a:rPr lang="en-US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ou</a:t>
            </a:r>
            <a:r>
              <a:rPr lang="en-US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des </a:t>
            </a:r>
            <a:r>
              <a:rPr lang="en-US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activités</a:t>
            </a:r>
            <a:r>
              <a:rPr lang="en-US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auxiliaires</a:t>
            </a:r>
            <a:r>
              <a:rPr lang="en-US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(</a:t>
            </a:r>
            <a:r>
              <a:rPr lang="en-US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p.ex</a:t>
            </a:r>
            <a:r>
              <a:rPr lang="en-US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</a:t>
            </a:r>
            <a:r>
              <a:rPr lang="en-US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émission</a:t>
            </a:r>
            <a:r>
              <a:rPr lang="en-US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de rapports </a:t>
            </a:r>
            <a:r>
              <a:rPr lang="en-US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ou</a:t>
            </a:r>
            <a:r>
              <a:rPr lang="en-US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certificats</a:t>
            </a:r>
            <a:r>
              <a:rPr lang="en-US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).</a:t>
            </a:r>
            <a:endParaRPr lang="en-US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2DB085F-8417-62F0-63A6-30525628F4B1}"/>
              </a:ext>
            </a:extLst>
          </p:cNvPr>
          <p:cNvSpPr txBox="1"/>
          <p:nvPr/>
        </p:nvSpPr>
        <p:spPr>
          <a:xfrm>
            <a:off x="2105025" y="4029057"/>
            <a:ext cx="25923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Qu’est-ce qu’un site</a:t>
            </a:r>
            <a:r>
              <a:rPr lang="fr-FR" sz="2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?</a:t>
            </a:r>
            <a:endParaRPr lang="fr-FR" sz="20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9D1F179-1DD5-FC59-230C-01F87C078262}"/>
              </a:ext>
            </a:extLst>
          </p:cNvPr>
          <p:cNvSpPr/>
          <p:nvPr/>
        </p:nvSpPr>
        <p:spPr>
          <a:xfrm>
            <a:off x="4279392" y="2136648"/>
            <a:ext cx="1103376" cy="676656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Site 1</a:t>
            </a:r>
          </a:p>
          <a:p>
            <a:pPr algn="ctr"/>
            <a:r>
              <a:rPr lang="en-US" sz="1600" dirty="0" err="1"/>
              <a:t>Siège</a:t>
            </a:r>
            <a:endParaRPr lang="en-US" sz="1600" dirty="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284063DB-7ADC-FA99-ED85-581F98780165}"/>
              </a:ext>
            </a:extLst>
          </p:cNvPr>
          <p:cNvSpPr/>
          <p:nvPr/>
        </p:nvSpPr>
        <p:spPr>
          <a:xfrm>
            <a:off x="3541776" y="2898648"/>
            <a:ext cx="1103376" cy="676656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Site 2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2B49E046-5288-2DAD-7276-3B44DFBDE693}"/>
              </a:ext>
            </a:extLst>
          </p:cNvPr>
          <p:cNvSpPr/>
          <p:nvPr/>
        </p:nvSpPr>
        <p:spPr>
          <a:xfrm>
            <a:off x="4998778" y="2898648"/>
            <a:ext cx="1103376" cy="676656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Site 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11C8053-D932-21A6-04A1-937BD24F2038}"/>
              </a:ext>
            </a:extLst>
          </p:cNvPr>
          <p:cNvSpPr txBox="1"/>
          <p:nvPr/>
        </p:nvSpPr>
        <p:spPr>
          <a:xfrm>
            <a:off x="1494257" y="1568901"/>
            <a:ext cx="65553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/>
              <a:t>Organisme « multisite »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87466652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>
                <a:solidFill>
                  <a:schemeClr val="bg1"/>
                </a:solidFill>
                <a:latin typeface="DIN-Regular"/>
                <a:cs typeface="DIN-Regular"/>
              </a:rPr>
              <a:t>Evolutions du système qualité de l’OLAS</a:t>
            </a:r>
            <a:endParaRPr lang="fr-FR" dirty="0">
              <a:solidFill>
                <a:schemeClr val="bg1"/>
              </a:solidFill>
              <a:latin typeface="DIN-Regular"/>
              <a:cs typeface="DIN-Regular"/>
            </a:endParaRPr>
          </a:p>
        </p:txBody>
      </p:sp>
      <p:sp>
        <p:nvSpPr>
          <p:cNvPr id="17" name="Text Placeholder 18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sz="1600" dirty="0"/>
              <a:t>A013 – Accréditation des organismes multisites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41DC0CF-DE08-6534-2D66-114648BE39EA}"/>
              </a:ext>
            </a:extLst>
          </p:cNvPr>
          <p:cNvSpPr txBox="1"/>
          <p:nvPr/>
        </p:nvSpPr>
        <p:spPr>
          <a:xfrm>
            <a:off x="2109953" y="1568901"/>
            <a:ext cx="65553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/>
              <a:t>Echantillonnage des sites</a:t>
            </a:r>
            <a:endParaRPr lang="en-US" sz="24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D7DACBE-2E13-95B3-EE04-DAEE2EF3A2DF}"/>
              </a:ext>
            </a:extLst>
          </p:cNvPr>
          <p:cNvSpPr txBox="1"/>
          <p:nvPr/>
        </p:nvSpPr>
        <p:spPr>
          <a:xfrm>
            <a:off x="2274393" y="2269301"/>
            <a:ext cx="21756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Politique OLAS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CB25E00-BABE-B750-C032-58D2825A9069}"/>
              </a:ext>
            </a:extLst>
          </p:cNvPr>
          <p:cNvSpPr txBox="1"/>
          <p:nvPr/>
        </p:nvSpPr>
        <p:spPr>
          <a:xfrm>
            <a:off x="2143898" y="2886810"/>
            <a:ext cx="6608170" cy="312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spcAft>
                <a:spcPts val="600"/>
              </a:spcAft>
            </a:pPr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Sites </a:t>
            </a:r>
            <a:r>
              <a:rPr lang="en-US" b="1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liés</a:t>
            </a:r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juridiquement</a:t>
            </a:r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à </a:t>
            </a:r>
            <a:r>
              <a:rPr lang="en-US" b="1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l’OEC</a:t>
            </a:r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endParaRPr lang="en-US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lvl="0" indent="-28575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Installations pour analyses/</a:t>
            </a:r>
            <a:r>
              <a:rPr lang="en-US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essais</a:t>
            </a:r>
            <a:r>
              <a:rPr lang="en-US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/</a:t>
            </a:r>
            <a:r>
              <a:rPr lang="en-US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étalonnages</a:t>
            </a:r>
            <a:r>
              <a:rPr lang="en-US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/inspection:</a:t>
            </a:r>
          </a:p>
          <a:p>
            <a:pPr lvl="0" algn="just">
              <a:spcAft>
                <a:spcPts val="600"/>
              </a:spcAft>
            </a:pPr>
            <a:endParaRPr lang="en-US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lvl="0" algn="just">
              <a:spcAft>
                <a:spcPts val="600"/>
              </a:spcAft>
            </a:pPr>
            <a:endParaRPr lang="en-US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lvl="0" algn="just">
              <a:spcAft>
                <a:spcPts val="600"/>
              </a:spcAft>
            </a:pPr>
            <a:endParaRPr lang="en-US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lvl="0" algn="just">
              <a:spcAft>
                <a:spcPts val="600"/>
              </a:spcAft>
            </a:pPr>
            <a:endParaRPr lang="en-US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indent="-28575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Installations mises à disposition pour </a:t>
            </a:r>
            <a:r>
              <a:rPr lang="en-US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une</a:t>
            </a:r>
            <a:r>
              <a:rPr lang="en-US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inspection -&gt; </a:t>
            </a:r>
            <a:r>
              <a:rPr lang="en-US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annexe</a:t>
            </a:r>
            <a:r>
              <a:rPr lang="en-US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A013</a:t>
            </a:r>
          </a:p>
          <a:p>
            <a:pPr marL="285750" indent="-28575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ites</a:t>
            </a:r>
            <a:r>
              <a:rPr lang="en-US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de </a:t>
            </a:r>
            <a:r>
              <a:rPr lang="en-US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prélèvements</a:t>
            </a:r>
            <a:r>
              <a:rPr lang="en-US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en</a:t>
            </a:r>
            <a:r>
              <a:rPr lang="en-US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biologie</a:t>
            </a:r>
            <a:r>
              <a:rPr lang="en-US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médicale</a:t>
            </a:r>
            <a:r>
              <a:rPr lang="en-US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-&gt; </a:t>
            </a:r>
            <a:r>
              <a:rPr lang="en-US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annexe</a:t>
            </a:r>
            <a:r>
              <a:rPr lang="en-US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A022</a:t>
            </a:r>
          </a:p>
        </p:txBody>
      </p:sp>
      <p:graphicFrame>
        <p:nvGraphicFramePr>
          <p:cNvPr id="14" name="Table 14">
            <a:extLst>
              <a:ext uri="{FF2B5EF4-FFF2-40B4-BE49-F238E27FC236}">
                <a16:creationId xmlns:a16="http://schemas.microsoft.com/office/drawing/2014/main" id="{4315681E-6A2E-EE7A-EFEE-8E642ECF23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966105"/>
              </p:ext>
            </p:extLst>
          </p:nvPr>
        </p:nvGraphicFramePr>
        <p:xfrm>
          <a:off x="2043616" y="3685705"/>
          <a:ext cx="6708452" cy="1193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24429">
                  <a:extLst>
                    <a:ext uri="{9D8B030D-6E8A-4147-A177-3AD203B41FA5}">
                      <a16:colId xmlns:a16="http://schemas.microsoft.com/office/drawing/2014/main" val="2593443819"/>
                    </a:ext>
                  </a:extLst>
                </a:gridCol>
                <a:gridCol w="3984023">
                  <a:extLst>
                    <a:ext uri="{9D8B030D-6E8A-4147-A177-3AD203B41FA5}">
                      <a16:colId xmlns:a16="http://schemas.microsoft.com/office/drawing/2014/main" val="1900508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Audit initial / de prolongation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Surveillances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7314290"/>
                  </a:ext>
                </a:extLst>
              </a:tr>
              <a:tr h="294829">
                <a:tc>
                  <a:txBody>
                    <a:bodyPr/>
                    <a:lstStyle/>
                    <a:p>
                      <a:r>
                        <a:rPr lang="en-US" sz="1600" dirty="0"/>
                        <a:t>Tous les sites </a:t>
                      </a:r>
                      <a:r>
                        <a:rPr lang="en-US" sz="1600" dirty="0" err="1"/>
                        <a:t>sont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audités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600" dirty="0"/>
                        <a:t>Tous les sites sont audités au moins une fois lors d’un audit de surveillance pendant un cycle d’accréditation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0993752"/>
                  </a:ext>
                </a:extLst>
              </a:tr>
            </a:tbl>
          </a:graphicData>
        </a:graphic>
      </p:graphicFrame>
      <p:pic>
        <p:nvPicPr>
          <p:cNvPr id="15" name="Picture 14">
            <a:extLst>
              <a:ext uri="{FF2B5EF4-FFF2-40B4-BE49-F238E27FC236}">
                <a16:creationId xmlns:a16="http://schemas.microsoft.com/office/drawing/2014/main" id="{D4D082FA-FA28-D50A-231A-FC8FB470AA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8715" y="4783256"/>
            <a:ext cx="1066804" cy="1011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67870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>
                <a:solidFill>
                  <a:schemeClr val="bg1"/>
                </a:solidFill>
                <a:latin typeface="DIN-Regular"/>
                <a:cs typeface="DIN-Regular"/>
              </a:rPr>
              <a:t>Evolutions du système qualité de l’OLAS</a:t>
            </a:r>
            <a:endParaRPr lang="fr-FR" dirty="0">
              <a:solidFill>
                <a:schemeClr val="bg1"/>
              </a:solidFill>
              <a:latin typeface="DIN-Regular"/>
              <a:cs typeface="DIN-Regular"/>
            </a:endParaRPr>
          </a:p>
        </p:txBody>
      </p:sp>
      <p:sp>
        <p:nvSpPr>
          <p:cNvPr id="17" name="Text Placeholder 18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sz="1600" dirty="0"/>
              <a:t>A013 – Accréditation des organismes multisites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41DC0CF-DE08-6534-2D66-114648BE39EA}"/>
              </a:ext>
            </a:extLst>
          </p:cNvPr>
          <p:cNvSpPr txBox="1"/>
          <p:nvPr/>
        </p:nvSpPr>
        <p:spPr>
          <a:xfrm>
            <a:off x="2110399" y="1568901"/>
            <a:ext cx="65553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/>
              <a:t>Echantillonnage des sites</a:t>
            </a:r>
            <a:endParaRPr lang="en-US" sz="24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D7DACBE-2E13-95B3-EE04-DAEE2EF3A2DF}"/>
              </a:ext>
            </a:extLst>
          </p:cNvPr>
          <p:cNvSpPr txBox="1"/>
          <p:nvPr/>
        </p:nvSpPr>
        <p:spPr>
          <a:xfrm>
            <a:off x="2274838" y="2269301"/>
            <a:ext cx="60137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En l’absence d’accréditation « multisite »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CB25E00-BABE-B750-C032-58D2825A9069}"/>
              </a:ext>
            </a:extLst>
          </p:cNvPr>
          <p:cNvSpPr txBox="1"/>
          <p:nvPr/>
        </p:nvSpPr>
        <p:spPr>
          <a:xfrm>
            <a:off x="2274839" y="2908146"/>
            <a:ext cx="6322983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spcAft>
                <a:spcPts val="600"/>
              </a:spcAft>
            </a:pPr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Sites non </a:t>
            </a:r>
            <a:r>
              <a:rPr lang="en-US" b="1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liés</a:t>
            </a:r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juridiquement</a:t>
            </a:r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à </a:t>
            </a:r>
            <a:r>
              <a:rPr lang="en-US" b="1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l’OEC</a:t>
            </a:r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 </a:t>
            </a:r>
          </a:p>
          <a:p>
            <a:pPr lvl="0" algn="just">
              <a:spcAft>
                <a:spcPts val="600"/>
              </a:spcAft>
            </a:pPr>
            <a:r>
              <a:rPr lang="en-US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Des observation de </a:t>
            </a:r>
            <a:r>
              <a:rPr lang="en-US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prélèvements</a:t>
            </a:r>
            <a:r>
              <a:rPr lang="en-US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</a:t>
            </a:r>
            <a:r>
              <a:rPr lang="en-US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essais</a:t>
            </a:r>
            <a:r>
              <a:rPr lang="en-US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inspections, audits de certification </a:t>
            </a:r>
            <a:r>
              <a:rPr lang="en-US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sont</a:t>
            </a:r>
            <a:r>
              <a:rPr lang="en-US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réalisés</a:t>
            </a:r>
            <a:r>
              <a:rPr lang="en-US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dans le cadre des audits techniques</a:t>
            </a:r>
          </a:p>
          <a:p>
            <a:pPr lvl="0" algn="just">
              <a:spcAft>
                <a:spcPts val="600"/>
              </a:spcAft>
            </a:pPr>
            <a:endParaRPr lang="en-US" sz="16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lvl="0" algn="just">
              <a:spcAft>
                <a:spcPts val="600"/>
              </a:spcAft>
            </a:pPr>
            <a:r>
              <a:rPr lang="en-US" sz="1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p.ex</a:t>
            </a:r>
            <a:r>
              <a:rPr lang="en-US" sz="1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observation d’un audit de certification ISO 9001 dans </a:t>
            </a:r>
            <a:r>
              <a:rPr lang="en-US" sz="1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une</a:t>
            </a:r>
            <a:r>
              <a:rPr lang="en-US" sz="1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entreprise</a:t>
            </a:r>
            <a:r>
              <a:rPr lang="en-US" sz="1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d’un </a:t>
            </a:r>
            <a:r>
              <a:rPr lang="en-US" sz="1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prélèvement</a:t>
            </a:r>
            <a:r>
              <a:rPr lang="en-US" sz="1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de sang à domicile, d’un </a:t>
            </a:r>
            <a:r>
              <a:rPr lang="en-US" sz="1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échantillonnage</a:t>
            </a:r>
            <a:r>
              <a:rPr lang="en-US" sz="1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d’air</a:t>
            </a:r>
            <a:r>
              <a:rPr lang="en-US" sz="1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sur un </a:t>
            </a:r>
            <a:r>
              <a:rPr lang="en-US" sz="1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chantier</a:t>
            </a:r>
            <a:r>
              <a:rPr lang="en-US" sz="1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/ à domicile,…</a:t>
            </a:r>
            <a:endParaRPr lang="en-US" sz="16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lvl="0" algn="just">
              <a:spcAft>
                <a:spcPts val="600"/>
              </a:spcAft>
            </a:pPr>
            <a:endParaRPr lang="en-US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89454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>
                <a:solidFill>
                  <a:schemeClr val="bg1"/>
                </a:solidFill>
                <a:latin typeface="DIN-Regular"/>
                <a:cs typeface="DIN-Regular"/>
              </a:rPr>
              <a:t>Evolutions du système qualité de l’OLAS</a:t>
            </a:r>
            <a:endParaRPr lang="fr-FR" dirty="0">
              <a:solidFill>
                <a:schemeClr val="bg1"/>
              </a:solidFill>
              <a:latin typeface="DIN-Regular"/>
              <a:cs typeface="DIN-Regular"/>
            </a:endParaRPr>
          </a:p>
        </p:txBody>
      </p:sp>
      <p:sp>
        <p:nvSpPr>
          <p:cNvPr id="17" name="Text Placeholder 18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sz="1600" dirty="0"/>
              <a:t>A012 – Gestion des portées d’accréditation fixes et flexibles </a:t>
            </a: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371ACCD7-8547-3AD6-C631-C55F2EA50E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B84A2CB-DEF4-7B94-C721-BAA4EFA3FA15}"/>
              </a:ext>
            </a:extLst>
          </p:cNvPr>
          <p:cNvSpPr txBox="1"/>
          <p:nvPr/>
        </p:nvSpPr>
        <p:spPr>
          <a:xfrm>
            <a:off x="2353793" y="1568901"/>
            <a:ext cx="65553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/>
              <a:t>Gestion des portées d’accréditation</a:t>
            </a:r>
            <a:endParaRPr lang="en-US" sz="24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787EFB2-D093-34EE-F980-6437FA461D85}"/>
              </a:ext>
            </a:extLst>
          </p:cNvPr>
          <p:cNvSpPr txBox="1"/>
          <p:nvPr/>
        </p:nvSpPr>
        <p:spPr>
          <a:xfrm>
            <a:off x="2450211" y="2269301"/>
            <a:ext cx="26765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fr-FR" sz="2000" dirty="0">
                <a:ea typeface="Calibri" panose="020F0502020204030204" pitchFamily="34" charset="0"/>
              </a:rPr>
              <a:t>Généralités</a:t>
            </a:r>
            <a:endParaRPr lang="fr-FR" sz="2000" dirty="0">
              <a:effectLst/>
              <a:ea typeface="Calibri" panose="020F050202020403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B4E45BD-E23C-D13E-4159-2ADF548872F4}"/>
              </a:ext>
            </a:extLst>
          </p:cNvPr>
          <p:cNvSpPr txBox="1"/>
          <p:nvPr/>
        </p:nvSpPr>
        <p:spPr>
          <a:xfrm>
            <a:off x="1533099" y="2809920"/>
            <a:ext cx="6586603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dirty="0"/>
              <a:t>Dans le cas d’une accréditation selon des méthodes normalisées, la portée d’accréditation ne mentionne pas la </a:t>
            </a:r>
            <a:r>
              <a:rPr lang="fr-FR" b="1" dirty="0"/>
              <a:t>date d’édition</a:t>
            </a:r>
            <a:r>
              <a:rPr lang="fr-FR" dirty="0"/>
              <a:t> de la norme concernée. 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dirty="0"/>
              <a:t>Lorsqu’un OEC demande une accréditation pour une méthode normalisée </a:t>
            </a:r>
            <a:r>
              <a:rPr lang="fr-FR" b="1" dirty="0"/>
              <a:t>périmée</a:t>
            </a:r>
            <a:r>
              <a:rPr lang="fr-FR" dirty="0"/>
              <a:t>, la date d’édition de la norme concernée est référencée dans la portée d’accréditation.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dirty="0"/>
              <a:t>Si aucun </a:t>
            </a:r>
            <a:r>
              <a:rPr lang="fr-FR" b="1" dirty="0"/>
              <a:t>délai pour la mise en application </a:t>
            </a:r>
            <a:r>
              <a:rPr lang="fr-FR" dirty="0"/>
              <a:t>d’une norme (technique ou autre) n’est fixé par la réglementation ou un organisme externe, l’OLAS fixe le délai à </a:t>
            </a:r>
            <a:r>
              <a:rPr lang="fr-FR" b="1" dirty="0"/>
              <a:t>1 an</a:t>
            </a:r>
            <a:r>
              <a:rPr lang="fr-FR" dirty="0"/>
              <a:t>, à compter de sa date de parution.</a:t>
            </a:r>
          </a:p>
        </p:txBody>
      </p:sp>
    </p:spTree>
    <p:extLst>
      <p:ext uri="{BB962C8B-B14F-4D97-AF65-F5344CB8AC3E}">
        <p14:creationId xmlns:p14="http://schemas.microsoft.com/office/powerpoint/2010/main" val="253149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>
                <a:solidFill>
                  <a:schemeClr val="bg1"/>
                </a:solidFill>
                <a:latin typeface="DIN-Regular"/>
                <a:cs typeface="DIN-Regular"/>
              </a:rPr>
              <a:t>Evolutions du système qualité de l’OLAS</a:t>
            </a:r>
            <a:endParaRPr lang="fr-FR" dirty="0">
              <a:solidFill>
                <a:schemeClr val="bg1"/>
              </a:solidFill>
              <a:latin typeface="DIN-Regular"/>
              <a:cs typeface="DIN-Regular"/>
            </a:endParaRPr>
          </a:p>
        </p:txBody>
      </p:sp>
      <p:sp>
        <p:nvSpPr>
          <p:cNvPr id="17" name="Text Placeholder 18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sz="1600" dirty="0"/>
              <a:t>A012 – Gestion des portées d’accréditation fixes et flexibles </a:t>
            </a: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371ACCD7-8547-3AD6-C631-C55F2EA50E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B84A2CB-DEF4-7B94-C721-BAA4EFA3FA15}"/>
              </a:ext>
            </a:extLst>
          </p:cNvPr>
          <p:cNvSpPr txBox="1"/>
          <p:nvPr/>
        </p:nvSpPr>
        <p:spPr>
          <a:xfrm>
            <a:off x="2353793" y="1568901"/>
            <a:ext cx="65553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/>
              <a:t>Gestion des portées d’accréditation</a:t>
            </a:r>
            <a:endParaRPr lang="en-US" sz="24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787EFB2-D093-34EE-F980-6437FA461D85}"/>
              </a:ext>
            </a:extLst>
          </p:cNvPr>
          <p:cNvSpPr txBox="1"/>
          <p:nvPr/>
        </p:nvSpPr>
        <p:spPr>
          <a:xfrm>
            <a:off x="2450211" y="2269301"/>
            <a:ext cx="26765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fr-FR" sz="2000" dirty="0">
                <a:ea typeface="Calibri" panose="020F0502020204030204" pitchFamily="34" charset="0"/>
              </a:rPr>
              <a:t>Portées flexibles</a:t>
            </a:r>
            <a:endParaRPr lang="fr-FR" sz="2000" dirty="0">
              <a:effectLst/>
              <a:ea typeface="Calibri" panose="020F050202020403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82D923A-D3BC-246D-79DA-986C5228731E}"/>
              </a:ext>
            </a:extLst>
          </p:cNvPr>
          <p:cNvSpPr txBox="1"/>
          <p:nvPr/>
        </p:nvSpPr>
        <p:spPr>
          <a:xfrm>
            <a:off x="2013324" y="2682484"/>
            <a:ext cx="6586603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dirty="0"/>
              <a:t>Mise à jour des portées concernées pour distinguer plus clairement la partie </a:t>
            </a:r>
            <a:r>
              <a:rPr lang="fr-FR" i="1" dirty="0"/>
              <a:t>fixe</a:t>
            </a:r>
            <a:r>
              <a:rPr lang="fr-FR" dirty="0"/>
              <a:t> de la partie </a:t>
            </a:r>
            <a:r>
              <a:rPr lang="fr-FR" i="1" dirty="0"/>
              <a:t>flexible</a:t>
            </a:r>
            <a:r>
              <a:rPr lang="fr-FR" dirty="0"/>
              <a:t>.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dirty="0"/>
              <a:t>Harmonisation du texte de référence à la flexibilité. Référence plus claire à la </a:t>
            </a:r>
            <a:r>
              <a:rPr lang="fr-FR" b="1" dirty="0"/>
              <a:t>liste détaillée </a:t>
            </a:r>
            <a:r>
              <a:rPr lang="fr-FR" dirty="0"/>
              <a:t>(disponible sur demande auprès du laboratoire)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dirty="0"/>
              <a:t>Révision du document </a:t>
            </a:r>
            <a:r>
              <a:rPr lang="fr-FR" b="1" dirty="0"/>
              <a:t>EA 2-15</a:t>
            </a:r>
            <a:r>
              <a:rPr lang="fr-FR" dirty="0"/>
              <a:t>: </a:t>
            </a:r>
            <a:r>
              <a:rPr lang="fr-FR" dirty="0" err="1"/>
              <a:t>requirements</a:t>
            </a:r>
            <a:r>
              <a:rPr lang="fr-FR" dirty="0"/>
              <a:t> for the </a:t>
            </a:r>
            <a:r>
              <a:rPr lang="fr-FR" dirty="0" err="1"/>
              <a:t>accreditation</a:t>
            </a:r>
            <a:r>
              <a:rPr lang="fr-FR" dirty="0"/>
              <a:t> of flexible scopes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fr-FR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6DB5ACA-FDA8-5F0D-D6DE-42142543C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9922" y="2868123"/>
            <a:ext cx="1066804" cy="1011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266261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>
                <a:solidFill>
                  <a:schemeClr val="bg1"/>
                </a:solidFill>
                <a:latin typeface="DIN-Regular"/>
                <a:cs typeface="DIN-Regular"/>
              </a:rPr>
              <a:t>Evolutions du système qualité de l’OLAS</a:t>
            </a:r>
            <a:endParaRPr lang="fr-FR" dirty="0">
              <a:solidFill>
                <a:schemeClr val="bg1"/>
              </a:solidFill>
              <a:latin typeface="DIN-Regular"/>
              <a:cs typeface="DIN-Regular"/>
            </a:endParaRPr>
          </a:p>
        </p:txBody>
      </p:sp>
      <p:sp>
        <p:nvSpPr>
          <p:cNvPr id="17" name="Text Placeholder 18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sz="1600" dirty="0"/>
              <a:t>A015 – Essais d’aptitude par comparaisons inter laboratoires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30C0B6-F85C-8DF2-07CB-4C14ECAB3013}"/>
              </a:ext>
            </a:extLst>
          </p:cNvPr>
          <p:cNvSpPr txBox="1"/>
          <p:nvPr/>
        </p:nvSpPr>
        <p:spPr>
          <a:xfrm>
            <a:off x="4346449" y="2645664"/>
            <a:ext cx="3974592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000" dirty="0"/>
              <a:t>Janvier 2024:</a:t>
            </a:r>
          </a:p>
          <a:p>
            <a:r>
              <a:rPr lang="en-US" sz="2000" dirty="0"/>
              <a:t>Publication de la revision du </a:t>
            </a:r>
            <a:r>
              <a:rPr lang="en-US" sz="2000" b="1" dirty="0"/>
              <a:t>ILAC P9 </a:t>
            </a:r>
            <a:r>
              <a:rPr lang="en-US" sz="2000" dirty="0"/>
              <a:t>Policy for Proficiency Testing and/or Interlaboratory comparisons other than Proficiency Testing</a:t>
            </a:r>
            <a:br>
              <a:rPr lang="en-US" sz="2000" dirty="0"/>
            </a:br>
            <a:endParaRPr lang="en-US" sz="20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ECB41D5-2559-F2D1-9D48-675D596DCB9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4068" t="13674" r="34866" b="8578"/>
          <a:stretch/>
        </p:blipFill>
        <p:spPr>
          <a:xfrm>
            <a:off x="1057978" y="1840331"/>
            <a:ext cx="2840736" cy="3998976"/>
          </a:xfrm>
          <a:prstGeom prst="rect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27301212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>
                <a:solidFill>
                  <a:schemeClr val="bg1"/>
                </a:solidFill>
                <a:latin typeface="DIN-Regular"/>
                <a:cs typeface="DIN-Regular"/>
              </a:rPr>
              <a:t>Evolutions du système qualité de l’OLAS</a:t>
            </a:r>
            <a:endParaRPr lang="fr-FR" dirty="0">
              <a:solidFill>
                <a:schemeClr val="bg1"/>
              </a:solidFill>
              <a:latin typeface="DIN-Regular"/>
              <a:cs typeface="DIN-Regular"/>
            </a:endParaRPr>
          </a:p>
        </p:txBody>
      </p:sp>
      <p:sp>
        <p:nvSpPr>
          <p:cNvPr id="17" name="Text Placeholder 18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sz="1600" dirty="0"/>
              <a:t>A015 – Essais d’aptitude par comparaisons inter laboratoires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A3E03BE-B75F-A725-1D0E-6957E15D3C9E}"/>
              </a:ext>
            </a:extLst>
          </p:cNvPr>
          <p:cNvSpPr txBox="1"/>
          <p:nvPr/>
        </p:nvSpPr>
        <p:spPr>
          <a:xfrm>
            <a:off x="2353793" y="1568901"/>
            <a:ext cx="65553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/>
              <a:t>A015 – Essais d’aptitude par comparaisons inter laboratoires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04E51E2-FBD0-91C2-7C4D-7894A4C3E368}"/>
              </a:ext>
            </a:extLst>
          </p:cNvPr>
          <p:cNvSpPr txBox="1"/>
          <p:nvPr/>
        </p:nvSpPr>
        <p:spPr>
          <a:xfrm>
            <a:off x="2450211" y="2768233"/>
            <a:ext cx="63624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fr-FR" sz="2000" dirty="0">
                <a:effectLst/>
                <a:ea typeface="Calibri" panose="020F0502020204030204" pitchFamily="34" charset="0"/>
              </a:rPr>
              <a:t>Obligatoire: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31369AB1-395A-5869-1B79-9487694363DC}"/>
              </a:ext>
            </a:extLst>
          </p:cNvPr>
          <p:cNvGrpSpPr/>
          <p:nvPr/>
        </p:nvGrpSpPr>
        <p:grpSpPr>
          <a:xfrm>
            <a:off x="89026" y="3260659"/>
            <a:ext cx="8820727" cy="3078334"/>
            <a:chOff x="89026" y="3260659"/>
            <a:chExt cx="8820727" cy="3078334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A4D1AD0-4CDC-303E-C497-DB247C3026A3}"/>
                </a:ext>
              </a:extLst>
            </p:cNvPr>
            <p:cNvSpPr txBox="1"/>
            <p:nvPr/>
          </p:nvSpPr>
          <p:spPr>
            <a:xfrm>
              <a:off x="448506" y="3260659"/>
              <a:ext cx="8461247" cy="28623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800100" lvl="1" indent="-342900">
                <a:buFont typeface="Arial" panose="020B0604020202020204" pitchFamily="34" charset="0"/>
                <a:buChar char="•"/>
              </a:pPr>
              <a:r>
                <a:rPr lang="en-US" sz="2000" dirty="0" err="1"/>
                <a:t>Avoir</a:t>
              </a:r>
              <a:r>
                <a:rPr lang="en-US" sz="2000" dirty="0"/>
                <a:t> un </a:t>
              </a:r>
              <a:r>
                <a:rPr lang="en-US" sz="2000" b="1" dirty="0"/>
                <a:t>plan de participation </a:t>
              </a:r>
              <a:r>
                <a:rPr lang="fr-FR" sz="2000" dirty="0"/>
                <a:t>à des essais d’aptitude ou autres </a:t>
              </a:r>
              <a:r>
                <a:rPr lang="fr-FR" sz="2000" dirty="0" err="1"/>
                <a:t>CILs</a:t>
              </a:r>
              <a:endParaRPr lang="fr-FR" sz="2000" dirty="0"/>
            </a:p>
            <a:p>
              <a:pPr marL="800100" lvl="1" indent="-342900">
                <a:buFont typeface="Arial" panose="020B0604020202020204" pitchFamily="34" charset="0"/>
                <a:buChar char="•"/>
              </a:pPr>
              <a:endParaRPr lang="fr-FR" sz="2000" dirty="0"/>
            </a:p>
            <a:p>
              <a:pPr marL="800100" lvl="1" indent="-342900">
                <a:buFont typeface="Arial" panose="020B0604020202020204" pitchFamily="34" charset="0"/>
                <a:buChar char="•"/>
              </a:pPr>
              <a:r>
                <a:rPr lang="fr-FR" sz="2000" dirty="0"/>
                <a:t>Les résultats obtenus aux essais d’aptitudes doivent être utilisés par l’OEC pour maintenir ses compétences. Si ces résultats ne sont pas satisfaisants, il doit mettre en œuvre les </a:t>
              </a:r>
              <a:r>
                <a:rPr lang="fr-FR" sz="2000" b="1" dirty="0"/>
                <a:t>actions correctives</a:t>
              </a:r>
              <a:r>
                <a:rPr lang="fr-FR" sz="2000" dirty="0"/>
                <a:t> adaptées pour assurer le maintien de ses compétences et la fiabilité des résultats. </a:t>
              </a:r>
            </a:p>
            <a:p>
              <a:pPr marL="800100" lvl="1" indent="-342900">
                <a:buFont typeface="Arial" panose="020B0604020202020204" pitchFamily="34" charset="0"/>
                <a:buChar char="•"/>
              </a:pPr>
              <a:endParaRPr lang="fr-FR" sz="2000" dirty="0"/>
            </a:p>
            <a:p>
              <a:pPr marL="800100" lvl="1" indent="-342900">
                <a:buFont typeface="Arial" panose="020B0604020202020204" pitchFamily="34" charset="0"/>
                <a:buChar char="•"/>
              </a:pPr>
              <a:r>
                <a:rPr lang="fr-FR" sz="2000" dirty="0"/>
                <a:t>Les OEC doivent disposer de preuves appropriées de la </a:t>
              </a:r>
              <a:r>
                <a:rPr lang="fr-FR" sz="2000" b="1" dirty="0"/>
                <a:t>compétence du prestataire </a:t>
              </a:r>
              <a:r>
                <a:rPr lang="fr-FR" sz="2000" dirty="0"/>
                <a:t>d’essais d’aptitude ou de l'organisateur de </a:t>
              </a:r>
              <a:r>
                <a:rPr lang="fr-FR" sz="2000" dirty="0" err="1"/>
                <a:t>CILs</a:t>
              </a:r>
              <a:r>
                <a:rPr lang="fr-FR" sz="2000" dirty="0"/>
                <a:t>.</a:t>
              </a:r>
            </a:p>
          </p:txBody>
        </p:sp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AFAF639A-5ABA-977E-B40A-E1B4B7AFB51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026" y="5327307"/>
              <a:ext cx="1066804" cy="101168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8655005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>
                <a:solidFill>
                  <a:schemeClr val="bg1"/>
                </a:solidFill>
                <a:latin typeface="DIN-Regular"/>
                <a:cs typeface="DIN-Regular"/>
              </a:rPr>
              <a:t>Evolutions du système qualité de l’OLAS</a:t>
            </a:r>
            <a:endParaRPr lang="fr-FR" dirty="0">
              <a:solidFill>
                <a:schemeClr val="bg1"/>
              </a:solidFill>
              <a:latin typeface="DIN-Regular"/>
              <a:cs typeface="DIN-Regular"/>
            </a:endParaRPr>
          </a:p>
        </p:txBody>
      </p:sp>
      <p:sp>
        <p:nvSpPr>
          <p:cNvPr id="17" name="Text Placeholder 18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sz="1600" dirty="0"/>
              <a:t>A015 – Essais d’aptitude par comparaisons inter laboratoires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A3E03BE-B75F-A725-1D0E-6957E15D3C9E}"/>
              </a:ext>
            </a:extLst>
          </p:cNvPr>
          <p:cNvSpPr txBox="1"/>
          <p:nvPr/>
        </p:nvSpPr>
        <p:spPr>
          <a:xfrm>
            <a:off x="2353793" y="1568901"/>
            <a:ext cx="65553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/>
              <a:t>A015 – Essais d’aptitude par comparaisons inter laboratoires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04E51E2-FBD0-91C2-7C4D-7894A4C3E368}"/>
              </a:ext>
            </a:extLst>
          </p:cNvPr>
          <p:cNvSpPr txBox="1"/>
          <p:nvPr/>
        </p:nvSpPr>
        <p:spPr>
          <a:xfrm>
            <a:off x="2450211" y="2768233"/>
            <a:ext cx="63624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fr-FR" sz="2000" dirty="0">
                <a:ea typeface="Calibri" panose="020F0502020204030204" pitchFamily="34" charset="0"/>
              </a:rPr>
              <a:t>Clarifications</a:t>
            </a:r>
            <a:r>
              <a:rPr lang="fr-FR" sz="2000" dirty="0">
                <a:effectLst/>
                <a:ea typeface="Calibri" panose="020F0502020204030204" pitchFamily="34" charset="0"/>
              </a:rPr>
              <a:t>: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A4D1AD0-4CDC-303E-C497-DB247C3026A3}"/>
              </a:ext>
            </a:extLst>
          </p:cNvPr>
          <p:cNvSpPr txBox="1"/>
          <p:nvPr/>
        </p:nvSpPr>
        <p:spPr>
          <a:xfrm>
            <a:off x="2409305" y="3181826"/>
            <a:ext cx="658660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fr-FR" sz="2000" dirty="0"/>
              <a:t>La participation à des </a:t>
            </a:r>
            <a:r>
              <a:rPr lang="fr-FR" sz="2000" dirty="0" err="1"/>
              <a:t>CILs</a:t>
            </a:r>
            <a:r>
              <a:rPr lang="fr-FR" sz="2000" dirty="0"/>
              <a:t> autres que les essais d’aptitude ne </a:t>
            </a:r>
            <a:r>
              <a:rPr lang="fr-FR" sz="2000" i="1" dirty="0"/>
              <a:t>devrait</a:t>
            </a:r>
            <a:r>
              <a:rPr lang="fr-FR" sz="2000" dirty="0"/>
              <a:t> être envisagée que lorsque des essais d’aptitude ne sont pas </a:t>
            </a:r>
            <a:r>
              <a:rPr lang="fr-FR" sz="2000" b="1" dirty="0"/>
              <a:t>disponibles</a:t>
            </a:r>
            <a:r>
              <a:rPr lang="fr-FR" sz="2000" dirty="0"/>
              <a:t> et/ou </a:t>
            </a:r>
            <a:r>
              <a:rPr lang="fr-FR" sz="2000" b="1" dirty="0"/>
              <a:t>appropriés</a:t>
            </a:r>
            <a:r>
              <a:rPr lang="fr-FR" sz="2000" dirty="0"/>
              <a:t>.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fr-FR" sz="2000" dirty="0"/>
          </a:p>
          <a:p>
            <a:pPr lvl="1"/>
            <a:r>
              <a:rPr lang="fr-FR" sz="2000" dirty="0"/>
              <a:t>-&gt; Les termes « disponible » et « approprié » sont maintenant définis dans le document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508A6E0-F2FF-E1D8-9D19-FAD9169FD9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0498" y="4514160"/>
            <a:ext cx="1066804" cy="1011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443449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>
                <a:solidFill>
                  <a:schemeClr val="bg1"/>
                </a:solidFill>
                <a:latin typeface="DIN-Regular"/>
                <a:cs typeface="DIN-Regular"/>
              </a:rPr>
              <a:t>Evolutions du système qualité de l’OLAS</a:t>
            </a:r>
            <a:endParaRPr lang="fr-FR" dirty="0">
              <a:solidFill>
                <a:schemeClr val="bg1"/>
              </a:solidFill>
              <a:latin typeface="DIN-Regular"/>
              <a:cs typeface="DIN-Regular"/>
            </a:endParaRPr>
          </a:p>
        </p:txBody>
      </p:sp>
      <p:sp>
        <p:nvSpPr>
          <p:cNvPr id="17" name="Text Placeholder 18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sz="1600" dirty="0"/>
              <a:t>A015 – Essais d’aptitude par comparaisons inter laboratoires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A3E03BE-B75F-A725-1D0E-6957E15D3C9E}"/>
              </a:ext>
            </a:extLst>
          </p:cNvPr>
          <p:cNvSpPr txBox="1"/>
          <p:nvPr/>
        </p:nvSpPr>
        <p:spPr>
          <a:xfrm>
            <a:off x="2353793" y="1568901"/>
            <a:ext cx="65553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/>
              <a:t>A015 – Essais d’aptitude par comparaisons inter laboratoires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04E51E2-FBD0-91C2-7C4D-7894A4C3E368}"/>
              </a:ext>
            </a:extLst>
          </p:cNvPr>
          <p:cNvSpPr txBox="1"/>
          <p:nvPr/>
        </p:nvSpPr>
        <p:spPr>
          <a:xfrm>
            <a:off x="2450211" y="2682889"/>
            <a:ext cx="63624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fr-FR" sz="2000" dirty="0">
                <a:ea typeface="Calibri" panose="020F0502020204030204" pitchFamily="34" charset="0"/>
              </a:rPr>
              <a:t>Clarifications</a:t>
            </a:r>
            <a:r>
              <a:rPr lang="fr-FR" sz="2000" dirty="0">
                <a:effectLst/>
                <a:ea typeface="Calibri" panose="020F0502020204030204" pitchFamily="34" charset="0"/>
              </a:rPr>
              <a:t>: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A4D1AD0-4CDC-303E-C497-DB247C3026A3}"/>
              </a:ext>
            </a:extLst>
          </p:cNvPr>
          <p:cNvSpPr txBox="1"/>
          <p:nvPr/>
        </p:nvSpPr>
        <p:spPr>
          <a:xfrm>
            <a:off x="2409305" y="3096482"/>
            <a:ext cx="658660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fr-FR" sz="2000" dirty="0"/>
              <a:t>« Avant toute </a:t>
            </a:r>
            <a:r>
              <a:rPr lang="fr-FR" sz="2000" b="1" dirty="0"/>
              <a:t>accréditation initiale </a:t>
            </a:r>
            <a:r>
              <a:rPr lang="fr-FR" sz="2000" dirty="0"/>
              <a:t>ou pour l’extension à un </a:t>
            </a:r>
            <a:r>
              <a:rPr lang="fr-FR" sz="2000" b="1" dirty="0"/>
              <a:t>nouveau domaine général</a:t>
            </a:r>
            <a:r>
              <a:rPr lang="fr-FR" sz="2000" dirty="0"/>
              <a:t>, l’OEC doit avoir la preuve d’une participation </a:t>
            </a:r>
            <a:r>
              <a:rPr lang="fr-FR" sz="2000" b="1" dirty="0"/>
              <a:t>représentative </a:t>
            </a:r>
            <a:r>
              <a:rPr lang="fr-FR" sz="2000" dirty="0"/>
              <a:t>et </a:t>
            </a:r>
            <a:r>
              <a:rPr lang="fr-FR" sz="2000" b="1" dirty="0"/>
              <a:t>satisfaisante</a:t>
            </a:r>
            <a:r>
              <a:rPr lang="fr-FR" sz="2000" dirty="0"/>
              <a:t> à des essais d’aptitude ou autres </a:t>
            </a:r>
            <a:r>
              <a:rPr lang="fr-FR" sz="2000" dirty="0" err="1"/>
              <a:t>CILs</a:t>
            </a:r>
            <a:r>
              <a:rPr lang="fr-FR" sz="2000" dirty="0"/>
              <a:t> par rapport à la portée d'accréditation demandée » 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1DC77F5-F07F-5B13-B4C9-C06812FE59EB}"/>
              </a:ext>
            </a:extLst>
          </p:cNvPr>
          <p:cNvSpPr txBox="1"/>
          <p:nvPr/>
        </p:nvSpPr>
        <p:spPr>
          <a:xfrm>
            <a:off x="1990469" y="4741181"/>
            <a:ext cx="658660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fr-FR" sz="2000" dirty="0"/>
              <a:t>Que signifie « participation satisfaisante »?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fr-FR" sz="2000" dirty="0"/>
              <a:t>Faut-il la preuve d’une performance satisfaisante?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fr-FR" sz="2000" dirty="0"/>
              <a:t>Faut-il avoir réalisé un PT pour chaque ligne de la portée?</a:t>
            </a:r>
          </a:p>
        </p:txBody>
      </p:sp>
    </p:spTree>
    <p:extLst>
      <p:ext uri="{BB962C8B-B14F-4D97-AF65-F5344CB8AC3E}">
        <p14:creationId xmlns:p14="http://schemas.microsoft.com/office/powerpoint/2010/main" val="2157981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>
                <a:solidFill>
                  <a:schemeClr val="bg1"/>
                </a:solidFill>
                <a:latin typeface="DIN-Regular"/>
                <a:cs typeface="DIN-Regular"/>
              </a:rPr>
              <a:t>Evolutions du système qualité de l’OLAS</a:t>
            </a:r>
            <a:endParaRPr lang="fr-FR" dirty="0">
              <a:solidFill>
                <a:schemeClr val="bg1"/>
              </a:solidFill>
              <a:latin typeface="DIN-Regular"/>
              <a:cs typeface="DIN-Regular"/>
            </a:endParaRPr>
          </a:p>
        </p:txBody>
      </p:sp>
      <p:sp>
        <p:nvSpPr>
          <p:cNvPr id="17" name="Text Placeholder 18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sz="1600" dirty="0"/>
              <a:t>A015 – Essais d’aptitude par comparaisons inter laboratoires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04E51E2-FBD0-91C2-7C4D-7894A4C3E368}"/>
              </a:ext>
            </a:extLst>
          </p:cNvPr>
          <p:cNvSpPr txBox="1"/>
          <p:nvPr/>
        </p:nvSpPr>
        <p:spPr>
          <a:xfrm>
            <a:off x="1322833" y="1746359"/>
            <a:ext cx="75327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ea typeface="Calibri" panose="020F0502020204030204" pitchFamily="34" charset="0"/>
              </a:rPr>
              <a:t>La participation aux </a:t>
            </a:r>
            <a:r>
              <a:rPr lang="fr-FR" sz="2000" dirty="0" err="1">
                <a:ea typeface="Calibri" panose="020F0502020204030204" pitchFamily="34" charset="0"/>
              </a:rPr>
              <a:t>PTs</a:t>
            </a:r>
            <a:r>
              <a:rPr lang="fr-FR" sz="2000" dirty="0">
                <a:ea typeface="Calibri" panose="020F0502020204030204" pitchFamily="34" charset="0"/>
              </a:rPr>
              <a:t>/</a:t>
            </a:r>
            <a:r>
              <a:rPr lang="fr-FR" sz="2000" dirty="0" err="1">
                <a:ea typeface="Calibri" panose="020F0502020204030204" pitchFamily="34" charset="0"/>
              </a:rPr>
              <a:t>EILs</a:t>
            </a:r>
            <a:r>
              <a:rPr lang="fr-FR" sz="2000" dirty="0">
                <a:ea typeface="Calibri" panose="020F0502020204030204" pitchFamily="34" charset="0"/>
              </a:rPr>
              <a:t> est évaluée par rapport à 4 critères: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4FA9258-5B38-C05A-49CB-B45002DD7E61}"/>
              </a:ext>
            </a:extLst>
          </p:cNvPr>
          <p:cNvSpPr txBox="1"/>
          <p:nvPr/>
        </p:nvSpPr>
        <p:spPr>
          <a:xfrm>
            <a:off x="867534" y="3210242"/>
            <a:ext cx="590092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>
              <a:buFont typeface="+mj-lt"/>
              <a:buAutoNum type="arabicPeriod" startAt="2"/>
            </a:pPr>
            <a:r>
              <a:rPr lang="fr-FR" sz="2000" dirty="0"/>
              <a:t>La </a:t>
            </a:r>
            <a:r>
              <a:rPr lang="fr-FR" sz="2000" b="1" dirty="0"/>
              <a:t>fréquence</a:t>
            </a:r>
            <a:r>
              <a:rPr lang="fr-FR" sz="2000" dirty="0"/>
              <a:t> de participation</a:t>
            </a:r>
          </a:p>
          <a:p>
            <a:pPr lvl="1"/>
            <a:r>
              <a:rPr lang="fr-FR" sz="1800" dirty="0"/>
              <a:t>	p.ex. participer tous les 6 mois à un PT donné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A986242-642D-C013-B1F0-7E4C02E63935}"/>
              </a:ext>
            </a:extLst>
          </p:cNvPr>
          <p:cNvSpPr txBox="1"/>
          <p:nvPr/>
        </p:nvSpPr>
        <p:spPr>
          <a:xfrm>
            <a:off x="867534" y="2287149"/>
            <a:ext cx="700061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>
              <a:buFont typeface="+mj-lt"/>
              <a:buAutoNum type="arabicPeriod"/>
            </a:pPr>
            <a:r>
              <a:rPr lang="fr-FR" sz="2000" dirty="0"/>
              <a:t>Le </a:t>
            </a:r>
            <a:r>
              <a:rPr lang="fr-FR" sz="2000" b="1" dirty="0"/>
              <a:t>niveau</a:t>
            </a:r>
            <a:r>
              <a:rPr lang="fr-FR" sz="2000" dirty="0"/>
              <a:t> de participation</a:t>
            </a:r>
          </a:p>
          <a:p>
            <a:pPr lvl="1"/>
            <a:r>
              <a:rPr lang="fr-FR" sz="1800" dirty="0"/>
              <a:t>	p.ex. choisir les </a:t>
            </a:r>
            <a:r>
              <a:rPr lang="fr-FR" sz="1800" dirty="0" err="1"/>
              <a:t>PTs</a:t>
            </a:r>
            <a:r>
              <a:rPr lang="fr-FR" sz="1800" dirty="0"/>
              <a:t> par rapport aux paramètres / matrices / 	méthodes de la portée</a:t>
            </a:r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AF74FB1-FD96-CAA7-007F-1B2AD2E069EF}"/>
              </a:ext>
            </a:extLst>
          </p:cNvPr>
          <p:cNvSpPr txBox="1"/>
          <p:nvPr/>
        </p:nvSpPr>
        <p:spPr>
          <a:xfrm>
            <a:off x="847345" y="4052675"/>
            <a:ext cx="630135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>
              <a:buFont typeface="+mj-lt"/>
              <a:buAutoNum type="arabicPeriod" startAt="3"/>
            </a:pPr>
            <a:r>
              <a:rPr lang="fr-FR" sz="2000" dirty="0"/>
              <a:t>Le choix de l’</a:t>
            </a:r>
            <a:r>
              <a:rPr lang="fr-FR" sz="2000" b="1" dirty="0"/>
              <a:t>organisateur </a:t>
            </a:r>
            <a:r>
              <a:rPr lang="fr-FR" sz="2000" dirty="0"/>
              <a:t>de PT/EIL </a:t>
            </a:r>
            <a:r>
              <a:rPr lang="fr-FR" sz="1800" dirty="0"/>
              <a:t>p.ex. </a:t>
            </a:r>
          </a:p>
          <a:p>
            <a:pPr lvl="1"/>
            <a:r>
              <a:rPr lang="fr-FR" dirty="0"/>
              <a:t>	p.ex. </a:t>
            </a:r>
            <a:r>
              <a:rPr lang="fr-FR" sz="1800" dirty="0"/>
              <a:t>organisateur accrédité ou non</a:t>
            </a:r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CE26AC7-87CA-940E-013F-B7A837BEBB57}"/>
              </a:ext>
            </a:extLst>
          </p:cNvPr>
          <p:cNvSpPr txBox="1"/>
          <p:nvPr/>
        </p:nvSpPr>
        <p:spPr>
          <a:xfrm>
            <a:off x="847344" y="4809349"/>
            <a:ext cx="630135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>
              <a:buFont typeface="+mj-lt"/>
              <a:buAutoNum type="arabicPeriod" startAt="4"/>
            </a:pPr>
            <a:r>
              <a:rPr lang="fr-FR" sz="2000" dirty="0"/>
              <a:t>Le </a:t>
            </a:r>
            <a:r>
              <a:rPr lang="fr-FR" sz="2000" b="1" dirty="0"/>
              <a:t>résultat</a:t>
            </a:r>
            <a:r>
              <a:rPr lang="fr-FR" sz="2000" dirty="0"/>
              <a:t> obtenu (performance)</a:t>
            </a:r>
            <a:endParaRPr lang="fr-FR" sz="1800" dirty="0"/>
          </a:p>
          <a:p>
            <a:pPr lvl="1"/>
            <a:r>
              <a:rPr lang="fr-FR" dirty="0"/>
              <a:t>	</a:t>
            </a:r>
            <a:r>
              <a:rPr lang="fr-FR" sz="1800" dirty="0"/>
              <a:t>p.ex. performance satisfaisante ou non</a:t>
            </a:r>
            <a:endParaRPr lang="en-US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65854BEF-E8C4-2EC5-9FF0-F79EC5FDD70B}"/>
              </a:ext>
            </a:extLst>
          </p:cNvPr>
          <p:cNvGrpSpPr/>
          <p:nvPr/>
        </p:nvGrpSpPr>
        <p:grpSpPr>
          <a:xfrm>
            <a:off x="7351775" y="2222680"/>
            <a:ext cx="2097024" cy="1682677"/>
            <a:chOff x="7351775" y="2771320"/>
            <a:chExt cx="2097024" cy="1682677"/>
          </a:xfrm>
        </p:grpSpPr>
        <p:sp>
          <p:nvSpPr>
            <p:cNvPr id="13" name="Right Brace 12">
              <a:extLst>
                <a:ext uri="{FF2B5EF4-FFF2-40B4-BE49-F238E27FC236}">
                  <a16:creationId xmlns:a16="http://schemas.microsoft.com/office/drawing/2014/main" id="{5530C8FE-C9A2-1F83-C151-883EF2CEF75A}"/>
                </a:ext>
              </a:extLst>
            </p:cNvPr>
            <p:cNvSpPr/>
            <p:nvPr/>
          </p:nvSpPr>
          <p:spPr>
            <a:xfrm>
              <a:off x="7351775" y="2771320"/>
              <a:ext cx="207264" cy="1682677"/>
            </a:xfrm>
            <a:prstGeom prst="righ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E031450C-5571-15EA-E238-D06977C5179B}"/>
                </a:ext>
              </a:extLst>
            </p:cNvPr>
            <p:cNvSpPr txBox="1"/>
            <p:nvPr/>
          </p:nvSpPr>
          <p:spPr>
            <a:xfrm>
              <a:off x="7559039" y="3266876"/>
              <a:ext cx="188976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800" dirty="0">
                  <a:solidFill>
                    <a:srgbClr val="015DAA"/>
                  </a:solidFill>
                </a:rPr>
                <a:t>Participation </a:t>
              </a:r>
              <a:r>
                <a:rPr lang="fr-FR" sz="1800" b="1" dirty="0">
                  <a:solidFill>
                    <a:srgbClr val="015DAA"/>
                  </a:solidFill>
                </a:rPr>
                <a:t>représentative</a:t>
              </a:r>
              <a:endParaRPr lang="en-US" b="1" dirty="0">
                <a:solidFill>
                  <a:srgbClr val="015DAA"/>
                </a:solidFill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6C22D905-B187-3B3C-28D1-C1D46B8D5F8A}"/>
              </a:ext>
            </a:extLst>
          </p:cNvPr>
          <p:cNvGrpSpPr/>
          <p:nvPr/>
        </p:nvGrpSpPr>
        <p:grpSpPr>
          <a:xfrm>
            <a:off x="6561198" y="3968010"/>
            <a:ext cx="2127503" cy="1682677"/>
            <a:chOff x="6561198" y="4516650"/>
            <a:chExt cx="2127503" cy="1682677"/>
          </a:xfrm>
        </p:grpSpPr>
        <p:sp>
          <p:nvSpPr>
            <p:cNvPr id="14" name="Right Brace 13">
              <a:extLst>
                <a:ext uri="{FF2B5EF4-FFF2-40B4-BE49-F238E27FC236}">
                  <a16:creationId xmlns:a16="http://schemas.microsoft.com/office/drawing/2014/main" id="{9BE26D03-2FD3-D504-9222-222F5C44C463}"/>
                </a:ext>
              </a:extLst>
            </p:cNvPr>
            <p:cNvSpPr/>
            <p:nvPr/>
          </p:nvSpPr>
          <p:spPr>
            <a:xfrm>
              <a:off x="6561198" y="4516650"/>
              <a:ext cx="207264" cy="1682677"/>
            </a:xfrm>
            <a:prstGeom prst="righ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5421B9B9-ED0C-3DB4-F881-29DA6A2B8D3E}"/>
                </a:ext>
              </a:extLst>
            </p:cNvPr>
            <p:cNvSpPr txBox="1"/>
            <p:nvPr/>
          </p:nvSpPr>
          <p:spPr>
            <a:xfrm>
              <a:off x="6798941" y="5023220"/>
              <a:ext cx="188976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800" dirty="0">
                  <a:solidFill>
                    <a:srgbClr val="015DAA"/>
                  </a:solidFill>
                </a:rPr>
                <a:t>Participation </a:t>
              </a:r>
              <a:r>
                <a:rPr lang="fr-FR" sz="1800" b="1" dirty="0">
                  <a:solidFill>
                    <a:srgbClr val="015DAA"/>
                  </a:solidFill>
                </a:rPr>
                <a:t>satisfaisante</a:t>
              </a:r>
              <a:endParaRPr lang="en-US" b="1" dirty="0">
                <a:solidFill>
                  <a:srgbClr val="015DAA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25633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>
                <a:solidFill>
                  <a:schemeClr val="bg1"/>
                </a:solidFill>
                <a:latin typeface="DIN-Regular"/>
                <a:cs typeface="DIN-Regular"/>
              </a:rPr>
              <a:t>Evolutions du système qualité de l’OLAS</a:t>
            </a:r>
            <a:endParaRPr lang="fr-FR" dirty="0">
              <a:solidFill>
                <a:schemeClr val="bg1"/>
              </a:solidFill>
              <a:latin typeface="DIN-Regular"/>
              <a:cs typeface="DIN-Regular"/>
            </a:endParaRPr>
          </a:p>
        </p:txBody>
      </p:sp>
      <p:sp>
        <p:nvSpPr>
          <p:cNvPr id="17" name="Text Placeholder 18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sz="1600" dirty="0"/>
              <a:t>Nouvelles définitions des écarts</a:t>
            </a:r>
          </a:p>
        </p:txBody>
      </p:sp>
      <p:sp>
        <p:nvSpPr>
          <p:cNvPr id="15" name="Untertitel 2"/>
          <p:cNvSpPr txBox="1">
            <a:spLocks/>
          </p:cNvSpPr>
          <p:nvPr/>
        </p:nvSpPr>
        <p:spPr>
          <a:xfrm>
            <a:off x="1603971" y="1694605"/>
            <a:ext cx="6555315" cy="430008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spcBef>
                <a:spcPts val="0"/>
              </a:spcBef>
              <a:spcAft>
                <a:spcPts val="600"/>
              </a:spcAft>
            </a:pPr>
            <a:endParaRPr lang="fr-FR" sz="1600" dirty="0">
              <a:latin typeface="DIN-Regular"/>
              <a:cs typeface="DIN-Regular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06C2AE7-4549-C46E-F691-375757BBE865}"/>
              </a:ext>
            </a:extLst>
          </p:cNvPr>
          <p:cNvSpPr txBox="1"/>
          <p:nvPr/>
        </p:nvSpPr>
        <p:spPr>
          <a:xfrm>
            <a:off x="1540861" y="1745396"/>
            <a:ext cx="57596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/>
              <a:t>Systèmes</a:t>
            </a:r>
            <a:r>
              <a:rPr lang="en-US" sz="2400" dirty="0"/>
              <a:t> des pays </a:t>
            </a:r>
            <a:r>
              <a:rPr lang="en-US" sz="2400" dirty="0" err="1"/>
              <a:t>voisins</a:t>
            </a:r>
            <a:endParaRPr lang="en-US" sz="2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9A10849-85A9-0469-3F63-B9412D46866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2517" t="39897" r="29137" b="27489"/>
          <a:stretch/>
        </p:blipFill>
        <p:spPr>
          <a:xfrm>
            <a:off x="3641153" y="2949758"/>
            <a:ext cx="2213637" cy="221363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9A3F24D-C1F1-5B63-ECB7-46C0683398F3}"/>
              </a:ext>
            </a:extLst>
          </p:cNvPr>
          <p:cNvSpPr txBox="1"/>
          <p:nvPr/>
        </p:nvSpPr>
        <p:spPr>
          <a:xfrm>
            <a:off x="1603971" y="4446057"/>
            <a:ext cx="19012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rgbClr val="FF0000"/>
                </a:solidFill>
              </a:rPr>
              <a:t>Ecart</a:t>
            </a:r>
            <a:r>
              <a:rPr lang="en-US" dirty="0">
                <a:solidFill>
                  <a:srgbClr val="FF0000"/>
                </a:solidFill>
              </a:rPr>
              <a:t> non critique </a:t>
            </a:r>
          </a:p>
          <a:p>
            <a:r>
              <a:rPr lang="en-US" dirty="0" err="1">
                <a:solidFill>
                  <a:srgbClr val="FF0000"/>
                </a:solidFill>
              </a:rPr>
              <a:t>Ecart</a:t>
            </a:r>
            <a:r>
              <a:rPr lang="en-US" dirty="0">
                <a:solidFill>
                  <a:srgbClr val="FF0000"/>
                </a:solidFill>
              </a:rPr>
              <a:t> critique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469389B-2059-2334-61AE-CD6F21E0F097}"/>
              </a:ext>
            </a:extLst>
          </p:cNvPr>
          <p:cNvSpPr txBox="1"/>
          <p:nvPr/>
        </p:nvSpPr>
        <p:spPr>
          <a:xfrm>
            <a:off x="854347" y="3057029"/>
            <a:ext cx="26282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fr-FR"/>
            </a:defPPr>
            <a:lvl1pPr>
              <a:defRPr>
                <a:solidFill>
                  <a:srgbClr val="FF0000"/>
                </a:solidFill>
              </a:defRPr>
            </a:lvl1pPr>
          </a:lstStyle>
          <a:p>
            <a:r>
              <a:rPr lang="fr-LU" dirty="0">
                <a:solidFill>
                  <a:schemeClr val="accent3">
                    <a:lumMod val="75000"/>
                  </a:schemeClr>
                </a:solidFill>
              </a:rPr>
              <a:t>Non-conformité de type A</a:t>
            </a:r>
          </a:p>
          <a:p>
            <a:r>
              <a:rPr lang="fr-LU" dirty="0">
                <a:solidFill>
                  <a:schemeClr val="accent3">
                    <a:lumMod val="75000"/>
                  </a:schemeClr>
                </a:solidFill>
              </a:rPr>
              <a:t>Non-conformité de type B</a:t>
            </a:r>
            <a:endParaRPr 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C05000F-5883-C3B6-51CF-4E22941D79BA}"/>
              </a:ext>
            </a:extLst>
          </p:cNvPr>
          <p:cNvSpPr txBox="1"/>
          <p:nvPr/>
        </p:nvSpPr>
        <p:spPr>
          <a:xfrm>
            <a:off x="6171962" y="2949758"/>
            <a:ext cx="27361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rgbClr val="00B050"/>
                </a:solidFill>
              </a:rPr>
              <a:t>Nicht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dirty="0" err="1">
                <a:solidFill>
                  <a:srgbClr val="00B050"/>
                </a:solidFill>
              </a:rPr>
              <a:t>kritische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dirty="0" err="1">
                <a:solidFill>
                  <a:srgbClr val="00B050"/>
                </a:solidFill>
              </a:rPr>
              <a:t>Abweichung</a:t>
            </a:r>
            <a:endParaRPr lang="en-US" dirty="0">
              <a:solidFill>
                <a:srgbClr val="00B050"/>
              </a:solidFill>
            </a:endParaRPr>
          </a:p>
          <a:p>
            <a:r>
              <a:rPr lang="en-US" dirty="0" err="1">
                <a:solidFill>
                  <a:srgbClr val="00B050"/>
                </a:solidFill>
              </a:rPr>
              <a:t>Kritische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dirty="0" err="1">
                <a:solidFill>
                  <a:srgbClr val="00B050"/>
                </a:solidFill>
              </a:rPr>
              <a:t>Abweichung</a:t>
            </a:r>
            <a:endParaRPr lang="en-US" dirty="0">
              <a:solidFill>
                <a:srgbClr val="00B050"/>
              </a:solidFill>
            </a:endParaRP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CF4BD0C3-059F-475D-21C1-93BAFEBEDA78}"/>
              </a:ext>
            </a:extLst>
          </p:cNvPr>
          <p:cNvCxnSpPr>
            <a:cxnSpLocks/>
          </p:cNvCxnSpPr>
          <p:nvPr/>
        </p:nvCxnSpPr>
        <p:spPr>
          <a:xfrm flipV="1">
            <a:off x="3323981" y="4269393"/>
            <a:ext cx="1096715" cy="54600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896721C-242F-16CF-9697-856508A4FEE7}"/>
              </a:ext>
            </a:extLst>
          </p:cNvPr>
          <p:cNvCxnSpPr>
            <a:cxnSpLocks/>
          </p:cNvCxnSpPr>
          <p:nvPr/>
        </p:nvCxnSpPr>
        <p:spPr>
          <a:xfrm>
            <a:off x="3420777" y="3510825"/>
            <a:ext cx="1278489" cy="26198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767335C5-63F8-8383-9484-CD3218B221EC}"/>
              </a:ext>
            </a:extLst>
          </p:cNvPr>
          <p:cNvCxnSpPr>
            <a:cxnSpLocks/>
            <a:stCxn id="8" idx="1"/>
          </p:cNvCxnSpPr>
          <p:nvPr/>
        </p:nvCxnSpPr>
        <p:spPr>
          <a:xfrm flipH="1">
            <a:off x="5223263" y="3272924"/>
            <a:ext cx="948699" cy="323165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008192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>
                <a:solidFill>
                  <a:schemeClr val="bg1"/>
                </a:solidFill>
                <a:latin typeface="DIN-Regular"/>
                <a:cs typeface="DIN-Regular"/>
              </a:rPr>
              <a:t>Evolutions du système qualité de l’OLAS</a:t>
            </a:r>
            <a:endParaRPr lang="fr-FR" dirty="0">
              <a:solidFill>
                <a:schemeClr val="bg1"/>
              </a:solidFill>
              <a:latin typeface="DIN-Regular"/>
              <a:cs typeface="DIN-Regular"/>
            </a:endParaRPr>
          </a:p>
        </p:txBody>
      </p:sp>
      <p:sp>
        <p:nvSpPr>
          <p:cNvPr id="17" name="Text Placeholder 18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sz="1600" dirty="0"/>
              <a:t>A015 – Essais d’aptitude par comparaisons inter laboratoires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A68D775-5197-1106-BD50-CC838B2000FC}"/>
              </a:ext>
            </a:extLst>
          </p:cNvPr>
          <p:cNvSpPr txBox="1"/>
          <p:nvPr/>
        </p:nvSpPr>
        <p:spPr>
          <a:xfrm>
            <a:off x="2364867" y="1628799"/>
            <a:ext cx="63624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fr-FR" sz="2000" dirty="0">
                <a:solidFill>
                  <a:srgbClr val="015DAA"/>
                </a:solidFill>
                <a:ea typeface="Calibri" panose="020F0502020204030204" pitchFamily="34" charset="0"/>
              </a:rPr>
              <a:t>Participation représentative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54D0F98-2E21-3486-7885-CD4EC81BACAE}"/>
              </a:ext>
            </a:extLst>
          </p:cNvPr>
          <p:cNvSpPr txBox="1"/>
          <p:nvPr/>
        </p:nvSpPr>
        <p:spPr>
          <a:xfrm>
            <a:off x="0" y="2327542"/>
            <a:ext cx="858787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fr-FR" sz="2000" dirty="0"/>
              <a:t>La preuve d’une </a:t>
            </a:r>
            <a:r>
              <a:rPr lang="fr-FR" sz="2000" b="1" dirty="0"/>
              <a:t>participation représentative est requise </a:t>
            </a:r>
            <a:r>
              <a:rPr lang="fr-FR" sz="2000" dirty="0"/>
              <a:t>avant toute accréditation initiale ou pour l’extension à un nouveau domaine général.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fr-FR" sz="20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fr-FR" sz="2000" dirty="0"/>
              <a:t>La pertinence du </a:t>
            </a:r>
            <a:r>
              <a:rPr lang="fr-FR" sz="2000" b="1" dirty="0"/>
              <a:t>plan de participation </a:t>
            </a:r>
            <a:r>
              <a:rPr lang="fr-FR" sz="2000" dirty="0"/>
              <a:t>aux essais d’aptitude et/ou autres </a:t>
            </a:r>
            <a:r>
              <a:rPr lang="fr-FR" sz="2000" dirty="0" err="1"/>
              <a:t>CILs</a:t>
            </a:r>
            <a:r>
              <a:rPr lang="fr-FR" sz="2000" dirty="0"/>
              <a:t> est systématiquement examinée lors de chaque audit.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fr-FR" sz="20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fr-FR" sz="2000" dirty="0"/>
              <a:t>Si le plan de participation aux essais d’aptitude et/ou autres </a:t>
            </a:r>
            <a:r>
              <a:rPr lang="fr-FR" sz="2000" dirty="0" err="1"/>
              <a:t>CILs</a:t>
            </a:r>
            <a:r>
              <a:rPr lang="fr-FR" sz="2000" dirty="0"/>
              <a:t> est jugé inadapté par rapport à la portée d’accréditation, les auditeurs OLAS peuvent émettre une </a:t>
            </a:r>
            <a:r>
              <a:rPr lang="fr-FR" sz="2000" b="1" dirty="0"/>
              <a:t>fiche d’écart</a:t>
            </a:r>
            <a:r>
              <a:rPr lang="fr-FR" sz="20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87789778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>
                <a:solidFill>
                  <a:schemeClr val="bg1"/>
                </a:solidFill>
                <a:latin typeface="DIN-Regular"/>
                <a:cs typeface="DIN-Regular"/>
              </a:rPr>
              <a:t>Evolutions du système qualité de l’OLAS</a:t>
            </a:r>
            <a:endParaRPr lang="fr-FR" dirty="0">
              <a:solidFill>
                <a:schemeClr val="bg1"/>
              </a:solidFill>
              <a:latin typeface="DIN-Regular"/>
              <a:cs typeface="DIN-Regular"/>
            </a:endParaRPr>
          </a:p>
        </p:txBody>
      </p:sp>
      <p:sp>
        <p:nvSpPr>
          <p:cNvPr id="17" name="Text Placeholder 18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sz="1600" dirty="0"/>
              <a:t>A015 – Essais d’aptitude par comparaisons inter laboratoires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228F0BD-9477-C15E-B06C-057C529A2976}"/>
              </a:ext>
            </a:extLst>
          </p:cNvPr>
          <p:cNvSpPr txBox="1"/>
          <p:nvPr/>
        </p:nvSpPr>
        <p:spPr>
          <a:xfrm>
            <a:off x="2364867" y="1628799"/>
            <a:ext cx="63624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fr-FR" sz="2000" dirty="0">
                <a:solidFill>
                  <a:srgbClr val="015DAA"/>
                </a:solidFill>
                <a:ea typeface="Calibri" panose="020F0502020204030204" pitchFamily="34" charset="0"/>
              </a:rPr>
              <a:t>Participation satisfaisante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032D21C-9768-F01B-3B7E-F67965AB912A}"/>
              </a:ext>
            </a:extLst>
          </p:cNvPr>
          <p:cNvSpPr txBox="1"/>
          <p:nvPr/>
        </p:nvSpPr>
        <p:spPr>
          <a:xfrm>
            <a:off x="0" y="2327542"/>
            <a:ext cx="858787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fr-FR" sz="2000" dirty="0"/>
              <a:t>La preuve d’une </a:t>
            </a:r>
            <a:r>
              <a:rPr lang="fr-FR" sz="2000" b="1" dirty="0"/>
              <a:t>participation satisfaisante est requise </a:t>
            </a:r>
            <a:r>
              <a:rPr lang="fr-FR" sz="2000" dirty="0"/>
              <a:t>avant toute accréditation initiale ou pour l’extension à un nouveau domaine général.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fr-FR" sz="20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fr-FR" sz="2000" dirty="0"/>
              <a:t>La </a:t>
            </a:r>
            <a:r>
              <a:rPr lang="fr-FR" sz="2000" b="1" dirty="0"/>
              <a:t>performance</a:t>
            </a:r>
            <a:r>
              <a:rPr lang="fr-FR" sz="2000" dirty="0"/>
              <a:t> des OEC ainsi que les actions correctives en cas de résultats insatisfaisants sont systématiquement examinés lors des audits.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fr-FR" sz="20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fr-FR" sz="2000" dirty="0"/>
              <a:t>Si des performances insuffisantes sont constatées de manière persistante, les auditeurs OLAS peuvent émettre une </a:t>
            </a:r>
            <a:r>
              <a:rPr lang="fr-FR" sz="2000" b="1" dirty="0"/>
              <a:t>fiche d’écart</a:t>
            </a:r>
            <a:r>
              <a:rPr lang="fr-FR" sz="2000" dirty="0"/>
              <a:t>.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fr-FR" sz="20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fr-FR" sz="2000" dirty="0"/>
              <a:t>La </a:t>
            </a:r>
            <a:r>
              <a:rPr lang="fr-FR" sz="2000" b="1" dirty="0"/>
              <a:t>qualité des programmes </a:t>
            </a:r>
            <a:r>
              <a:rPr lang="fr-FR" sz="2000" dirty="0"/>
              <a:t>de comparaisons </a:t>
            </a:r>
            <a:r>
              <a:rPr lang="fr-FR" sz="2000" dirty="0" err="1"/>
              <a:t>interlaboratoires</a:t>
            </a:r>
            <a:r>
              <a:rPr lang="fr-FR" sz="2000" dirty="0"/>
              <a:t> est contrôlée lors des audits.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fr-FR" sz="2000" dirty="0"/>
          </a:p>
        </p:txBody>
      </p:sp>
    </p:spTree>
    <p:extLst>
      <p:ext uri="{BB962C8B-B14F-4D97-AF65-F5344CB8AC3E}">
        <p14:creationId xmlns:p14="http://schemas.microsoft.com/office/powerpoint/2010/main" val="333315828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0841727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>
                <a:solidFill>
                  <a:schemeClr val="bg1"/>
                </a:solidFill>
                <a:latin typeface="DIN-Regular"/>
                <a:cs typeface="DIN-Regular"/>
              </a:rPr>
              <a:t>Evolutions du système qualité de l’OLAS</a:t>
            </a:r>
            <a:endParaRPr lang="fr-FR" dirty="0">
              <a:solidFill>
                <a:schemeClr val="bg1"/>
              </a:solidFill>
              <a:latin typeface="DIN-Regular"/>
              <a:cs typeface="DIN-Regular"/>
            </a:endParaRPr>
          </a:p>
        </p:txBody>
      </p:sp>
      <p:sp>
        <p:nvSpPr>
          <p:cNvPr id="17" name="Text Placeholder 18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sz="1600" dirty="0"/>
              <a:t>Nouvelles définitions des écarts</a:t>
            </a:r>
          </a:p>
        </p:txBody>
      </p:sp>
      <p:sp>
        <p:nvSpPr>
          <p:cNvPr id="15" name="Untertitel 2"/>
          <p:cNvSpPr txBox="1">
            <a:spLocks/>
          </p:cNvSpPr>
          <p:nvPr/>
        </p:nvSpPr>
        <p:spPr>
          <a:xfrm>
            <a:off x="1685007" y="1554738"/>
            <a:ext cx="6555315" cy="430008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spcBef>
                <a:spcPts val="0"/>
              </a:spcBef>
              <a:spcAft>
                <a:spcPts val="600"/>
              </a:spcAft>
            </a:pPr>
            <a:endParaRPr lang="fr-FR" sz="1600" dirty="0">
              <a:latin typeface="DIN-Regular"/>
              <a:cs typeface="DIN-Regular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06C2AE7-4549-C46E-F691-375757BBE865}"/>
              </a:ext>
            </a:extLst>
          </p:cNvPr>
          <p:cNvSpPr txBox="1"/>
          <p:nvPr/>
        </p:nvSpPr>
        <p:spPr>
          <a:xfrm>
            <a:off x="1685007" y="1589658"/>
            <a:ext cx="575967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/>
              <a:t>Comparaison</a:t>
            </a:r>
            <a:r>
              <a:rPr lang="en-US" sz="2400" dirty="0"/>
              <a:t> des definitions</a:t>
            </a:r>
          </a:p>
          <a:p>
            <a:pPr algn="ctr"/>
            <a:r>
              <a:rPr lang="en-US" sz="2000" b="1" dirty="0" err="1"/>
              <a:t>Autres</a:t>
            </a:r>
            <a:r>
              <a:rPr lang="en-US" sz="2000" b="1" dirty="0"/>
              <a:t> aspects</a:t>
            </a:r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61BBE77B-7C1F-F045-45F2-6A721AFC29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1652954"/>
              </p:ext>
            </p:extLst>
          </p:nvPr>
        </p:nvGraphicFramePr>
        <p:xfrm>
          <a:off x="1345532" y="2379856"/>
          <a:ext cx="6442631" cy="3662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93046">
                  <a:extLst>
                    <a:ext uri="{9D8B030D-6E8A-4147-A177-3AD203B41FA5}">
                      <a16:colId xmlns:a16="http://schemas.microsoft.com/office/drawing/2014/main" val="2782884797"/>
                    </a:ext>
                  </a:extLst>
                </a:gridCol>
                <a:gridCol w="897622">
                  <a:extLst>
                    <a:ext uri="{9D8B030D-6E8A-4147-A177-3AD203B41FA5}">
                      <a16:colId xmlns:a16="http://schemas.microsoft.com/office/drawing/2014/main" val="1751485117"/>
                    </a:ext>
                  </a:extLst>
                </a:gridCol>
                <a:gridCol w="813732">
                  <a:extLst>
                    <a:ext uri="{9D8B030D-6E8A-4147-A177-3AD203B41FA5}">
                      <a16:colId xmlns:a16="http://schemas.microsoft.com/office/drawing/2014/main" val="3024303631"/>
                    </a:ext>
                  </a:extLst>
                </a:gridCol>
                <a:gridCol w="738231">
                  <a:extLst>
                    <a:ext uri="{9D8B030D-6E8A-4147-A177-3AD203B41FA5}">
                      <a16:colId xmlns:a16="http://schemas.microsoft.com/office/drawing/2014/main" val="9711265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COFRAC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BELAC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/>
                        <a:t>DAkkS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72584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Un </a:t>
                      </a:r>
                      <a:r>
                        <a:rPr lang="en-US" sz="1600" dirty="0" err="1"/>
                        <a:t>écart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peut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résulter</a:t>
                      </a:r>
                      <a:r>
                        <a:rPr lang="en-US" sz="1600" dirty="0"/>
                        <a:t> de la non-satisfaction </a:t>
                      </a:r>
                      <a:r>
                        <a:rPr lang="en-US" sz="1600" dirty="0" err="1"/>
                        <a:t>d’une</a:t>
                      </a:r>
                      <a:r>
                        <a:rPr lang="en-US" sz="1600" dirty="0"/>
                        <a:t> exigence </a:t>
                      </a:r>
                      <a:r>
                        <a:rPr lang="en-US" sz="1600" dirty="0" err="1"/>
                        <a:t>explicite</a:t>
                      </a:r>
                      <a:r>
                        <a:rPr lang="en-US" sz="1600" dirty="0"/>
                        <a:t> </a:t>
                      </a:r>
                      <a:r>
                        <a:rPr lang="en-US" sz="1600" b="1" i="1" dirty="0" err="1"/>
                        <a:t>ou</a:t>
                      </a:r>
                      <a:r>
                        <a:rPr lang="en-US" sz="1600" b="1" i="1" dirty="0"/>
                        <a:t> </a:t>
                      </a:r>
                      <a:r>
                        <a:rPr lang="en-US" sz="1600" b="1" i="1" dirty="0" err="1"/>
                        <a:t>implicite</a:t>
                      </a:r>
                      <a:endParaRPr lang="en-US" sz="16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90644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Un </a:t>
                      </a:r>
                      <a:r>
                        <a:rPr lang="en-US" sz="1600" dirty="0" err="1"/>
                        <a:t>écart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peut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résulter</a:t>
                      </a:r>
                      <a:r>
                        <a:rPr lang="en-US" sz="1600" dirty="0"/>
                        <a:t> de la non-satisfaction </a:t>
                      </a:r>
                      <a:r>
                        <a:rPr lang="en-US" sz="1600" dirty="0" err="1"/>
                        <a:t>d’une</a:t>
                      </a:r>
                      <a:r>
                        <a:rPr lang="en-US" sz="1600" dirty="0"/>
                        <a:t> exigence </a:t>
                      </a:r>
                      <a:r>
                        <a:rPr lang="en-US" sz="1600" b="1" i="1" dirty="0" err="1"/>
                        <a:t>définie</a:t>
                      </a:r>
                      <a:r>
                        <a:rPr lang="en-US" sz="1600" b="1" i="1" dirty="0"/>
                        <a:t> </a:t>
                      </a:r>
                      <a:r>
                        <a:rPr lang="en-US" sz="1600" b="1" i="1" dirty="0" err="1"/>
                        <a:t>ailleurs</a:t>
                      </a:r>
                      <a:r>
                        <a:rPr lang="en-US" sz="1600" b="1" dirty="0"/>
                        <a:t> </a:t>
                      </a:r>
                      <a:r>
                        <a:rPr lang="en-US" sz="1600" dirty="0"/>
                        <a:t>(que dans la </a:t>
                      </a:r>
                      <a:r>
                        <a:rPr lang="en-US" sz="1600" dirty="0" err="1"/>
                        <a:t>norme</a:t>
                      </a:r>
                      <a:r>
                        <a:rPr lang="en-US" sz="1600" dirty="0"/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7535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Un </a:t>
                      </a:r>
                      <a:r>
                        <a:rPr lang="en-US" sz="1600" dirty="0" err="1"/>
                        <a:t>écart</a:t>
                      </a:r>
                      <a:r>
                        <a:rPr lang="en-US" sz="1600" dirty="0"/>
                        <a:t> non critique correspond à </a:t>
                      </a:r>
                      <a:r>
                        <a:rPr lang="en-US" sz="1600" dirty="0" err="1"/>
                        <a:t>une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erreur</a:t>
                      </a:r>
                      <a:r>
                        <a:rPr lang="en-US" sz="1600" dirty="0"/>
                        <a:t> </a:t>
                      </a:r>
                      <a:r>
                        <a:rPr lang="en-US" sz="1600" b="1" i="1" dirty="0" err="1"/>
                        <a:t>ponctuelle</a:t>
                      </a:r>
                      <a:r>
                        <a:rPr lang="en-US" sz="1600" dirty="0"/>
                        <a:t> </a:t>
                      </a:r>
                      <a:r>
                        <a:rPr lang="fr-FR" sz="1600" dirty="0"/>
                        <a:t>limitée à une activité précise 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8974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600" dirty="0"/>
                        <a:t>L’</a:t>
                      </a:r>
                      <a:r>
                        <a:rPr lang="fr-FR" sz="1600" b="1" i="1" dirty="0"/>
                        <a:t>accumulation</a:t>
                      </a:r>
                      <a:r>
                        <a:rPr lang="fr-FR" sz="1600" dirty="0"/>
                        <a:t> de non-conformités concernant un même sujet / l’</a:t>
                      </a:r>
                      <a:r>
                        <a:rPr lang="fr-FR" sz="1600" b="1" i="1" dirty="0"/>
                        <a:t>apparition répétée </a:t>
                      </a:r>
                      <a:r>
                        <a:rPr lang="fr-FR" sz="1600" dirty="0"/>
                        <a:t>d'un écart non critique par rapport à la même exigence normative peut devenir un écart critique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1544241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708F55EB-8A4D-40B4-C3D0-E5C67D3FF970}"/>
              </a:ext>
            </a:extLst>
          </p:cNvPr>
          <p:cNvSpPr txBox="1"/>
          <p:nvPr/>
        </p:nvSpPr>
        <p:spPr>
          <a:xfrm>
            <a:off x="7779466" y="2808685"/>
            <a:ext cx="34817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  <a:sym typeface="Wingdings" panose="05000000000000000000" pitchFamily="2" charset="2"/>
              </a:rPr>
              <a:t>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3A61730-0D31-A689-6D2C-48B703BB55A9}"/>
              </a:ext>
            </a:extLst>
          </p:cNvPr>
          <p:cNvSpPr txBox="1"/>
          <p:nvPr/>
        </p:nvSpPr>
        <p:spPr>
          <a:xfrm>
            <a:off x="7810361" y="3504723"/>
            <a:ext cx="3866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00B050"/>
                </a:solidFill>
                <a:sym typeface="Wingdings" panose="05000000000000000000" pitchFamily="2" charset="2"/>
              </a:rPr>
              <a:t></a:t>
            </a:r>
            <a:endParaRPr lang="en-US" sz="2000" b="1" dirty="0">
              <a:solidFill>
                <a:srgbClr val="00B05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11EA9A8-9B66-ADCB-2394-451E3E609808}"/>
              </a:ext>
            </a:extLst>
          </p:cNvPr>
          <p:cNvSpPr txBox="1"/>
          <p:nvPr/>
        </p:nvSpPr>
        <p:spPr>
          <a:xfrm>
            <a:off x="7779466" y="4237728"/>
            <a:ext cx="34817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  <a:sym typeface="Wingdings" panose="05000000000000000000" pitchFamily="2" charset="2"/>
              </a:rPr>
              <a:t>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3C635E1-966A-4502-BB92-58407BAC54F8}"/>
              </a:ext>
            </a:extLst>
          </p:cNvPr>
          <p:cNvSpPr txBox="1"/>
          <p:nvPr/>
        </p:nvSpPr>
        <p:spPr>
          <a:xfrm>
            <a:off x="7778260" y="5142506"/>
            <a:ext cx="3866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00B050"/>
                </a:solidFill>
                <a:sym typeface="Wingdings" panose="05000000000000000000" pitchFamily="2" charset="2"/>
              </a:rPr>
              <a:t></a:t>
            </a:r>
            <a:endParaRPr lang="en-US" sz="2000" b="1" dirty="0">
              <a:solidFill>
                <a:srgbClr val="00B050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378D3DD-A98C-C47E-DB40-13ECA64F9B56}"/>
              </a:ext>
            </a:extLst>
          </p:cNvPr>
          <p:cNvSpPr/>
          <p:nvPr/>
        </p:nvSpPr>
        <p:spPr>
          <a:xfrm>
            <a:off x="1349155" y="3325290"/>
            <a:ext cx="6461206" cy="7959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F7646C5-2D41-45C0-0C6E-5B67148690AC}"/>
              </a:ext>
            </a:extLst>
          </p:cNvPr>
          <p:cNvSpPr/>
          <p:nvPr/>
        </p:nvSpPr>
        <p:spPr>
          <a:xfrm>
            <a:off x="1345532" y="4121234"/>
            <a:ext cx="6461206" cy="6087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0383C31-BC24-57C4-5561-BFE25E4E7F44}"/>
              </a:ext>
            </a:extLst>
          </p:cNvPr>
          <p:cNvSpPr/>
          <p:nvPr/>
        </p:nvSpPr>
        <p:spPr>
          <a:xfrm>
            <a:off x="1345532" y="4729951"/>
            <a:ext cx="6461206" cy="14083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6922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>
                <a:solidFill>
                  <a:schemeClr val="bg1"/>
                </a:solidFill>
                <a:latin typeface="DIN-Regular"/>
                <a:cs typeface="DIN-Regular"/>
              </a:rPr>
              <a:t>Evolutions du système qualité de l’OLAS</a:t>
            </a:r>
            <a:endParaRPr lang="fr-FR" dirty="0">
              <a:solidFill>
                <a:schemeClr val="bg1"/>
              </a:solidFill>
              <a:latin typeface="DIN-Regular"/>
              <a:cs typeface="DIN-Regular"/>
            </a:endParaRPr>
          </a:p>
        </p:txBody>
      </p:sp>
      <p:sp>
        <p:nvSpPr>
          <p:cNvPr id="17" name="Text Placeholder 18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sz="1600" dirty="0"/>
              <a:t>Nouvelles définitions des écarts</a:t>
            </a:r>
          </a:p>
        </p:txBody>
      </p:sp>
      <p:sp>
        <p:nvSpPr>
          <p:cNvPr id="15" name="Untertitel 2"/>
          <p:cNvSpPr txBox="1">
            <a:spLocks/>
          </p:cNvSpPr>
          <p:nvPr/>
        </p:nvSpPr>
        <p:spPr>
          <a:xfrm>
            <a:off x="2483910" y="1533981"/>
            <a:ext cx="6555315" cy="430008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spcBef>
                <a:spcPts val="0"/>
              </a:spcBef>
              <a:spcAft>
                <a:spcPts val="600"/>
              </a:spcAft>
            </a:pPr>
            <a:endParaRPr lang="fr-FR" sz="1600" dirty="0">
              <a:latin typeface="DIN-Regular"/>
              <a:cs typeface="DIN-Regular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06C2AE7-4549-C46E-F691-375757BBE865}"/>
              </a:ext>
            </a:extLst>
          </p:cNvPr>
          <p:cNvSpPr txBox="1"/>
          <p:nvPr/>
        </p:nvSpPr>
        <p:spPr>
          <a:xfrm>
            <a:off x="2353793" y="1568901"/>
            <a:ext cx="65553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Nouvelles definitions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EF41DBD-870B-207C-591B-E8A3E0DF45CB}"/>
              </a:ext>
            </a:extLst>
          </p:cNvPr>
          <p:cNvSpPr txBox="1"/>
          <p:nvPr/>
        </p:nvSpPr>
        <p:spPr>
          <a:xfrm>
            <a:off x="2488015" y="2140987"/>
            <a:ext cx="6286869" cy="38066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5000"/>
              </a:lnSpc>
              <a:spcBef>
                <a:spcPts val="600"/>
              </a:spcBef>
              <a:spcAft>
                <a:spcPts val="300"/>
              </a:spcAft>
            </a:pPr>
            <a:r>
              <a:rPr lang="fr-FR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Ecart non critique :</a:t>
            </a:r>
            <a:r>
              <a:rPr lang="fr-F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Non satisfaction à des exigences d’accréditation* dont les conséquences n’ont pas d’incidence directe sur la fiabilité des résultats ou décisions et qui ne remet pas en question le fonctionnement global du système de management.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Bef>
                <a:spcPts val="600"/>
              </a:spcBef>
              <a:spcAft>
                <a:spcPts val="300"/>
              </a:spcAft>
            </a:pPr>
            <a:r>
              <a:rPr lang="fr-F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L’écart peut résulter d’une exigence non traitée ou traitée partiellement, ou d’une disposition devant être davantage formalisée ou précisée.</a:t>
            </a:r>
          </a:p>
          <a:p>
            <a:pPr algn="just">
              <a:lnSpc>
                <a:spcPct val="115000"/>
              </a:lnSpc>
              <a:spcBef>
                <a:spcPts val="600"/>
              </a:spcBef>
              <a:spcAft>
                <a:spcPts val="300"/>
              </a:spcAft>
            </a:pPr>
            <a:r>
              <a:rPr lang="fr-FR" sz="1600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* Les exigences d’accréditation incluent les normes applicables, les exigences réglementaires et les guides OLAS, EA, ILAC et IAF obligatoires.</a:t>
            </a:r>
            <a:endParaRPr lang="en-US" sz="1600" dirty="0"/>
          </a:p>
        </p:txBody>
      </p:sp>
      <p:pic>
        <p:nvPicPr>
          <p:cNvPr id="21" name="Picture Placeholder 20">
            <a:extLst>
              <a:ext uri="{FF2B5EF4-FFF2-40B4-BE49-F238E27FC236}">
                <a16:creationId xmlns:a16="http://schemas.microsoft.com/office/drawing/2014/main" id="{6EF020F7-0411-202A-3130-5263231B4AE0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20" b="20"/>
          <a:stretch>
            <a:fillRect/>
          </a:stretch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34460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>
                <a:solidFill>
                  <a:schemeClr val="bg1"/>
                </a:solidFill>
                <a:latin typeface="DIN-Regular"/>
                <a:cs typeface="DIN-Regular"/>
              </a:rPr>
              <a:t>Evolutions du système qualité de l’OLAS</a:t>
            </a:r>
            <a:endParaRPr lang="fr-FR" dirty="0">
              <a:solidFill>
                <a:schemeClr val="bg1"/>
              </a:solidFill>
              <a:latin typeface="DIN-Regular"/>
              <a:cs typeface="DIN-Regular"/>
            </a:endParaRPr>
          </a:p>
        </p:txBody>
      </p:sp>
      <p:sp>
        <p:nvSpPr>
          <p:cNvPr id="17" name="Text Placeholder 18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sz="1600" dirty="0"/>
              <a:t>Nouvelles définitions des écarts</a:t>
            </a:r>
          </a:p>
        </p:txBody>
      </p:sp>
      <p:sp>
        <p:nvSpPr>
          <p:cNvPr id="15" name="Untertitel 2"/>
          <p:cNvSpPr txBox="1">
            <a:spLocks/>
          </p:cNvSpPr>
          <p:nvPr/>
        </p:nvSpPr>
        <p:spPr>
          <a:xfrm>
            <a:off x="2483910" y="1533981"/>
            <a:ext cx="6555315" cy="430008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spcBef>
                <a:spcPts val="0"/>
              </a:spcBef>
              <a:spcAft>
                <a:spcPts val="600"/>
              </a:spcAft>
            </a:pPr>
            <a:endParaRPr lang="fr-FR" sz="1600" dirty="0">
              <a:latin typeface="DIN-Regular"/>
              <a:cs typeface="DIN-Regular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06C2AE7-4549-C46E-F691-375757BBE865}"/>
              </a:ext>
            </a:extLst>
          </p:cNvPr>
          <p:cNvSpPr txBox="1"/>
          <p:nvPr/>
        </p:nvSpPr>
        <p:spPr>
          <a:xfrm>
            <a:off x="2353793" y="1568901"/>
            <a:ext cx="65553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Nouvelles definitions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EF41DBD-870B-207C-591B-E8A3E0DF45CB}"/>
              </a:ext>
            </a:extLst>
          </p:cNvPr>
          <p:cNvSpPr txBox="1"/>
          <p:nvPr/>
        </p:nvSpPr>
        <p:spPr>
          <a:xfrm>
            <a:off x="2488015" y="2140987"/>
            <a:ext cx="6286869" cy="4522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5000"/>
              </a:lnSpc>
              <a:spcBef>
                <a:spcPts val="600"/>
              </a:spcBef>
              <a:spcAft>
                <a:spcPts val="300"/>
              </a:spcAft>
            </a:pPr>
            <a:r>
              <a:rPr lang="fr-FR" sz="1800" b="1" dirty="0">
                <a:solidFill>
                  <a:srgbClr val="015DAA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Ecart critique :</a:t>
            </a:r>
            <a:r>
              <a:rPr lang="fr-F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Non satisfaction à des exigences d’accréditation* dont les conséquences </a:t>
            </a:r>
            <a:r>
              <a:rPr lang="fr-FR" sz="1800" dirty="0">
                <a:solidFill>
                  <a:srgbClr val="015DAA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présentent un risque pour </a:t>
            </a:r>
            <a:r>
              <a:rPr lang="fr-F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la fiabilité des résultats ou décisions </a:t>
            </a:r>
            <a:r>
              <a:rPr lang="fr-FR" sz="1800" dirty="0">
                <a:solidFill>
                  <a:srgbClr val="015DAA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ou un risque pour l’aptitude </a:t>
            </a:r>
            <a:r>
              <a:rPr lang="fr-F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du système de management </a:t>
            </a:r>
            <a:r>
              <a:rPr lang="fr-FR" sz="1800" dirty="0">
                <a:solidFill>
                  <a:srgbClr val="015DAA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à maintenir le niveau de qualité des activités d’évaluation de la conformité.</a:t>
            </a:r>
            <a:endParaRPr lang="en-US" sz="1800" dirty="0">
              <a:solidFill>
                <a:srgbClr val="015DAA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Bef>
                <a:spcPts val="600"/>
              </a:spcBef>
              <a:spcAft>
                <a:spcPts val="300"/>
              </a:spcAft>
            </a:pPr>
            <a:r>
              <a:rPr lang="fr-FR" sz="1800" strike="sngStrike" dirty="0">
                <a:solidFill>
                  <a:schemeClr val="bg1">
                    <a:lumMod val="65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L’écart peut résulter d’une exigence non traitée ou traitée partiellement, ou d’une disposition devant être davantage formalisée ou précisée.</a:t>
            </a:r>
          </a:p>
          <a:p>
            <a:pPr algn="just">
              <a:lnSpc>
                <a:spcPct val="115000"/>
              </a:lnSpc>
              <a:spcBef>
                <a:spcPts val="600"/>
              </a:spcBef>
              <a:spcAft>
                <a:spcPts val="300"/>
              </a:spcAft>
            </a:pPr>
            <a:r>
              <a:rPr lang="fr-FR" sz="1600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* Les exigences d’accréditation incluent les normes applicables, les exigences réglementaires et les guides OLAS, EA, ILAC et IAF obligatoires.</a:t>
            </a:r>
            <a:endParaRPr lang="en-US" sz="1600" dirty="0"/>
          </a:p>
          <a:p>
            <a:pPr algn="just">
              <a:lnSpc>
                <a:spcPct val="115000"/>
              </a:lnSpc>
              <a:spcBef>
                <a:spcPts val="600"/>
              </a:spcBef>
              <a:spcAft>
                <a:spcPts val="300"/>
              </a:spcAft>
            </a:pPr>
            <a:endParaRPr lang="en-US" dirty="0"/>
          </a:p>
        </p:txBody>
      </p:sp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55D2D6E8-AE37-E013-9883-8EDD40BE5041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/>
          <a:srcRect l="41788" t="-16" r="19978" b="16"/>
          <a:stretch/>
        </p:blipFill>
        <p:spPr>
          <a:xfrm>
            <a:off x="0" y="1628799"/>
            <a:ext cx="2115957" cy="3694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5298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>
                <a:solidFill>
                  <a:schemeClr val="bg1"/>
                </a:solidFill>
                <a:latin typeface="DIN-Regular"/>
                <a:cs typeface="DIN-Regular"/>
              </a:rPr>
              <a:t>Evolutions du système qualité de l’OLAS</a:t>
            </a:r>
            <a:endParaRPr lang="fr-FR" dirty="0">
              <a:solidFill>
                <a:schemeClr val="bg1"/>
              </a:solidFill>
              <a:latin typeface="DIN-Regular"/>
              <a:cs typeface="DIN-Regular"/>
            </a:endParaRPr>
          </a:p>
        </p:txBody>
      </p:sp>
      <p:sp>
        <p:nvSpPr>
          <p:cNvPr id="17" name="Text Placeholder 18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sz="1600" dirty="0"/>
              <a:t>Nouvelles définitions des écarts</a:t>
            </a:r>
          </a:p>
        </p:txBody>
      </p:sp>
      <p:sp>
        <p:nvSpPr>
          <p:cNvPr id="15" name="Untertitel 2"/>
          <p:cNvSpPr txBox="1">
            <a:spLocks/>
          </p:cNvSpPr>
          <p:nvPr/>
        </p:nvSpPr>
        <p:spPr>
          <a:xfrm>
            <a:off x="2483910" y="1533981"/>
            <a:ext cx="6555315" cy="430008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spcBef>
                <a:spcPts val="0"/>
              </a:spcBef>
              <a:spcAft>
                <a:spcPts val="600"/>
              </a:spcAft>
            </a:pPr>
            <a:endParaRPr lang="fr-FR" sz="1600" dirty="0">
              <a:latin typeface="DIN-Regular"/>
              <a:cs typeface="DIN-Regular"/>
            </a:endParaRPr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9A2AF407-6E08-808A-CE62-1DC66965A0F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20" b="20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06C2AE7-4549-C46E-F691-375757BBE865}"/>
              </a:ext>
            </a:extLst>
          </p:cNvPr>
          <p:cNvSpPr txBox="1"/>
          <p:nvPr/>
        </p:nvSpPr>
        <p:spPr>
          <a:xfrm>
            <a:off x="2353793" y="1568901"/>
            <a:ext cx="65553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Nouvelles definitions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EF41DBD-870B-207C-591B-E8A3E0DF45CB}"/>
              </a:ext>
            </a:extLst>
          </p:cNvPr>
          <p:cNvSpPr txBox="1"/>
          <p:nvPr/>
        </p:nvSpPr>
        <p:spPr>
          <a:xfrm>
            <a:off x="2488015" y="2140987"/>
            <a:ext cx="6286869" cy="4345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5000"/>
              </a:lnSpc>
              <a:spcBef>
                <a:spcPts val="600"/>
              </a:spcBef>
              <a:spcAft>
                <a:spcPts val="300"/>
              </a:spcAft>
            </a:pPr>
            <a:r>
              <a:rPr lang="fr-FR" sz="1800" b="1" dirty="0">
                <a:solidFill>
                  <a:srgbClr val="015DAA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Ecart critique :</a:t>
            </a:r>
            <a:r>
              <a:rPr lang="fr-F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Non satisfaction à des exigences d’accréditation* dont les conséquences </a:t>
            </a:r>
            <a:r>
              <a:rPr lang="fr-FR" sz="1800" dirty="0">
                <a:solidFill>
                  <a:srgbClr val="015DAA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présentent un risque pour </a:t>
            </a:r>
            <a:r>
              <a:rPr lang="fr-F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la fiabilité des résultats ou décisions </a:t>
            </a:r>
            <a:r>
              <a:rPr lang="fr-FR" sz="1800" dirty="0">
                <a:solidFill>
                  <a:srgbClr val="015DAA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ou un risque pour l’aptitude </a:t>
            </a:r>
            <a:r>
              <a:rPr lang="fr-F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du système de management </a:t>
            </a:r>
            <a:r>
              <a:rPr lang="fr-FR" sz="1800" dirty="0">
                <a:solidFill>
                  <a:srgbClr val="015DAA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à maintenir le niveau de qualité des activités d’évaluation de la conformité.</a:t>
            </a:r>
            <a:endParaRPr lang="en-US" sz="1800" dirty="0">
              <a:solidFill>
                <a:srgbClr val="015DAA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300"/>
              </a:spcAft>
            </a:pPr>
            <a:r>
              <a:rPr lang="fr-FR" sz="1800" dirty="0">
                <a:solidFill>
                  <a:srgbClr val="015DAA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L’accumulation ou l’apparition répétée d’écarts non critiques par rapport à la même exigence peut révéler une lacune majeure du système de management.</a:t>
            </a:r>
            <a:endParaRPr lang="en-US" sz="1800" dirty="0">
              <a:solidFill>
                <a:srgbClr val="015DAA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600"/>
              </a:spcAft>
            </a:pPr>
            <a:r>
              <a:rPr lang="fr-FR" sz="1600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* Les exigences d’accréditation incluent les normes applicables, les exigences réglementaires et les guides OLAS, EA, ILAC et IAF obligatoires.</a:t>
            </a:r>
            <a:endParaRPr lang="en-US" sz="16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04377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>
                <a:solidFill>
                  <a:schemeClr val="bg1"/>
                </a:solidFill>
                <a:latin typeface="DIN-Regular"/>
                <a:cs typeface="DIN-Regular"/>
              </a:rPr>
              <a:t>Evolutions du système qualité de l’OLAS</a:t>
            </a:r>
            <a:endParaRPr lang="fr-FR" dirty="0">
              <a:solidFill>
                <a:schemeClr val="bg1"/>
              </a:solidFill>
              <a:latin typeface="DIN-Regular"/>
              <a:cs typeface="DIN-Regular"/>
            </a:endParaRPr>
          </a:p>
        </p:txBody>
      </p:sp>
      <p:sp>
        <p:nvSpPr>
          <p:cNvPr id="17" name="Text Placeholder 18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sz="1600" dirty="0"/>
              <a:t>P002 – Réalisation des audits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D922F5E-4ED8-0560-EFF8-605FF11F8A57}"/>
              </a:ext>
            </a:extLst>
          </p:cNvPr>
          <p:cNvSpPr txBox="1"/>
          <p:nvPr/>
        </p:nvSpPr>
        <p:spPr>
          <a:xfrm>
            <a:off x="1585807" y="2482240"/>
            <a:ext cx="64462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algn="ctr">
              <a:defRPr sz="2400"/>
            </a:lvl1pPr>
          </a:lstStyle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US" sz="2000" b="1" dirty="0" err="1"/>
              <a:t>Définitions</a:t>
            </a:r>
            <a:r>
              <a:rPr lang="en-US" sz="2000" b="1" dirty="0"/>
              <a:t>:</a:t>
            </a:r>
            <a:r>
              <a:rPr lang="en-US" sz="2000" dirty="0"/>
              <a:t> </a:t>
            </a:r>
            <a:r>
              <a:rPr lang="en-US" sz="2000" dirty="0" err="1"/>
              <a:t>limitées</a:t>
            </a:r>
            <a:r>
              <a:rPr lang="en-US" sz="2000" dirty="0"/>
              <a:t> à </a:t>
            </a:r>
            <a:r>
              <a:rPr lang="en-US" sz="2000" dirty="0" err="1"/>
              <a:t>celles</a:t>
            </a:r>
            <a:r>
              <a:rPr lang="en-US" sz="2000" dirty="0"/>
              <a:t> </a:t>
            </a:r>
            <a:r>
              <a:rPr lang="en-US" sz="2000" dirty="0" err="1"/>
              <a:t>concernées</a:t>
            </a:r>
            <a:r>
              <a:rPr lang="en-US" sz="2000" dirty="0"/>
              <a:t> par le document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410E63B-1E9F-B154-CCF7-5EF2114EE17E}"/>
              </a:ext>
            </a:extLst>
          </p:cNvPr>
          <p:cNvSpPr txBox="1"/>
          <p:nvPr/>
        </p:nvSpPr>
        <p:spPr>
          <a:xfrm>
            <a:off x="1581702" y="2882350"/>
            <a:ext cx="64462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algn="ctr">
              <a:defRPr sz="2400"/>
            </a:lvl1pPr>
          </a:lstStyle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US" sz="2000" b="1" dirty="0" err="1"/>
              <a:t>Processus</a:t>
            </a:r>
            <a:r>
              <a:rPr lang="en-US" sz="2000" b="1" dirty="0"/>
              <a:t> </a:t>
            </a:r>
            <a:r>
              <a:rPr lang="en-US" sz="2000" b="1" dirty="0" err="1"/>
              <a:t>d’audit</a:t>
            </a:r>
            <a:r>
              <a:rPr lang="en-US" sz="2000" b="1" dirty="0"/>
              <a:t>: </a:t>
            </a:r>
            <a:r>
              <a:rPr lang="en-US" sz="2000" dirty="0"/>
              <a:t>description plus </a:t>
            </a:r>
            <a:r>
              <a:rPr lang="en-US" sz="2000" dirty="0" err="1"/>
              <a:t>synthétique</a:t>
            </a:r>
            <a:r>
              <a:rPr lang="en-US" sz="2000" dirty="0"/>
              <a:t>, les </a:t>
            </a:r>
            <a:r>
              <a:rPr lang="en-US" sz="2000" dirty="0" err="1"/>
              <a:t>cas</a:t>
            </a:r>
            <a:r>
              <a:rPr lang="en-US" sz="2000" dirty="0"/>
              <a:t> </a:t>
            </a:r>
            <a:r>
              <a:rPr lang="en-US" sz="2000" dirty="0" err="1"/>
              <a:t>particuliers</a:t>
            </a:r>
            <a:r>
              <a:rPr lang="en-US" sz="2000" dirty="0"/>
              <a:t> </a:t>
            </a:r>
            <a:r>
              <a:rPr lang="en-US" sz="2000" dirty="0" err="1"/>
              <a:t>ont</a:t>
            </a:r>
            <a:r>
              <a:rPr lang="en-US" sz="2000" dirty="0"/>
              <a:t> </a:t>
            </a:r>
            <a:r>
              <a:rPr lang="en-US" sz="2000" dirty="0" err="1"/>
              <a:t>été</a:t>
            </a:r>
            <a:r>
              <a:rPr lang="en-US" sz="2000" dirty="0"/>
              <a:t> </a:t>
            </a:r>
            <a:r>
              <a:rPr lang="en-US" sz="2000" dirty="0" err="1"/>
              <a:t>transférés</a:t>
            </a:r>
            <a:r>
              <a:rPr lang="en-US" sz="2000" dirty="0"/>
              <a:t> dans des documents à parts: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A22F61F-B568-2E6F-DCA3-32B87C268460}"/>
              </a:ext>
            </a:extLst>
          </p:cNvPr>
          <p:cNvSpPr txBox="1"/>
          <p:nvPr/>
        </p:nvSpPr>
        <p:spPr>
          <a:xfrm>
            <a:off x="1445464" y="3906131"/>
            <a:ext cx="65866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A030 </a:t>
            </a:r>
            <a:r>
              <a:rPr lang="fr-FR" sz="2000" dirty="0"/>
              <a:t>Programme d’accréditation pour les organismes de </a:t>
            </a:r>
            <a:r>
              <a:rPr lang="fr-FR" sz="2000" b="1" dirty="0"/>
              <a:t>certification de systèmes de management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2C8565B-9B6C-7BD6-D34B-1182D7ABF87F}"/>
              </a:ext>
            </a:extLst>
          </p:cNvPr>
          <p:cNvSpPr txBox="1"/>
          <p:nvPr/>
        </p:nvSpPr>
        <p:spPr>
          <a:xfrm>
            <a:off x="1441359" y="4619109"/>
            <a:ext cx="65866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fr-FR" sz="2000" dirty="0"/>
              <a:t>A022 Programme d’accréditation pour les laboratoires de </a:t>
            </a:r>
            <a:r>
              <a:rPr lang="fr-FR" sz="2000" b="1" dirty="0"/>
              <a:t>biologie médicale</a:t>
            </a:r>
            <a:endParaRPr lang="en-US" sz="20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4A5AED9-2167-3688-2702-096C1D880073}"/>
              </a:ext>
            </a:extLst>
          </p:cNvPr>
          <p:cNvSpPr txBox="1"/>
          <p:nvPr/>
        </p:nvSpPr>
        <p:spPr>
          <a:xfrm>
            <a:off x="1386630" y="1920556"/>
            <a:ext cx="57596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/>
              <a:t>Révision</a:t>
            </a:r>
            <a:r>
              <a:rPr lang="en-US" sz="2400" dirty="0"/>
              <a:t> de la P002</a:t>
            </a:r>
          </a:p>
        </p:txBody>
      </p:sp>
    </p:spTree>
    <p:extLst>
      <p:ext uri="{BB962C8B-B14F-4D97-AF65-F5344CB8AC3E}">
        <p14:creationId xmlns:p14="http://schemas.microsoft.com/office/powerpoint/2010/main" val="3190443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>
                <a:solidFill>
                  <a:schemeClr val="bg1"/>
                </a:solidFill>
                <a:latin typeface="DIN-Regular"/>
                <a:cs typeface="DIN-Regular"/>
              </a:rPr>
              <a:t>Evolutions du système qualité de l’OLAS</a:t>
            </a:r>
            <a:endParaRPr lang="fr-FR" dirty="0">
              <a:solidFill>
                <a:schemeClr val="bg1"/>
              </a:solidFill>
              <a:latin typeface="DIN-Regular"/>
              <a:cs typeface="DIN-Regular"/>
            </a:endParaRPr>
          </a:p>
        </p:txBody>
      </p:sp>
      <p:sp>
        <p:nvSpPr>
          <p:cNvPr id="17" name="Text Placeholder 18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sz="1600" dirty="0"/>
              <a:t>P002 – Réalisation des audits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D14BDFF-6572-8471-8922-2DE412131052}"/>
              </a:ext>
            </a:extLst>
          </p:cNvPr>
          <p:cNvSpPr txBox="1"/>
          <p:nvPr/>
        </p:nvSpPr>
        <p:spPr>
          <a:xfrm>
            <a:off x="1386630" y="1920556"/>
            <a:ext cx="57596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/>
              <a:t>Révision</a:t>
            </a:r>
            <a:r>
              <a:rPr lang="en-US" sz="2400" dirty="0"/>
              <a:t> de la P002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A225959-2954-3ECB-126B-15DB868AADA5}"/>
              </a:ext>
            </a:extLst>
          </p:cNvPr>
          <p:cNvSpPr txBox="1"/>
          <p:nvPr/>
        </p:nvSpPr>
        <p:spPr>
          <a:xfrm>
            <a:off x="1195663" y="2752480"/>
            <a:ext cx="64462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algn="ctr">
              <a:defRPr sz="2400"/>
            </a:lvl1pPr>
          </a:lstStyle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US" sz="2000" b="1" dirty="0" err="1"/>
              <a:t>Calendrier</a:t>
            </a:r>
            <a:r>
              <a:rPr lang="en-US" sz="2000" dirty="0"/>
              <a:t> </a:t>
            </a:r>
            <a:r>
              <a:rPr lang="en-US" sz="2000" dirty="0" err="1"/>
              <a:t>indicatif</a:t>
            </a:r>
            <a:r>
              <a:rPr lang="en-US" sz="2000" dirty="0"/>
              <a:t>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DFDF41F-AFDB-8DEF-B78D-FF1CD50FE221}"/>
              </a:ext>
            </a:extLst>
          </p:cNvPr>
          <p:cNvSpPr txBox="1"/>
          <p:nvPr/>
        </p:nvSpPr>
        <p:spPr>
          <a:xfrm>
            <a:off x="1191558" y="3160114"/>
            <a:ext cx="64462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algn="ctr">
              <a:defRPr sz="2400"/>
            </a:lvl1pPr>
          </a:lstStyle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US" sz="2000" dirty="0"/>
              <a:t>Gestion du </a:t>
            </a:r>
            <a:r>
              <a:rPr lang="en-US" sz="2000" b="1" dirty="0" err="1"/>
              <a:t>déménagement</a:t>
            </a:r>
            <a:r>
              <a:rPr lang="en-US" sz="2000" b="1" dirty="0"/>
              <a:t> </a:t>
            </a:r>
            <a:r>
              <a:rPr lang="en-US" sz="2000" dirty="0"/>
              <a:t>d’un OEC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AE86AF9-B4D9-E763-EF07-3B5C37C572C5}"/>
              </a:ext>
            </a:extLst>
          </p:cNvPr>
          <p:cNvSpPr txBox="1"/>
          <p:nvPr/>
        </p:nvSpPr>
        <p:spPr>
          <a:xfrm>
            <a:off x="1191558" y="3570825"/>
            <a:ext cx="64462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algn="ctr">
              <a:defRPr sz="2400"/>
            </a:lvl1pPr>
          </a:lstStyle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fr-FR" sz="2000" dirty="0"/>
              <a:t>Gestion des changements de </a:t>
            </a:r>
            <a:r>
              <a:rPr lang="fr-FR" sz="2000" b="1" dirty="0"/>
              <a:t>dénomination sociale </a:t>
            </a:r>
            <a:r>
              <a:rPr lang="fr-FR" sz="2000" dirty="0"/>
              <a:t>ou de </a:t>
            </a:r>
            <a:r>
              <a:rPr lang="fr-FR" sz="2000" b="1" dirty="0"/>
              <a:t>forme juridique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US" sz="2000" dirty="0"/>
              <a:t>Gestion des </a:t>
            </a:r>
            <a:r>
              <a:rPr lang="en-US" sz="2000" b="1" dirty="0" err="1"/>
              <a:t>transferts</a:t>
            </a:r>
            <a:r>
              <a:rPr lang="en-US" sz="2000" dirty="0"/>
              <a:t> </a:t>
            </a:r>
            <a:r>
              <a:rPr lang="en-US" sz="2000" dirty="0" err="1"/>
              <a:t>d’accréditation</a:t>
            </a:r>
            <a:endParaRPr lang="en-US" sz="20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863EFBD-F3AC-526F-8691-F3D9F664C378}"/>
              </a:ext>
            </a:extLst>
          </p:cNvPr>
          <p:cNvSpPr txBox="1"/>
          <p:nvPr/>
        </p:nvSpPr>
        <p:spPr>
          <a:xfrm>
            <a:off x="1191558" y="4586488"/>
            <a:ext cx="64462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algn="ctr">
              <a:defRPr sz="2400"/>
            </a:lvl1pPr>
          </a:lstStyle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fr-FR" sz="2000" dirty="0"/>
              <a:t>Réalisation d’audits en cas de </a:t>
            </a:r>
            <a:r>
              <a:rPr lang="fr-FR" sz="2000" b="1" dirty="0"/>
              <a:t>force majeure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3016140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</p:bldLst>
  </p:timing>
</p:sld>
</file>

<file path=ppt/theme/theme1.xml><?xml version="1.0" encoding="utf-8"?>
<a:theme xmlns:a="http://schemas.openxmlformats.org/drawingml/2006/main" name="olas">
  <a:themeElements>
    <a:clrScheme name="OLAS Powerpoint">
      <a:dk1>
        <a:srgbClr val="0C0C0C"/>
      </a:dk1>
      <a:lt1>
        <a:sysClr val="window" lastClr="FFFFFF"/>
      </a:lt1>
      <a:dk2>
        <a:srgbClr val="015DAA"/>
      </a:dk2>
      <a:lt2>
        <a:srgbClr val="E7E6E6"/>
      </a:lt2>
      <a:accent1>
        <a:srgbClr val="015DAA"/>
      </a:accent1>
      <a:accent2>
        <a:srgbClr val="017EE5"/>
      </a:accent2>
      <a:accent3>
        <a:srgbClr val="3B7EFA"/>
      </a:accent3>
      <a:accent4>
        <a:srgbClr val="BED2FF"/>
      </a:accent4>
      <a:accent5>
        <a:srgbClr val="F9BD00"/>
      </a:accent5>
      <a:accent6>
        <a:srgbClr val="ED7D31"/>
      </a:accent6>
      <a:hlink>
        <a:srgbClr val="93B4FF"/>
      </a:hlink>
      <a:folHlink>
        <a:srgbClr val="954F72"/>
      </a:folHlink>
    </a:clrScheme>
    <a:fontScheme name="OLAS Presentation">
      <a:majorFont>
        <a:latin typeface="DIN-Bold"/>
        <a:ea typeface=""/>
        <a:cs typeface=""/>
      </a:majorFont>
      <a:minorFont>
        <a:latin typeface="DIN-Regula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LAS_PPT_Projet1_aout2017.potx" id="{94A768CD-847D-42FA-AB37-75199C84CF32}" vid="{6265CCAE-648E-4FB9-853E-46F7ED96A57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OLAS_PPT_Projet1_aout2017</Template>
  <TotalTime>0</TotalTime>
  <Words>2209</Words>
  <Application>Microsoft Office PowerPoint</Application>
  <PresentationFormat>On-screen Show (4:3)</PresentationFormat>
  <Paragraphs>285</Paragraphs>
  <Slides>32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41" baseType="lpstr">
      <vt:lpstr>Arial</vt:lpstr>
      <vt:lpstr>Calibri</vt:lpstr>
      <vt:lpstr>DIN Offc</vt:lpstr>
      <vt:lpstr>DIN-Bold</vt:lpstr>
      <vt:lpstr>DIN-Regular</vt:lpstr>
      <vt:lpstr>Times</vt:lpstr>
      <vt:lpstr>Times New Roman</vt:lpstr>
      <vt:lpstr>Wingdings</vt:lpstr>
      <vt:lpstr>olas</vt:lpstr>
      <vt:lpstr>Evolutions du système qualité de l’OLAS</vt:lpstr>
      <vt:lpstr>Evolutions du système qualité de l’OLAS</vt:lpstr>
      <vt:lpstr>Evolutions du système qualité de l’OLAS</vt:lpstr>
      <vt:lpstr>Evolutions du système qualité de l’OLAS</vt:lpstr>
      <vt:lpstr>Evolutions du système qualité de l’OLAS</vt:lpstr>
      <vt:lpstr>Evolutions du système qualité de l’OLAS</vt:lpstr>
      <vt:lpstr>Evolutions du système qualité de l’OLAS</vt:lpstr>
      <vt:lpstr>Evolutions du système qualité de l’OLAS</vt:lpstr>
      <vt:lpstr>Evolutions du système qualité de l’OLAS</vt:lpstr>
      <vt:lpstr>Evolutions du système qualité de l’OLAS</vt:lpstr>
      <vt:lpstr>Evolutions du système qualité de l’OLAS</vt:lpstr>
      <vt:lpstr>Evolutions du système qualité de l’OLAS</vt:lpstr>
      <vt:lpstr>Evolutions du système qualité de l’OLAS</vt:lpstr>
      <vt:lpstr>Evolutions du système qualité de l’OLAS</vt:lpstr>
      <vt:lpstr>Evolutions du système qualité de l’OLAS</vt:lpstr>
      <vt:lpstr>Evolutions du système qualité de l’OLAS</vt:lpstr>
      <vt:lpstr>Evolutions du système qualité de l’OLAS</vt:lpstr>
      <vt:lpstr>Evolutions du système qualité de l’OLAS</vt:lpstr>
      <vt:lpstr>Evolutions du système qualité de l’OLAS</vt:lpstr>
      <vt:lpstr>Evolutions du système qualité de l’OLAS</vt:lpstr>
      <vt:lpstr>Evolutions du système qualité de l’OLAS</vt:lpstr>
      <vt:lpstr>Evolutions du système qualité de l’OLAS</vt:lpstr>
      <vt:lpstr>Evolutions du système qualité de l’OLAS</vt:lpstr>
      <vt:lpstr>Evolutions du système qualité de l’OLAS</vt:lpstr>
      <vt:lpstr>Evolutions du système qualité de l’OLAS</vt:lpstr>
      <vt:lpstr>Evolutions du système qualité de l’OLAS</vt:lpstr>
      <vt:lpstr>Evolutions du système qualité de l’OLAS</vt:lpstr>
      <vt:lpstr>Evolutions du système qualité de l’OLAS</vt:lpstr>
      <vt:lpstr>Evolutions du système qualité de l’OLAS</vt:lpstr>
      <vt:lpstr>Evolutions du système qualité de l’OLAS</vt:lpstr>
      <vt:lpstr>Evolutions du système qualité de l’OLAS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Evolutions du système qualité de l’OLAS  JCA du 8 octobre 2021</dc:title>
  <dc:creator>Paul Dax</dc:creator>
  <cp:lastModifiedBy>Monique JACOBY</cp:lastModifiedBy>
  <cp:revision>1053</cp:revision>
  <cp:lastPrinted>2022-10-12T10:18:15Z</cp:lastPrinted>
  <dcterms:created xsi:type="dcterms:W3CDTF">2016-11-10T15:00:07Z</dcterms:created>
  <dcterms:modified xsi:type="dcterms:W3CDTF">2024-10-03T08:30:57Z</dcterms:modified>
</cp:coreProperties>
</file>