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543" r:id="rId3"/>
    <p:sldId id="544" r:id="rId4"/>
    <p:sldId id="554" r:id="rId5"/>
    <p:sldId id="545" r:id="rId6"/>
    <p:sldId id="550" r:id="rId7"/>
    <p:sldId id="541" r:id="rId8"/>
    <p:sldId id="551" r:id="rId9"/>
    <p:sldId id="552" r:id="rId10"/>
    <p:sldId id="553" r:id="rId11"/>
    <p:sldId id="549" r:id="rId12"/>
    <p:sldId id="418" r:id="rId13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Dax" initials="PD" lastIdx="6" clrIdx="0">
    <p:extLst>
      <p:ext uri="{19B8F6BF-5375-455C-9EA6-DF929625EA0E}">
        <p15:presenceInfo xmlns:p15="http://schemas.microsoft.com/office/powerpoint/2012/main" userId="S-1-5-21-3210268068-3955779823-4248853682-90420" providerId="AD"/>
      </p:ext>
    </p:extLst>
  </p:cmAuthor>
  <p:cmAuthor id="2" name="Dimitra KALOGEROPOULOU" initials="DK" lastIdx="3" clrIdx="1">
    <p:extLst>
      <p:ext uri="{19B8F6BF-5375-455C-9EA6-DF929625EA0E}">
        <p15:presenceInfo xmlns:p15="http://schemas.microsoft.com/office/powerpoint/2012/main" userId="S-1-5-21-3210268068-3955779823-4248853682-378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DAA"/>
    <a:srgbClr val="FEBFB8"/>
    <a:srgbClr val="005F9F"/>
    <a:srgbClr val="0187F5"/>
    <a:srgbClr val="E5F3FF"/>
    <a:srgbClr val="C5E5FF"/>
    <a:srgbClr val="FBFEFF"/>
    <a:srgbClr val="FFFFFE"/>
    <a:srgbClr val="FFFFFF"/>
    <a:srgbClr val="A5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311" autoAdjust="0"/>
    <p:restoredTop sz="93339" autoAdjust="0"/>
  </p:normalViewPr>
  <p:slideViewPr>
    <p:cSldViewPr snapToGrid="0" snapToObjects="1">
      <p:cViewPr varScale="1">
        <p:scale>
          <a:sx n="116" d="100"/>
          <a:sy n="116" d="100"/>
        </p:scale>
        <p:origin x="2357" y="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-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AB3C1-3A55-4980-9865-C927AC134C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9001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D0A4-D100-458D-8F62-9733103D69E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9092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EBMD: examen de </a:t>
            </a:r>
            <a:r>
              <a:rPr lang="en-US" dirty="0" err="1"/>
              <a:t>biologie</a:t>
            </a:r>
            <a:r>
              <a:rPr lang="en-US" dirty="0"/>
              <a:t> medical </a:t>
            </a:r>
            <a:r>
              <a:rPr lang="en-US" dirty="0" err="1"/>
              <a:t>délocalisé</a:t>
            </a:r>
            <a:r>
              <a:rPr lang="en-US" dirty="0"/>
              <a:t>, </a:t>
            </a:r>
            <a:r>
              <a:rPr lang="en-US" dirty="0" err="1"/>
              <a:t>integré</a:t>
            </a:r>
            <a:r>
              <a:rPr lang="en-US" dirty="0"/>
              <a:t> dans la </a:t>
            </a:r>
            <a:r>
              <a:rPr lang="en-US" dirty="0" err="1"/>
              <a:t>norme</a:t>
            </a:r>
            <a:r>
              <a:rPr lang="en-US" dirty="0"/>
              <a:t> 15189</a:t>
            </a:r>
          </a:p>
          <a:p>
            <a:r>
              <a:rPr lang="en-US" dirty="0"/>
              <a:t>Guide </a:t>
            </a:r>
            <a:r>
              <a:rPr lang="en-US" dirty="0" err="1"/>
              <a:t>gardé</a:t>
            </a:r>
            <a:r>
              <a:rPr lang="en-US" dirty="0"/>
              <a:t>? </a:t>
            </a:r>
            <a:r>
              <a:rPr lang="en-US" dirty="0" err="1"/>
              <a:t>Oui</a:t>
            </a:r>
            <a:r>
              <a:rPr lang="en-US" dirty="0"/>
              <a:t>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272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vitro : </a:t>
            </a:r>
            <a:r>
              <a:rPr lang="en-US" dirty="0" err="1"/>
              <a:t>dispositifs</a:t>
            </a:r>
            <a:r>
              <a:rPr lang="en-US" dirty="0"/>
              <a:t> </a:t>
            </a:r>
            <a:r>
              <a:rPr lang="en-US" dirty="0" err="1"/>
              <a:t>médicaux</a:t>
            </a:r>
            <a:r>
              <a:rPr lang="en-US" dirty="0"/>
              <a:t> in vitro (</a:t>
            </a:r>
            <a:r>
              <a:rPr lang="en-US" dirty="0" err="1"/>
              <a:t>réactif</a:t>
            </a:r>
            <a:r>
              <a:rPr lang="en-US" dirty="0"/>
              <a:t> et machine </a:t>
            </a:r>
            <a:r>
              <a:rPr lang="en-US" dirty="0" err="1"/>
              <a:t>réactif</a:t>
            </a:r>
            <a:r>
              <a:rPr lang="en-US" dirty="0"/>
              <a:t>) </a:t>
            </a:r>
          </a:p>
          <a:p>
            <a:r>
              <a:rPr lang="en-US" dirty="0" err="1"/>
              <a:t>Réglement</a:t>
            </a:r>
            <a:r>
              <a:rPr lang="en-US" dirty="0"/>
              <a:t> pour tout le monde… fabricant… </a:t>
            </a:r>
            <a:r>
              <a:rPr lang="en-US" dirty="0" err="1"/>
              <a:t>marquage</a:t>
            </a:r>
            <a:r>
              <a:rPr lang="en-US" dirty="0"/>
              <a:t> CE, </a:t>
            </a:r>
          </a:p>
          <a:p>
            <a:r>
              <a:rPr lang="en-US" dirty="0"/>
              <a:t>Parfois des </a:t>
            </a:r>
            <a:r>
              <a:rPr lang="en-US" dirty="0" err="1"/>
              <a:t>labos</a:t>
            </a:r>
            <a:r>
              <a:rPr lang="en-US" dirty="0"/>
              <a:t> font des petites choses: PCR , </a:t>
            </a:r>
            <a:r>
              <a:rPr lang="en-US" dirty="0" err="1"/>
              <a:t>dvp</a:t>
            </a:r>
            <a:r>
              <a:rPr lang="en-US" dirty="0"/>
              <a:t> de milieu de culture, </a:t>
            </a:r>
            <a:r>
              <a:rPr lang="en-US" dirty="0" err="1"/>
              <a:t>eux</a:t>
            </a:r>
            <a:r>
              <a:rPr lang="en-US" dirty="0"/>
              <a:t>-meme </a:t>
            </a:r>
            <a:r>
              <a:rPr lang="en-US" dirty="0">
                <a:sym typeface="Wingdings" panose="05000000000000000000" pitchFamily="2" charset="2"/>
              </a:rPr>
              <a:t> </a:t>
            </a:r>
            <a:r>
              <a:rPr lang="en-US" dirty="0" err="1">
                <a:sym typeface="Wingdings" panose="05000000000000000000" pitchFamily="2" charset="2"/>
              </a:rPr>
              <a:t>tombe</a:t>
            </a:r>
            <a:r>
              <a:rPr lang="en-US" dirty="0">
                <a:sym typeface="Wingdings" panose="05000000000000000000" pitchFamily="2" charset="2"/>
              </a:rPr>
              <a:t> sous </a:t>
            </a:r>
            <a:r>
              <a:rPr lang="en-US" dirty="0" err="1">
                <a:sym typeface="Wingdings" panose="05000000000000000000" pitchFamily="2" charset="2"/>
              </a:rPr>
              <a:t>ce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réglement</a:t>
            </a:r>
            <a:endParaRPr lang="en-US" dirty="0">
              <a:sym typeface="Wingdings" panose="05000000000000000000" pitchFamily="2" charset="2"/>
            </a:endParaRPr>
          </a:p>
          <a:p>
            <a:r>
              <a:rPr lang="en-US" dirty="0" err="1">
                <a:sym typeface="Wingdings" panose="05000000000000000000" pitchFamily="2" charset="2"/>
              </a:rPr>
              <a:t>Bcp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discuté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err="1">
                <a:sym typeface="Wingdings" panose="05000000000000000000" pitchFamily="2" charset="2"/>
              </a:rPr>
              <a:t>en</a:t>
            </a:r>
            <a:r>
              <a:rPr lang="en-US" dirty="0">
                <a:sym typeface="Wingdings" panose="05000000000000000000" pitchFamily="2" charset="2"/>
              </a:rPr>
              <a:t> WG healthcare</a:t>
            </a:r>
            <a:endParaRPr lang="en-US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025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EBMD: examen de </a:t>
            </a:r>
            <a:r>
              <a:rPr lang="en-US" dirty="0" err="1"/>
              <a:t>biologie</a:t>
            </a:r>
            <a:r>
              <a:rPr lang="en-US" dirty="0"/>
              <a:t> medical </a:t>
            </a:r>
            <a:r>
              <a:rPr lang="en-US" dirty="0" err="1"/>
              <a:t>délocalisé</a:t>
            </a:r>
            <a:r>
              <a:rPr lang="en-US" dirty="0"/>
              <a:t>, </a:t>
            </a:r>
            <a:r>
              <a:rPr lang="en-US" dirty="0" err="1"/>
              <a:t>integré</a:t>
            </a:r>
            <a:r>
              <a:rPr lang="en-US" dirty="0"/>
              <a:t> dans la </a:t>
            </a:r>
            <a:r>
              <a:rPr lang="en-US" dirty="0" err="1"/>
              <a:t>norme</a:t>
            </a:r>
            <a:r>
              <a:rPr lang="en-US" dirty="0"/>
              <a:t> 15189</a:t>
            </a:r>
          </a:p>
          <a:p>
            <a:r>
              <a:rPr lang="en-US" dirty="0"/>
              <a:t>Guide </a:t>
            </a:r>
            <a:r>
              <a:rPr lang="en-US" dirty="0" err="1"/>
              <a:t>gardé</a:t>
            </a:r>
            <a:r>
              <a:rPr lang="en-US" dirty="0"/>
              <a:t>? </a:t>
            </a:r>
            <a:r>
              <a:rPr lang="en-US" dirty="0" err="1"/>
              <a:t>Oui</a:t>
            </a:r>
            <a:r>
              <a:rPr lang="en-US" dirty="0"/>
              <a:t>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448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Préparer le doc Draft International Standard (DIS)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57352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Les exigences pour le type A incluent « des articles compétitifs », avec une note expliquant son signification.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1975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clarification de l'ILAC P15 sur d'éventuelles situations où la surveillance sur site pourrait qui ne sont pas nécessaires ont été inclus</a:t>
            </a:r>
          </a:p>
          <a:p>
            <a:r>
              <a:rPr lang="fr-FR" dirty="0"/>
              <a:t>Proposition d'exigence pour tout l'équipement avoir une influence significative sur le CD pour s'aligner sur les exigences de la norme ISO/IEC 17025 n'étaient pas accepté.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5815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d'une part, les produits ou services qui peuvent être achetés ou contractés (y compris les tests en support à l'Inspection)</a:t>
            </a:r>
          </a:p>
          <a:p>
            <a:r>
              <a:rPr lang="fr-FR" dirty="0"/>
              <a:t> et d'autre part les exigences spécifiques pour sous-traitance de l’activité d’Inspection elle-même. </a:t>
            </a:r>
          </a:p>
          <a:p>
            <a:r>
              <a:rPr lang="fr-FR" dirty="0"/>
              <a:t>Conformité aux autres normes applicables pour les sous-traitants (par exemple 17025) ont été inclus, ce qui a été absent du texte du CD.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7833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Principaux changements par rapport à la norme actuelle : </a:t>
            </a:r>
          </a:p>
          <a:p>
            <a:r>
              <a:rPr lang="fr-FR" dirty="0"/>
              <a:t>- Nouvelle clause concernant les « risques et opportunités ». </a:t>
            </a:r>
          </a:p>
          <a:p>
            <a:r>
              <a:rPr lang="fr-FR" dirty="0"/>
              <a:t>- Nouvelle clause « Amélioration » qui inclut solliciter les commentaires des clients. </a:t>
            </a:r>
          </a:p>
          <a:p>
            <a:r>
              <a:rPr lang="fr-FR" dirty="0"/>
              <a:t>- La clause « actions correctives » inclut le traitement des non-conformités (actions de contrôle et de correction) la non-conformité, traiter les conséquences, déterminer si des non-conformités similaires existent…)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7111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il-qualite.public.lu/fr.html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s://portail-qualite.public.lu/fr.html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431323"/>
            <a:ext cx="3886201" cy="15170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400" dirty="0"/>
            </a:lvl1pPr>
            <a:lvl2pPr marL="178042" indent="0" algn="ctr">
              <a:buNone/>
              <a:defRPr sz="779"/>
            </a:lvl2pPr>
            <a:lvl3pPr marL="356085" indent="0" algn="ctr">
              <a:buNone/>
              <a:defRPr sz="701"/>
            </a:lvl3pPr>
            <a:lvl4pPr marL="534127" indent="0" algn="ctr">
              <a:buNone/>
              <a:defRPr sz="623"/>
            </a:lvl4pPr>
            <a:lvl5pPr marL="712169" indent="0" algn="ctr">
              <a:buNone/>
              <a:defRPr sz="623"/>
            </a:lvl5pPr>
            <a:lvl6pPr marL="890211" indent="0" algn="ctr">
              <a:buNone/>
              <a:defRPr sz="623"/>
            </a:lvl6pPr>
            <a:lvl7pPr marL="1068254" indent="0" algn="ctr">
              <a:buNone/>
              <a:defRPr sz="623"/>
            </a:lvl7pPr>
            <a:lvl8pPr marL="1246296" indent="0" algn="ctr">
              <a:buNone/>
              <a:defRPr sz="623"/>
            </a:lvl8pPr>
            <a:lvl9pPr marL="1424338" indent="0" algn="ctr">
              <a:buNone/>
              <a:defRPr sz="623"/>
            </a:lvl9pPr>
          </a:lstStyle>
          <a:p>
            <a:r>
              <a:rPr lang="en-US"/>
              <a:t>Click to edit Master subtitle style</a:t>
            </a:r>
            <a:endParaRPr lang="fr-F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5021" y="3222627"/>
            <a:ext cx="8491247" cy="112077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208025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6814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6010" y="420376"/>
            <a:ext cx="703799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824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, 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802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87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2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</p:spTree>
    <p:extLst>
      <p:ext uri="{BB962C8B-B14F-4D97-AF65-F5344CB8AC3E}">
        <p14:creationId xmlns:p14="http://schemas.microsoft.com/office/powerpoint/2010/main" val="390766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with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2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040" y="3638131"/>
            <a:ext cx="3154363" cy="19208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39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1400" b="1" kern="1200" dirty="0">
                <a:solidFill>
                  <a:schemeClr val="bg1"/>
                </a:solidFill>
                <a:latin typeface="DIN Offc"/>
                <a:ea typeface="+mn-ea"/>
                <a:cs typeface="DIN Offc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229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50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1663E4-CF69-41A1-A740-496A5AC59A70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886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  <p:sldLayoutId id="2147483665" r:id="rId6"/>
    <p:sldLayoutId id="2147483666" r:id="rId7"/>
    <p:sldLayoutId id="2147483667" r:id="rId8"/>
  </p:sldLayoutIdLst>
  <p:hf hdr="0" ftr="0" dt="0"/>
  <p:txStyles>
    <p:titleStyle>
      <a:lvl1pPr algn="l" defTabSz="356085" rtl="0" eaLnBrk="1" latinLnBrk="0" hangingPunct="1">
        <a:lnSpc>
          <a:spcPct val="90000"/>
        </a:lnSpc>
        <a:spcBef>
          <a:spcPct val="0"/>
        </a:spcBef>
        <a:buNone/>
        <a:defRPr sz="1713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9021" indent="-89021" algn="l" defTabSz="35608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67064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45106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623148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801190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979233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157275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335317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513359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42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85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127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69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211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254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96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338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336836"/>
            <a:ext cx="3886201" cy="1517010"/>
          </a:xfrm>
        </p:spPr>
        <p:txBody>
          <a:bodyPr/>
          <a:lstStyle/>
          <a:p>
            <a:r>
              <a:rPr lang="fr-FR" sz="1600" dirty="0"/>
              <a:t>JCA du 4 octobre 2024</a:t>
            </a:r>
          </a:p>
          <a:p>
            <a:endParaRPr lang="fr-FR" sz="1600" dirty="0"/>
          </a:p>
          <a:p>
            <a:pPr>
              <a:spcBef>
                <a:spcPts val="0"/>
              </a:spcBef>
            </a:pPr>
            <a:r>
              <a:rPr lang="fr-FR" sz="1600" dirty="0"/>
              <a:t>Kelly Thanhphithack</a:t>
            </a:r>
            <a:br>
              <a:rPr lang="fr-FR" dirty="0"/>
            </a:br>
            <a:endParaRPr lang="fr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Retour des comités EA</a:t>
            </a:r>
            <a:br>
              <a:rPr lang="fr-FR" dirty="0"/>
            </a:br>
            <a:r>
              <a:rPr lang="fr-FR" dirty="0"/>
              <a:t>Laboratory Committee &amp; Inspection Committee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45022" y="5699916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Bienvenue · 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Willkommen</a:t>
            </a:r>
          </a:p>
        </p:txBody>
      </p:sp>
    </p:spTree>
    <p:extLst>
      <p:ext uri="{BB962C8B-B14F-4D97-AF65-F5344CB8AC3E}">
        <p14:creationId xmlns:p14="http://schemas.microsoft.com/office/powerpoint/2010/main" val="82016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3945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§8 Exigences en matière de système de management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Commentaires non discutés par manque de temps  nov. 2024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 clause « risques et opportunités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Nouvelles clause « amélioration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Clause « actions correctives » inclus le traitement des non-conformités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31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I</a:t>
            </a:r>
            <a:r>
              <a:rPr lang="fr-FR" sz="1600" dirty="0" err="1"/>
              <a:t>nspection</a:t>
            </a:r>
            <a:r>
              <a:rPr lang="fr-FR" sz="1600" dirty="0"/>
              <a:t> </a:t>
            </a:r>
            <a:r>
              <a:rPr lang="fr-FR" sz="1600" dirty="0" err="1"/>
              <a:t>commitee</a:t>
            </a:r>
            <a:r>
              <a:rPr lang="fr-FR" sz="1600" dirty="0"/>
              <a:t> 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64222"/>
            <a:ext cx="8426307" cy="6274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FINAS (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Finlande</a:t>
            </a:r>
            <a:r>
              <a:rPr lang="en-US" sz="1600" i="1" dirty="0"/>
              <a:t>) a </a:t>
            </a:r>
            <a:r>
              <a:rPr lang="en-US" sz="1600" i="1" dirty="0" err="1"/>
              <a:t>présenté</a:t>
            </a:r>
            <a:r>
              <a:rPr lang="en-US" sz="1600" i="1" dirty="0"/>
              <a:t> les travaux de </a:t>
            </a:r>
            <a:r>
              <a:rPr lang="en-US" sz="1600" b="1" i="1" dirty="0"/>
              <a:t>ENFSI</a:t>
            </a:r>
            <a:r>
              <a:rPr lang="en-US" sz="1600" i="1" dirty="0"/>
              <a:t> (European Network of Forensic Science Institutes) EU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Création</a:t>
            </a:r>
            <a:r>
              <a:rPr lang="en-US" sz="1600" i="1" dirty="0"/>
              <a:t> du </a:t>
            </a:r>
            <a:r>
              <a:rPr lang="en-US" sz="1600" i="1" dirty="0" err="1"/>
              <a:t>projet</a:t>
            </a:r>
            <a:r>
              <a:rPr lang="en-US" sz="1600" i="1" dirty="0"/>
              <a:t> </a:t>
            </a:r>
            <a:r>
              <a:rPr lang="en-US" sz="1600" b="1" i="1" dirty="0"/>
              <a:t>AFORE </a:t>
            </a:r>
            <a:r>
              <a:rPr lang="en-US" sz="1600" i="1" dirty="0"/>
              <a:t>: </a:t>
            </a:r>
            <a:r>
              <a:rPr lang="en-US" sz="1600" i="1" dirty="0" err="1"/>
              <a:t>avoir</a:t>
            </a:r>
            <a:r>
              <a:rPr lang="en-US" sz="1600" i="1" dirty="0"/>
              <a:t> un </a:t>
            </a:r>
            <a:r>
              <a:rPr lang="en-US" sz="1600" i="1" dirty="0" err="1"/>
              <a:t>modèle</a:t>
            </a:r>
            <a:r>
              <a:rPr lang="en-US" sz="1600" i="1" dirty="0"/>
              <a:t> </a:t>
            </a:r>
            <a:r>
              <a:rPr lang="en-US" sz="1600" i="1" dirty="0" err="1"/>
              <a:t>européen</a:t>
            </a:r>
            <a:r>
              <a:rPr lang="en-US" sz="1600" i="1" dirty="0"/>
              <a:t> pour </a:t>
            </a:r>
            <a:r>
              <a:rPr lang="en-US" sz="1600" i="1" dirty="0" err="1"/>
              <a:t>l’accreditation</a:t>
            </a:r>
            <a:r>
              <a:rPr lang="en-US" sz="1600" i="1" dirty="0"/>
              <a:t> </a:t>
            </a:r>
            <a:r>
              <a:rPr lang="en-US" sz="1600" i="1" dirty="0" err="1"/>
              <a:t>d’investigation</a:t>
            </a:r>
            <a:r>
              <a:rPr lang="en-US" sz="1600" i="1" dirty="0"/>
              <a:t> des scenes de crime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Publication des BPM (Best Practice Manual) </a:t>
            </a:r>
            <a:r>
              <a:rPr lang="en-US" sz="1600" i="1" dirty="0" err="1"/>
              <a:t>déc</a:t>
            </a:r>
            <a:r>
              <a:rPr lang="en-US" sz="1600" i="1" dirty="0"/>
              <a:t>. 2022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Échantillonage</a:t>
            </a:r>
            <a:r>
              <a:rPr lang="en-US" sz="1600" i="1" dirty="0"/>
              <a:t>: </a:t>
            </a:r>
            <a:r>
              <a:rPr lang="en-US" sz="1600" i="1" dirty="0" err="1"/>
              <a:t>effet</a:t>
            </a:r>
            <a:r>
              <a:rPr lang="en-US" sz="1600" i="1" dirty="0"/>
              <a:t> crucial sur les travaux 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laboratoire</a:t>
            </a:r>
            <a:endParaRPr lang="en-US" sz="1600" i="1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Enquête</a:t>
            </a:r>
            <a:r>
              <a:rPr lang="en-US" sz="1600" i="1" dirty="0"/>
              <a:t> sur les </a:t>
            </a:r>
            <a:r>
              <a:rPr lang="en-US" sz="1600" i="1" dirty="0" err="1"/>
              <a:t>lieux</a:t>
            </a:r>
            <a:r>
              <a:rPr lang="en-US" sz="1600" i="1" dirty="0"/>
              <a:t> de crime </a:t>
            </a:r>
            <a:r>
              <a:rPr lang="en-US" sz="1600" i="1" dirty="0" err="1"/>
              <a:t>considéré</a:t>
            </a:r>
            <a:r>
              <a:rPr lang="en-US" sz="1600" i="1" dirty="0"/>
              <a:t> </a:t>
            </a:r>
            <a:r>
              <a:rPr lang="en-US" sz="1600" i="1" dirty="0" err="1"/>
              <a:t>comme</a:t>
            </a:r>
            <a:r>
              <a:rPr lang="en-US" sz="1600" i="1" dirty="0"/>
              <a:t> </a:t>
            </a:r>
            <a:r>
              <a:rPr lang="en-US" sz="1600" i="1" dirty="0" err="1"/>
              <a:t>une</a:t>
            </a:r>
            <a:r>
              <a:rPr lang="en-US" sz="1600" i="1" dirty="0"/>
              <a:t> </a:t>
            </a:r>
            <a:r>
              <a:rPr lang="en-US" sz="1600" i="1" dirty="0" err="1"/>
              <a:t>activité</a:t>
            </a:r>
            <a:r>
              <a:rPr lang="en-US" sz="1600" i="1" dirty="0"/>
              <a:t> </a:t>
            </a:r>
            <a:r>
              <a:rPr lang="en-US" sz="1600" i="1" dirty="0" err="1"/>
              <a:t>d’inspection</a:t>
            </a:r>
            <a:r>
              <a:rPr lang="en-US" sz="1600" i="1" dirty="0">
                <a:sym typeface="Wingdings" panose="05000000000000000000" pitchFamily="2" charset="2"/>
              </a:rPr>
              <a:t> </a:t>
            </a:r>
            <a:r>
              <a:rPr lang="en-US" sz="1600" i="1" dirty="0" err="1">
                <a:sym typeface="Wingdings" panose="05000000000000000000" pitchFamily="2" charset="2"/>
              </a:rPr>
              <a:t>implique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une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jugement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professionnel</a:t>
            </a:r>
            <a:endParaRPr lang="en-US" sz="1600" i="1" dirty="0"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>
                <a:sym typeface="Wingdings" panose="05000000000000000000" pitchFamily="2" charset="2"/>
              </a:rPr>
              <a:t>L’accreditation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système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qualité</a:t>
            </a:r>
            <a:r>
              <a:rPr lang="en-US" sz="1600" i="1" dirty="0">
                <a:sym typeface="Wingdings" panose="05000000000000000000" pitchFamily="2" charset="2"/>
              </a:rPr>
              <a:t> essential pour assurer la </a:t>
            </a:r>
            <a:r>
              <a:rPr lang="en-US" sz="1600" i="1" dirty="0" err="1">
                <a:sym typeface="Wingdings" panose="05000000000000000000" pitchFamily="2" charset="2"/>
              </a:rPr>
              <a:t>crédibilité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l’ensemble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processus</a:t>
            </a:r>
            <a:r>
              <a:rPr lang="en-US" sz="1600" i="1" dirty="0">
                <a:sym typeface="Wingdings" panose="05000000000000000000" pitchFamily="2" charset="2"/>
              </a:rPr>
              <a:t> medico-legal (</a:t>
            </a:r>
            <a:r>
              <a:rPr lang="en-US" sz="1600" i="1" dirty="0" err="1">
                <a:sym typeface="Wingdings" panose="05000000000000000000" pitchFamily="2" charset="2"/>
              </a:rPr>
              <a:t>chaîne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contrôle</a:t>
            </a:r>
            <a:r>
              <a:rPr lang="en-US" sz="1600" i="1" dirty="0">
                <a:sym typeface="Wingdings" panose="05000000000000000000" pitchFamily="2" charset="2"/>
              </a:rPr>
              <a:t>)</a:t>
            </a:r>
            <a:endParaRPr lang="en-US" sz="1600" i="1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i="1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i="1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7F942BA-14B5-655B-904C-BE674DDB842C}"/>
              </a:ext>
            </a:extLst>
          </p:cNvPr>
          <p:cNvPicPr>
            <a:picLocks noChangeAspect="1"/>
          </p:cNvPicPr>
          <p:nvPr/>
        </p:nvPicPr>
        <p:blipFill>
          <a:blip/>
          <a:stretch>
            <a:fillRect/>
          </a:stretch>
        </p:blipFill>
        <p:spPr>
          <a:xfrm>
            <a:off x="6267893" y="4692504"/>
            <a:ext cx="999268" cy="174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30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417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488015" y="2087962"/>
            <a:ext cx="6286869" cy="417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Nouveau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rédaction</a:t>
            </a: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EA-X/XX:20XX Guideline for the Accreditation of Laboratories carrying out Genetic Testing using Next Generation Sequencing (NGS) Techniques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Pour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15189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ISO/IEC 17025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Qu'est-ce qui peut ou ne peut pas être </a:t>
            </a:r>
            <a:r>
              <a:rPr lang="fr-FR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externalisé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Exemples de présentation de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portée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d’accréditation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Révision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 EBMD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EA-4/20 Guidance for the assessment of laboratories against EN ISO 15189 and EN ISO 22870 Point-of Care Testing (POCT)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EN ISO 22870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remplacée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par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l’ISO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15189:2022</a:t>
            </a:r>
            <a:endParaRPr lang="en-US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FEC14E22-5C0E-966C-38A0-333FE7F43B17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0" y="16287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12737CF9-09A5-7B5E-C297-4A8E6E418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152400" y="17811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481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488015" y="2055167"/>
            <a:ext cx="6286869" cy="3968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Concerne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les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réactifs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méthodes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développés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modifiés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par le LBM.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commercialiés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transférés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autre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juridiqu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-&gt; pas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besoin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marquage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Suite à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pandémie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Covid 19, la date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d’application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plupart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exigences du </a:t>
            </a:r>
            <a:r>
              <a:rPr lang="en-US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règlement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UE 2017/746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relatives aux in in-house IVDs 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reportée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en-US" sz="160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nouvelle obligation de justifier qu'il n'existe pas de dispositif équivalent marqué CE disponible pour répondre aux besoins spécifiques du groupe de patients cible, est reportée jusqu'au </a:t>
            </a:r>
            <a:r>
              <a:rPr lang="fr-FR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mai 2028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FEC14E22-5C0E-966C-38A0-333FE7F43B17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0" y="16287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763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488015" y="2087962"/>
            <a:ext cx="6286869" cy="41770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Nouveau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rédaction</a:t>
            </a: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EA-X/XX:20XX Guideline for the Accreditation of Laboratories carrying out Genetic Testing using Next Generation Sequencing (NGS) Techniques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Pour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15189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ISO/IEC 17025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Qu'est-ce qui peut ou ne peut pas être </a:t>
            </a:r>
            <a:r>
              <a:rPr lang="fr-FR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externalisé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Exemples de présentation de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portée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d’accréditation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Révision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 EBMD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EA-4/20 Guidance for the assessment of laboratories against EN ISO 15189 and EN ISO 22870 Point-of Care Testing (POCT)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EN ISO 22870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remplacée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par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l’ISO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15189:2022</a:t>
            </a:r>
            <a:endParaRPr lang="en-US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FEC14E22-5C0E-966C-38A0-333FE7F43B17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 rotWithShape="1">
          <a:blip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0" y="16287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12737CF9-09A5-7B5E-C297-4A8E6E41846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152400" y="17811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663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Laboratory Committee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06C2AE7-4549-C46E-F691-375757BBE865}"/>
              </a:ext>
            </a:extLst>
          </p:cNvPr>
          <p:cNvSpPr txBox="1"/>
          <p:nvPr/>
        </p:nvSpPr>
        <p:spPr>
          <a:xfrm>
            <a:off x="2353793" y="156890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043543" y="2055167"/>
            <a:ext cx="5952366" cy="3968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Rôle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du WG Health Care: 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donner des conseils sur l’impact du règlement IVD sur les organismes accrédités. </a:t>
            </a:r>
            <a:endParaRPr lang="en-US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Guide du </a:t>
            </a: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Medical Device Coordination Group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explique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qui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est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considéré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comme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in-house medical device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des explications sur la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fr-FR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ustification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 requise que les besoins spécifiques du groupe de patients cible ne peuvent être satisfaits par un dispositif équivalent disponible sur le marché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des explications sur les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informations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qu’il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faut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mettre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à disposition de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l’autorité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compétente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BA102E2-8C33-EFBC-5D8A-D8E56FF23EA2}"/>
              </a:ext>
            </a:extLst>
          </p:cNvPr>
          <p:cNvPicPr>
            <a:picLocks noChangeAspect="1"/>
          </p:cNvPicPr>
          <p:nvPr/>
        </p:nvPicPr>
        <p:blipFill rotWithShape="1">
          <a:blip/>
          <a:srcRect l="39109" t="16424" r="29406" b="6656"/>
          <a:stretch/>
        </p:blipFill>
        <p:spPr>
          <a:xfrm>
            <a:off x="164539" y="1979525"/>
            <a:ext cx="2879003" cy="395636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023F753-50F6-5CCD-58BB-1CE027F2D0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109" t="16424" r="29406" b="6656"/>
          <a:stretch/>
        </p:blipFill>
        <p:spPr>
          <a:xfrm>
            <a:off x="316939" y="2131925"/>
            <a:ext cx="2879003" cy="395636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209410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sz="1600" dirty="0"/>
              <a:t>I</a:t>
            </a:r>
            <a:r>
              <a:rPr lang="fr-FR" sz="1600" dirty="0" err="1"/>
              <a:t>nspection</a:t>
            </a:r>
            <a:r>
              <a:rPr lang="fr-FR" sz="1600" dirty="0"/>
              <a:t> </a:t>
            </a:r>
            <a:r>
              <a:rPr lang="fr-FR" sz="1600" dirty="0" err="1"/>
              <a:t>commitee</a:t>
            </a:r>
            <a:r>
              <a:rPr lang="fr-FR" sz="1600" dirty="0"/>
              <a:t> : Mars à Bucarest &amp; sept 2024 à </a:t>
            </a:r>
            <a:r>
              <a:rPr lang="fr-FR" sz="1600" dirty="0" err="1"/>
              <a:t>bruxelles</a:t>
            </a:r>
            <a:endParaRPr lang="fr-FR" sz="1600" dirty="0"/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64222"/>
            <a:ext cx="8452888" cy="3431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WG 31 juin 2024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Prés de 995 commentaires ont été reçus sur le </a:t>
            </a:r>
            <a:r>
              <a:rPr lang="fr-FR" sz="1600" dirty="0" err="1">
                <a:sym typeface="Wingdings" panose="05000000000000000000" pitchFamily="2" charset="2"/>
              </a:rPr>
              <a:t>Working</a:t>
            </a:r>
            <a:r>
              <a:rPr lang="fr-FR" sz="1600" dirty="0">
                <a:sym typeface="Wingdings" panose="05000000000000000000" pitchFamily="2" charset="2"/>
              </a:rPr>
              <a:t> draft et 1029 commentaires sur le CD (</a:t>
            </a:r>
            <a:r>
              <a:rPr lang="fr-FR" sz="1600" dirty="0" err="1">
                <a:sym typeface="Wingdings" panose="05000000000000000000" pitchFamily="2" charset="2"/>
              </a:rPr>
              <a:t>committee</a:t>
            </a:r>
            <a:r>
              <a:rPr lang="fr-FR" sz="1600" dirty="0">
                <a:sym typeface="Wingdings" panose="05000000000000000000" pitchFamily="2" charset="2"/>
              </a:rPr>
              <a:t> Draft)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Commentaires examinés selon les sujets par le groupe de rédaction 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ADD7B6AE-0838-C956-8546-E10D6D987276}"/>
              </a:ext>
            </a:extLst>
          </p:cNvPr>
          <p:cNvPicPr>
            <a:picLocks noChangeAspect="1"/>
          </p:cNvPicPr>
          <p:nvPr/>
        </p:nvPicPr>
        <p:blipFill rotWithShape="1">
          <a:blip/>
          <a:srcRect l="1122" t="36468" r="50641" b="16809"/>
          <a:stretch/>
        </p:blipFill>
        <p:spPr bwMode="auto">
          <a:xfrm>
            <a:off x="2483910" y="3684760"/>
            <a:ext cx="5383582" cy="279046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864726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7302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§3 Termes et définitions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indépendance » inclue dans la CD supprimée pas cohérente avec l’Annexe A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«conseil» dans la version CD supprimée, inclue dans les termes « engagé dans les activités de design, maintenance…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client » maintenue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§4 Impartialité </a:t>
            </a:r>
            <a:r>
              <a:rPr lang="fr-FR" sz="1600" b="1" strike="sngStrike" dirty="0">
                <a:solidFill>
                  <a:schemeClr val="accent1"/>
                </a:solidFill>
                <a:sym typeface="Wingdings" panose="05000000000000000000" pitchFamily="2" charset="2"/>
              </a:rPr>
              <a:t>et indépendance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Pas de changements majeurs concernant </a:t>
            </a:r>
            <a:r>
              <a:rPr lang="fr-FR" sz="1600" b="1" dirty="0">
                <a:sym typeface="Wingdings" panose="05000000000000000000" pitchFamily="2" charset="2"/>
              </a:rPr>
              <a:t>l’impartialité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« </a:t>
            </a:r>
            <a:r>
              <a:rPr lang="fr-FR" sz="1600" b="1" dirty="0">
                <a:sym typeface="Wingdings" panose="05000000000000000000" pitchFamily="2" charset="2"/>
              </a:rPr>
              <a:t>Indépendance</a:t>
            </a:r>
            <a:r>
              <a:rPr lang="fr-FR" sz="1600" dirty="0">
                <a:sym typeface="Wingdings" panose="05000000000000000000" pitchFamily="2" charset="2"/>
              </a:rPr>
              <a:t> » déplacée dans le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§5: Exigence structurelle: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Type A </a:t>
            </a:r>
            <a:r>
              <a:rPr lang="fr-FR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exigences pour le Type A, note explicative</a:t>
            </a:r>
            <a:endParaRPr lang="fr-FR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de type non A (autres organismes d’inspection)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Programme d’inspection peuvent définir des exigences spécifiques en matière d’indépendance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33466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7019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Entité juridique et exigences de responsabilité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de contrôle doit analyser les risques liés aux activités d’inspection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évaluer les responsabilités potentielles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établir le niveau de service compatible avec ses obligations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§6 Exigences en matière de ressources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Organisation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et gestion du personnel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b="1" dirty="0"/>
              <a:t> </a:t>
            </a:r>
            <a:r>
              <a:rPr lang="fr-FR" sz="1600" dirty="0"/>
              <a:t>l'idée est de ne pas trop modifier les exigences et d'incorporer l'explication dans ILAC P15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En général, les exigences n’ont pas été modifié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Equipement et installation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Proposition sur la version CD, alignement exigences de la norme ISO/IEC 17025  sur les équipement pouvant avoir une influence </a:t>
            </a:r>
            <a:r>
              <a:rPr lang="fr-FR" sz="1600" dirty="0">
                <a:solidFill>
                  <a:srgbClr val="FF0000"/>
                </a:solidFill>
              </a:rPr>
              <a:t>pas accepté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IA pas traité mais inclus comme un équipement par manque d’informations 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713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66549"/>
            <a:ext cx="7065570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GB" sz="1600" b="1" i="1" dirty="0"/>
              <a:t>ISO/IEC 17020 </a:t>
            </a:r>
            <a:r>
              <a:rPr lang="en-GB" sz="1600" b="1" dirty="0"/>
              <a:t>-</a:t>
            </a:r>
            <a:r>
              <a:rPr lang="en-GB" sz="1600" b="1" i="1" dirty="0"/>
              <a:t> </a:t>
            </a:r>
            <a:r>
              <a:rPr lang="fr-FR" sz="1600" b="1" dirty="0"/>
              <a:t>le développement de la norme ISO/IEC 17020 </a:t>
            </a:r>
            <a:r>
              <a:rPr lang="fr-FR" sz="1600" b="1" dirty="0">
                <a:sym typeface="Wingdings" panose="05000000000000000000" pitchFamily="2" charset="2"/>
              </a:rPr>
              <a:t> </a:t>
            </a:r>
            <a:r>
              <a:rPr lang="fr-FR" sz="1600" b="1" dirty="0" err="1">
                <a:sym typeface="Wingdings" panose="05000000000000000000" pitchFamily="2" charset="2"/>
              </a:rPr>
              <a:t>Nov</a:t>
            </a:r>
            <a:r>
              <a:rPr lang="fr-FR" sz="1600" b="1" dirty="0">
                <a:sym typeface="Wingdings" panose="05000000000000000000" pitchFamily="2" charset="2"/>
              </a:rPr>
              <a:t> 2025</a:t>
            </a:r>
          </a:p>
          <a:p>
            <a:pPr lvl="1"/>
            <a:endParaRPr lang="fr-FR" sz="735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366819" y="1309208"/>
            <a:ext cx="8672406" cy="53094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§6 Exigences en matière de ressources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Paragraphe redistribué « produits et services » « exigences spécifiques pour l’activité de sous-traitance d’inspection 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Conformité aux autres normes ex ISO/IEC 17025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Ex. de circonstances exceptionnelles pour </a:t>
            </a:r>
            <a:r>
              <a:rPr lang="fr-FR" sz="1600" b="1" dirty="0">
                <a:sym typeface="Wingdings" panose="05000000000000000000" pitchFamily="2" charset="2"/>
              </a:rPr>
              <a:t>sous-traitance </a:t>
            </a:r>
            <a:r>
              <a:rPr lang="fr-FR" sz="1600" dirty="0">
                <a:sym typeface="Wingdings" panose="05000000000000000000" pitchFamily="2" charset="2"/>
              </a:rPr>
              <a:t>une partie ou la totalité de l’activité de </a:t>
            </a:r>
            <a:r>
              <a:rPr lang="fr-FR" sz="1600" b="1" dirty="0">
                <a:sym typeface="Wingdings" panose="05000000000000000000" pitchFamily="2" charset="2"/>
              </a:rPr>
              <a:t>l’inspection</a:t>
            </a:r>
            <a:r>
              <a:rPr lang="fr-FR" sz="1600" dirty="0">
                <a:sym typeface="Wingdings" panose="05000000000000000000" pitchFamily="2" charset="2"/>
              </a:rPr>
              <a:t> transféré à une Note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Inclus </a:t>
            </a:r>
            <a:r>
              <a:rPr lang="fr-FR" sz="1600" b="1" dirty="0">
                <a:sym typeface="Wingdings" panose="05000000000000000000" pitchFamily="2" charset="2"/>
              </a:rPr>
              <a:t>la possibilité au client de refuser </a:t>
            </a:r>
            <a:r>
              <a:rPr lang="fr-FR" sz="1600" dirty="0">
                <a:sym typeface="Wingdings" panose="05000000000000000000" pitchFamily="2" charset="2"/>
              </a:rPr>
              <a:t>la sous-traitance</a:t>
            </a:r>
            <a:endParaRPr lang="fr-FR" sz="1600" b="1" dirty="0">
              <a:solidFill>
                <a:schemeClr val="accent1"/>
              </a:solidFill>
              <a:sym typeface="Wingdings" panose="05000000000000000000" pitchFamily="2" charset="2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§7 Exigences relatives aux processus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Clause spécifique pour l’examen des demandes, appel d’offres et contrats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Clause 7.5 pour le contrôle des données et informations ajoutée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371797"/>
      </p:ext>
    </p:extLst>
  </p:cSld>
  <p:clrMapOvr>
    <a:masterClrMapping/>
  </p:clrMapOvr>
</p:sld>
</file>

<file path=ppt/theme/theme1.xml><?xml version="1.0" encoding="utf-8"?>
<a:theme xmlns:a="http://schemas.openxmlformats.org/drawingml/2006/main" name="olas">
  <a:themeElements>
    <a:clrScheme name="OLAS Powerpoint">
      <a:dk1>
        <a:srgbClr val="0C0C0C"/>
      </a:dk1>
      <a:lt1>
        <a:sysClr val="window" lastClr="FFFFFF"/>
      </a:lt1>
      <a:dk2>
        <a:srgbClr val="015DAA"/>
      </a:dk2>
      <a:lt2>
        <a:srgbClr val="E7E6E6"/>
      </a:lt2>
      <a:accent1>
        <a:srgbClr val="015DAA"/>
      </a:accent1>
      <a:accent2>
        <a:srgbClr val="017EE5"/>
      </a:accent2>
      <a:accent3>
        <a:srgbClr val="3B7EFA"/>
      </a:accent3>
      <a:accent4>
        <a:srgbClr val="BED2FF"/>
      </a:accent4>
      <a:accent5>
        <a:srgbClr val="F9BD00"/>
      </a:accent5>
      <a:accent6>
        <a:srgbClr val="ED7D31"/>
      </a:accent6>
      <a:hlink>
        <a:srgbClr val="93B4FF"/>
      </a:hlink>
      <a:folHlink>
        <a:srgbClr val="954F72"/>
      </a:folHlink>
    </a:clrScheme>
    <a:fontScheme name="OLAS Presentation">
      <a:majorFont>
        <a:latin typeface="DIN-Bold"/>
        <a:ea typeface=""/>
        <a:cs typeface=""/>
      </a:majorFont>
      <a:minorFont>
        <a:latin typeface="DIN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LAS_PPT_Projet1_aout2017.potx" id="{94A768CD-847D-42FA-AB37-75199C84CF32}" vid="{6265CCAE-648E-4FB9-853E-46F7ED96A5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OLAS_PPT_Projet1_aout2017</Template>
  <TotalTime>0</TotalTime>
  <Words>1440</Words>
  <Application>Microsoft Office PowerPoint</Application>
  <PresentationFormat>On-screen Show (4:3)</PresentationFormat>
  <Paragraphs>169</Paragraphs>
  <Slides>12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DIN Offc</vt:lpstr>
      <vt:lpstr>DIN-Bold</vt:lpstr>
      <vt:lpstr>DIN-Regular</vt:lpstr>
      <vt:lpstr>Times</vt:lpstr>
      <vt:lpstr>Wingdings</vt:lpstr>
      <vt:lpstr>olas</vt:lpstr>
      <vt:lpstr>Retour des comités EA Laboratory Committee &amp; Inspection Committee 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Retour des comités EA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Evolutions du système qualité de l’OLAS  JCA du 8 octobre 2021</dc:title>
  <dc:creator>Paul Dax</dc:creator>
  <cp:lastModifiedBy>Monique JACOBY</cp:lastModifiedBy>
  <cp:revision>1133</cp:revision>
  <cp:lastPrinted>2022-10-12T10:18:15Z</cp:lastPrinted>
  <dcterms:created xsi:type="dcterms:W3CDTF">2016-11-10T15:00:07Z</dcterms:created>
  <dcterms:modified xsi:type="dcterms:W3CDTF">2024-10-03T09:46:28Z</dcterms:modified>
</cp:coreProperties>
</file>