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02" r:id="rId1"/>
  </p:sldMasterIdLst>
  <p:notesMasterIdLst>
    <p:notesMasterId r:id="rId47"/>
  </p:notesMasterIdLst>
  <p:handoutMasterIdLst>
    <p:handoutMasterId r:id="rId48"/>
  </p:handoutMasterIdLst>
  <p:sldIdLst>
    <p:sldId id="270" r:id="rId2"/>
    <p:sldId id="274" r:id="rId3"/>
    <p:sldId id="272" r:id="rId4"/>
    <p:sldId id="283" r:id="rId5"/>
    <p:sldId id="276" r:id="rId6"/>
    <p:sldId id="277" r:id="rId7"/>
    <p:sldId id="284" r:id="rId8"/>
    <p:sldId id="296" r:id="rId9"/>
    <p:sldId id="297" r:id="rId10"/>
    <p:sldId id="298" r:id="rId11"/>
    <p:sldId id="299" r:id="rId12"/>
    <p:sldId id="300" r:id="rId13"/>
    <p:sldId id="301" r:id="rId14"/>
    <p:sldId id="302" r:id="rId15"/>
    <p:sldId id="289" r:id="rId16"/>
    <p:sldId id="303" r:id="rId17"/>
    <p:sldId id="304" r:id="rId18"/>
    <p:sldId id="305" r:id="rId19"/>
    <p:sldId id="306" r:id="rId20"/>
    <p:sldId id="307" r:id="rId21"/>
    <p:sldId id="279" r:id="rId22"/>
    <p:sldId id="308" r:id="rId23"/>
    <p:sldId id="309" r:id="rId24"/>
    <p:sldId id="310" r:id="rId25"/>
    <p:sldId id="311" r:id="rId26"/>
    <p:sldId id="312" r:id="rId27"/>
    <p:sldId id="287" r:id="rId28"/>
    <p:sldId id="313" r:id="rId29"/>
    <p:sldId id="314" r:id="rId30"/>
    <p:sldId id="315" r:id="rId31"/>
    <p:sldId id="316" r:id="rId32"/>
    <p:sldId id="317" r:id="rId33"/>
    <p:sldId id="288" r:id="rId34"/>
    <p:sldId id="318" r:id="rId35"/>
    <p:sldId id="319" r:id="rId36"/>
    <p:sldId id="320" r:id="rId37"/>
    <p:sldId id="321" r:id="rId38"/>
    <p:sldId id="322" r:id="rId39"/>
    <p:sldId id="294" r:id="rId40"/>
    <p:sldId id="323" r:id="rId41"/>
    <p:sldId id="324" r:id="rId42"/>
    <p:sldId id="325" r:id="rId43"/>
    <p:sldId id="326" r:id="rId44"/>
    <p:sldId id="327" r:id="rId45"/>
    <p:sldId id="262" r:id="rId46"/>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E"/>
    <a:srgbClr val="F0B81C"/>
    <a:srgbClr val="005CA9"/>
    <a:srgbClr val="015DAA"/>
    <a:srgbClr val="A5A6A5"/>
    <a:srgbClr val="999A98"/>
    <a:srgbClr val="005F9F"/>
    <a:srgbClr val="E9A11F"/>
    <a:srgbClr val="F2B01E"/>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1768" autoAdjust="0"/>
  </p:normalViewPr>
  <p:slideViewPr>
    <p:cSldViewPr snapToGrid="0" snapToObjects="1">
      <p:cViewPr varScale="1">
        <p:scale>
          <a:sx n="145" d="100"/>
          <a:sy n="145" d="100"/>
        </p:scale>
        <p:origin x="2214" y="126"/>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notesViewPr>
    <p:cSldViewPr snapToGrid="0" snapToObjects="1">
      <p:cViewPr varScale="1">
        <p:scale>
          <a:sx n="111" d="100"/>
          <a:sy n="111" d="100"/>
        </p:scale>
        <p:origin x="5184" y="12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marL="0" marR="0" lvl="0" indent="0" algn="l" fontAlgn="base">
              <a:defRPr/>
            </a:pPr>
            <a:endParaRPr lang="en-US" dirty="0"/>
          </a:p>
        </c:rich>
      </c:tx>
      <c:layout>
        <c:manualLayout>
          <c:xMode val="edge"/>
          <c:yMode val="edge"/>
          <c:x val="0.01"/>
          <c:y val="0.01"/>
        </c:manualLayout>
      </c:layout>
      <c:overlay val="0"/>
    </c:title>
    <c:autoTitleDeleted val="0"/>
    <c:plotArea>
      <c:layout>
        <c:manualLayout>
          <c:layoutTarget val="inner"/>
          <c:xMode val="edge"/>
          <c:yMode val="edge"/>
          <c:x val="0.16585180792254575"/>
          <c:y val="9.8017876353592749E-3"/>
          <c:w val="0.35395067157300236"/>
          <c:h val="0.92568140262905019"/>
        </c:manualLayout>
      </c:layout>
      <c:pieChart>
        <c:varyColors val="1"/>
        <c:dLbls>
          <c:showLegendKey val="0"/>
          <c:showVal val="0"/>
          <c:showCatName val="0"/>
          <c:showSerName val="0"/>
          <c:showPercent val="0"/>
          <c:showBubbleSize val="0"/>
          <c:showLeaderLines val="0"/>
        </c:dLbls>
        <c:firstSliceAng val="0"/>
      </c:pieChart>
    </c:plotArea>
    <c:legend>
      <c:legendPos val="r"/>
      <c:overlay val="0"/>
      <c:spPr>
        <a:noFill/>
      </c:spPr>
      <c:txPr>
        <a:bodyPr/>
        <a:lstStyle/>
        <a:p>
          <a:pPr marL="0" marR="0" lvl="0" indent="0" algn="l" fontAlgn="base">
            <a:defRPr sz="1200" b="0" i="0" u="none" strike="noStrike">
              <a:solidFill>
                <a:srgbClr val="000000">
                  <a:alpha val="100000"/>
                </a:srgbClr>
              </a:solidFill>
              <a:latin typeface="Calibri"/>
            </a:defRPr>
          </a:pPr>
          <a:endParaRPr lang="fr-FR"/>
        </a:p>
      </c:txPr>
    </c:legend>
    <c:plotVisOnly val="1"/>
    <c:dispBlanksAs val="gap"/>
    <c:showDLblsOverMax val="0"/>
  </c:chart>
  <c:spPr>
    <a:noFill/>
  </c:spPr>
  <c:externalData r:id="rId1">
    <c:autoUpdate val="0"/>
  </c:externalData>
  <c:userShapes r:id="rId2"/>
</c:chartSpace>
</file>

<file path=ppt/drawings/_rels/drawing1.xml.rels><?xml version="1.0" encoding="UTF-8" standalone="yes"?>
<Relationships xmlns="http://schemas.openxmlformats.org/package/2006/relationships"><Relationship Id="rId1" Type="http://schemas.openxmlformats.org/officeDocument/2006/relationships/image" Target="../media/image17.png"/></Relationships>
</file>

<file path=ppt/drawings/drawing1.xml><?xml version="1.0" encoding="utf-8"?>
<c:userShapes xmlns:c="http://schemas.openxmlformats.org/drawingml/2006/chart">
  <cdr:relSizeAnchor xmlns:cdr="http://schemas.openxmlformats.org/drawingml/2006/chartDrawing">
    <cdr:from>
      <cdr:x>0.05329</cdr:x>
      <cdr:y>0.10297</cdr:y>
    </cdr:from>
    <cdr:to>
      <cdr:x>1</cdr:x>
      <cdr:y>0.86067</cdr:y>
    </cdr:to>
    <cdr:pic>
      <cdr:nvPicPr>
        <cdr:cNvPr id="2" name="chart">
          <a:extLst xmlns:a="http://schemas.openxmlformats.org/drawingml/2006/main">
            <a:ext uri="{FF2B5EF4-FFF2-40B4-BE49-F238E27FC236}">
              <a16:creationId xmlns:a16="http://schemas.microsoft.com/office/drawing/2014/main" id="{54E97E4F-FA8B-17A2-B973-38D10FAD3652}"/>
            </a:ext>
          </a:extLst>
        </cdr:cNvPr>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409659" y="315137"/>
          <a:ext cx="7277145" cy="2318804"/>
        </a:xfrm>
        <a:prstGeom xmlns:a="http://schemas.openxmlformats.org/drawingml/2006/main" prst="rect">
          <a:avLst/>
        </a:prstGeom>
      </cdr:spPr>
    </cdr:pic>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6B58230-DCD6-4EE3-BD8F-003E52DC834A}"/>
              </a:ext>
            </a:extLst>
          </p:cNvPr>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a:p>
        </p:txBody>
      </p:sp>
      <p:sp>
        <p:nvSpPr>
          <p:cNvPr id="3" name="Date Placeholder 2">
            <a:extLst>
              <a:ext uri="{FF2B5EF4-FFF2-40B4-BE49-F238E27FC236}">
                <a16:creationId xmlns:a16="http://schemas.microsoft.com/office/drawing/2014/main" id="{2F02F323-4FEC-4A58-A523-3997DAC1DEC5}"/>
              </a:ext>
            </a:extLst>
          </p:cNvPr>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r>
              <a:rPr lang="fr-FR"/>
              <a:t>JCA 2023</a:t>
            </a:r>
          </a:p>
        </p:txBody>
      </p:sp>
      <p:sp>
        <p:nvSpPr>
          <p:cNvPr id="4" name="Footer Placeholder 3">
            <a:extLst>
              <a:ext uri="{FF2B5EF4-FFF2-40B4-BE49-F238E27FC236}">
                <a16:creationId xmlns:a16="http://schemas.microsoft.com/office/drawing/2014/main" id="{A6B11984-44D5-475E-9435-406796A74070}"/>
              </a:ext>
            </a:extLst>
          </p:cNvPr>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r>
              <a:rPr lang="fr-FR"/>
              <a:t>06/10/2023</a:t>
            </a:r>
          </a:p>
        </p:txBody>
      </p:sp>
      <p:sp>
        <p:nvSpPr>
          <p:cNvPr id="5" name="Slide Number Placeholder 4">
            <a:extLst>
              <a:ext uri="{FF2B5EF4-FFF2-40B4-BE49-F238E27FC236}">
                <a16:creationId xmlns:a16="http://schemas.microsoft.com/office/drawing/2014/main" id="{55A767B9-4DA6-44D3-B264-0D413CC500CC}"/>
              </a:ext>
            </a:extLst>
          </p:cNvPr>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7AC565B5-2B40-43CE-BF3B-2B993657C494}" type="slidenum">
              <a:rPr lang="fr-FR" smtClean="0"/>
              <a:t>‹N°›</a:t>
            </a:fld>
            <a:endParaRPr lang="fr-FR"/>
          </a:p>
        </p:txBody>
      </p:sp>
    </p:spTree>
    <p:extLst>
      <p:ext uri="{BB962C8B-B14F-4D97-AF65-F5344CB8AC3E}">
        <p14:creationId xmlns:p14="http://schemas.microsoft.com/office/powerpoint/2010/main" val="1228507126"/>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r>
              <a:rPr lang="fr-FR"/>
              <a:t>JCA 2023</a:t>
            </a:r>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F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r>
              <a:rPr lang="fr-FR"/>
              <a:t>06/10/2023</a:t>
            </a:r>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81ED3173-3743-4B01-AA0A-E651609D99D5}" type="slidenum">
              <a:rPr lang="fr-FR" smtClean="0"/>
              <a:t>‹N°›</a:t>
            </a:fld>
            <a:endParaRPr lang="fr-FR"/>
          </a:p>
        </p:txBody>
      </p:sp>
    </p:spTree>
    <p:extLst>
      <p:ext uri="{BB962C8B-B14F-4D97-AF65-F5344CB8AC3E}">
        <p14:creationId xmlns:p14="http://schemas.microsoft.com/office/powerpoint/2010/main" val="1961509679"/>
      </p:ext>
    </p:extLst>
  </p:cSld>
  <p:clrMap bg1="lt1" tx1="dk1" bg2="lt2" tx2="dk2" accent1="accent1" accent2="accent2" accent3="accent3" accent4="accent4" accent5="accent5" accent6="accent6" hlink="hlink" folHlink="folHlink"/>
  <p:hf hd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C’est une non-conformité si il n’y a pas d’impact sur les résultats (</a:t>
            </a:r>
            <a:r>
              <a:rPr lang="fr-FR" dirty="0" err="1"/>
              <a:t>cf</a:t>
            </a:r>
            <a:r>
              <a:rPr lang="fr-FR" dirty="0"/>
              <a:t> plage de mesure) et c’est une majeure si on arrive à démontrer qu’il y a un risque sur la validité des résultats.</a:t>
            </a:r>
          </a:p>
        </p:txBody>
      </p:sp>
      <p:sp>
        <p:nvSpPr>
          <p:cNvPr id="4" name="Espace réservé de la date 3"/>
          <p:cNvSpPr>
            <a:spLocks noGrp="1"/>
          </p:cNvSpPr>
          <p:nvPr>
            <p:ph type="dt" idx="1"/>
          </p:nvPr>
        </p:nvSpPr>
        <p:spPr/>
        <p:txBody>
          <a:bodyPr/>
          <a:lstStyle/>
          <a:p>
            <a:r>
              <a:rPr lang="fr-FR"/>
              <a:t>JCA 2023</a:t>
            </a:r>
          </a:p>
        </p:txBody>
      </p:sp>
      <p:sp>
        <p:nvSpPr>
          <p:cNvPr id="5" name="Espace réservé du pied de page 4"/>
          <p:cNvSpPr>
            <a:spLocks noGrp="1"/>
          </p:cNvSpPr>
          <p:nvPr>
            <p:ph type="ftr" sz="quarter" idx="4"/>
          </p:nvPr>
        </p:nvSpPr>
        <p:spPr/>
        <p:txBody>
          <a:bodyPr/>
          <a:lstStyle/>
          <a:p>
            <a:r>
              <a:rPr lang="fr-FR"/>
              <a:t>06/10/2023</a:t>
            </a:r>
          </a:p>
        </p:txBody>
      </p:sp>
      <p:sp>
        <p:nvSpPr>
          <p:cNvPr id="6" name="Espace réservé du numéro de diapositive 5"/>
          <p:cNvSpPr>
            <a:spLocks noGrp="1"/>
          </p:cNvSpPr>
          <p:nvPr>
            <p:ph type="sldNum" sz="quarter" idx="5"/>
          </p:nvPr>
        </p:nvSpPr>
        <p:spPr/>
        <p:txBody>
          <a:bodyPr/>
          <a:lstStyle/>
          <a:p>
            <a:fld id="{81ED3173-3743-4B01-AA0A-E651609D99D5}" type="slidenum">
              <a:rPr lang="fr-FR" smtClean="0"/>
              <a:t>16</a:t>
            </a:fld>
            <a:endParaRPr lang="fr-FR"/>
          </a:p>
        </p:txBody>
      </p:sp>
    </p:spTree>
    <p:extLst>
      <p:ext uri="{BB962C8B-B14F-4D97-AF65-F5344CB8AC3E}">
        <p14:creationId xmlns:p14="http://schemas.microsoft.com/office/powerpoint/2010/main" val="32832990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On ne peut pas vraiment dire que les connaissances du secteur aérospatial et de l’automobile soient équivalentes (ex: petite série – grande série)</a:t>
            </a:r>
          </a:p>
        </p:txBody>
      </p:sp>
      <p:sp>
        <p:nvSpPr>
          <p:cNvPr id="4" name="Espace réservé de la date 3"/>
          <p:cNvSpPr>
            <a:spLocks noGrp="1"/>
          </p:cNvSpPr>
          <p:nvPr>
            <p:ph type="dt" idx="1"/>
          </p:nvPr>
        </p:nvSpPr>
        <p:spPr/>
        <p:txBody>
          <a:bodyPr/>
          <a:lstStyle/>
          <a:p>
            <a:r>
              <a:rPr lang="fr-FR"/>
              <a:t>JCA 2023</a:t>
            </a:r>
          </a:p>
        </p:txBody>
      </p:sp>
      <p:sp>
        <p:nvSpPr>
          <p:cNvPr id="5" name="Espace réservé du pied de page 4"/>
          <p:cNvSpPr>
            <a:spLocks noGrp="1"/>
          </p:cNvSpPr>
          <p:nvPr>
            <p:ph type="ftr" sz="quarter" idx="4"/>
          </p:nvPr>
        </p:nvSpPr>
        <p:spPr/>
        <p:txBody>
          <a:bodyPr/>
          <a:lstStyle/>
          <a:p>
            <a:r>
              <a:rPr lang="fr-FR"/>
              <a:t>06/10/2023</a:t>
            </a:r>
          </a:p>
        </p:txBody>
      </p:sp>
      <p:sp>
        <p:nvSpPr>
          <p:cNvPr id="6" name="Espace réservé du numéro de diapositive 5"/>
          <p:cNvSpPr>
            <a:spLocks noGrp="1"/>
          </p:cNvSpPr>
          <p:nvPr>
            <p:ph type="sldNum" sz="quarter" idx="5"/>
          </p:nvPr>
        </p:nvSpPr>
        <p:spPr/>
        <p:txBody>
          <a:bodyPr/>
          <a:lstStyle/>
          <a:p>
            <a:fld id="{81ED3173-3743-4B01-AA0A-E651609D99D5}" type="slidenum">
              <a:rPr lang="fr-FR" smtClean="0"/>
              <a:t>35</a:t>
            </a:fld>
            <a:endParaRPr lang="fr-FR"/>
          </a:p>
        </p:txBody>
      </p:sp>
    </p:spTree>
    <p:extLst>
      <p:ext uri="{BB962C8B-B14F-4D97-AF65-F5344CB8AC3E}">
        <p14:creationId xmlns:p14="http://schemas.microsoft.com/office/powerpoint/2010/main" val="22433871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Une remarque oui, car il y a bien une analyse de risques (il n’y a pas rien du tout) mais qui ne comporte seulement 2 niveaux. Le MD 5 parle de 3 niveaux de risques (</a:t>
            </a:r>
            <a:r>
              <a:rPr lang="fr-FR" dirty="0" err="1"/>
              <a:t>low</a:t>
            </a:r>
            <a:r>
              <a:rPr lang="fr-FR" dirty="0"/>
              <a:t>, medium et high).</a:t>
            </a:r>
          </a:p>
        </p:txBody>
      </p:sp>
      <p:sp>
        <p:nvSpPr>
          <p:cNvPr id="4" name="Espace réservé de la date 3"/>
          <p:cNvSpPr>
            <a:spLocks noGrp="1"/>
          </p:cNvSpPr>
          <p:nvPr>
            <p:ph type="dt" idx="1"/>
          </p:nvPr>
        </p:nvSpPr>
        <p:spPr/>
        <p:txBody>
          <a:bodyPr/>
          <a:lstStyle/>
          <a:p>
            <a:r>
              <a:rPr lang="fr-FR"/>
              <a:t>JCA 2023</a:t>
            </a:r>
          </a:p>
        </p:txBody>
      </p:sp>
      <p:sp>
        <p:nvSpPr>
          <p:cNvPr id="5" name="Espace réservé du pied de page 4"/>
          <p:cNvSpPr>
            <a:spLocks noGrp="1"/>
          </p:cNvSpPr>
          <p:nvPr>
            <p:ph type="ftr" sz="quarter" idx="4"/>
          </p:nvPr>
        </p:nvSpPr>
        <p:spPr/>
        <p:txBody>
          <a:bodyPr/>
          <a:lstStyle/>
          <a:p>
            <a:r>
              <a:rPr lang="fr-FR"/>
              <a:t>06/10/2023</a:t>
            </a:r>
          </a:p>
        </p:txBody>
      </p:sp>
      <p:sp>
        <p:nvSpPr>
          <p:cNvPr id="6" name="Espace réservé du numéro de diapositive 5"/>
          <p:cNvSpPr>
            <a:spLocks noGrp="1"/>
          </p:cNvSpPr>
          <p:nvPr>
            <p:ph type="sldNum" sz="quarter" idx="5"/>
          </p:nvPr>
        </p:nvSpPr>
        <p:spPr/>
        <p:txBody>
          <a:bodyPr/>
          <a:lstStyle/>
          <a:p>
            <a:fld id="{81ED3173-3743-4B01-AA0A-E651609D99D5}" type="slidenum">
              <a:rPr lang="fr-FR" smtClean="0"/>
              <a:t>36</a:t>
            </a:fld>
            <a:endParaRPr lang="fr-FR"/>
          </a:p>
        </p:txBody>
      </p:sp>
    </p:spTree>
    <p:extLst>
      <p:ext uri="{BB962C8B-B14F-4D97-AF65-F5344CB8AC3E}">
        <p14:creationId xmlns:p14="http://schemas.microsoft.com/office/powerpoint/2010/main" val="17992748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Les données collectées ne sont pas suffisantes. L’IAF MD2 demande aussi à ce que des revues de pré transferts, d’acceptation avec des livrables soient effectués. Autrement, ça doit être clairement notifié que tout a été fait (preuves à l’appui) pour rentrer en contact avec l’organisme cédant.</a:t>
            </a:r>
          </a:p>
        </p:txBody>
      </p:sp>
      <p:sp>
        <p:nvSpPr>
          <p:cNvPr id="4" name="Espace réservé de la date 3"/>
          <p:cNvSpPr>
            <a:spLocks noGrp="1"/>
          </p:cNvSpPr>
          <p:nvPr>
            <p:ph type="dt" idx="1"/>
          </p:nvPr>
        </p:nvSpPr>
        <p:spPr/>
        <p:txBody>
          <a:bodyPr/>
          <a:lstStyle/>
          <a:p>
            <a:r>
              <a:rPr lang="fr-FR"/>
              <a:t>JCA 2023</a:t>
            </a:r>
          </a:p>
        </p:txBody>
      </p:sp>
      <p:sp>
        <p:nvSpPr>
          <p:cNvPr id="5" name="Espace réservé du pied de page 4"/>
          <p:cNvSpPr>
            <a:spLocks noGrp="1"/>
          </p:cNvSpPr>
          <p:nvPr>
            <p:ph type="ftr" sz="quarter" idx="4"/>
          </p:nvPr>
        </p:nvSpPr>
        <p:spPr/>
        <p:txBody>
          <a:bodyPr/>
          <a:lstStyle/>
          <a:p>
            <a:r>
              <a:rPr lang="fr-FR"/>
              <a:t>06/10/2023</a:t>
            </a:r>
          </a:p>
        </p:txBody>
      </p:sp>
      <p:sp>
        <p:nvSpPr>
          <p:cNvPr id="6" name="Espace réservé du numéro de diapositive 5"/>
          <p:cNvSpPr>
            <a:spLocks noGrp="1"/>
          </p:cNvSpPr>
          <p:nvPr>
            <p:ph type="sldNum" sz="quarter" idx="5"/>
          </p:nvPr>
        </p:nvSpPr>
        <p:spPr/>
        <p:txBody>
          <a:bodyPr/>
          <a:lstStyle/>
          <a:p>
            <a:fld id="{81ED3173-3743-4B01-AA0A-E651609D99D5}" type="slidenum">
              <a:rPr lang="fr-FR" smtClean="0"/>
              <a:t>38</a:t>
            </a:fld>
            <a:endParaRPr lang="fr-FR"/>
          </a:p>
        </p:txBody>
      </p:sp>
    </p:spTree>
    <p:extLst>
      <p:ext uri="{BB962C8B-B14F-4D97-AF65-F5344CB8AC3E}">
        <p14:creationId xmlns:p14="http://schemas.microsoft.com/office/powerpoint/2010/main" val="5056178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Lors d’un audit de passage de version. Toutes les nouveautés avaient été prises en compte sauf ça qui reste un détail avec un risque faible.</a:t>
            </a:r>
          </a:p>
        </p:txBody>
      </p:sp>
      <p:sp>
        <p:nvSpPr>
          <p:cNvPr id="4" name="Espace réservé de la date 3"/>
          <p:cNvSpPr>
            <a:spLocks noGrp="1"/>
          </p:cNvSpPr>
          <p:nvPr>
            <p:ph type="dt" idx="1"/>
          </p:nvPr>
        </p:nvSpPr>
        <p:spPr/>
        <p:txBody>
          <a:bodyPr/>
          <a:lstStyle/>
          <a:p>
            <a:r>
              <a:rPr lang="fr-FR"/>
              <a:t>JCA 2023</a:t>
            </a:r>
          </a:p>
        </p:txBody>
      </p:sp>
      <p:sp>
        <p:nvSpPr>
          <p:cNvPr id="5" name="Espace réservé du pied de page 4"/>
          <p:cNvSpPr>
            <a:spLocks noGrp="1"/>
          </p:cNvSpPr>
          <p:nvPr>
            <p:ph type="ftr" sz="quarter" idx="4"/>
          </p:nvPr>
        </p:nvSpPr>
        <p:spPr/>
        <p:txBody>
          <a:bodyPr/>
          <a:lstStyle/>
          <a:p>
            <a:r>
              <a:rPr lang="fr-FR"/>
              <a:t>06/10/2023</a:t>
            </a:r>
          </a:p>
        </p:txBody>
      </p:sp>
      <p:sp>
        <p:nvSpPr>
          <p:cNvPr id="6" name="Espace réservé du numéro de diapositive 5"/>
          <p:cNvSpPr>
            <a:spLocks noGrp="1"/>
          </p:cNvSpPr>
          <p:nvPr>
            <p:ph type="sldNum" sz="quarter" idx="5"/>
          </p:nvPr>
        </p:nvSpPr>
        <p:spPr/>
        <p:txBody>
          <a:bodyPr/>
          <a:lstStyle/>
          <a:p>
            <a:fld id="{81ED3173-3743-4B01-AA0A-E651609D99D5}" type="slidenum">
              <a:rPr lang="fr-FR" smtClean="0"/>
              <a:t>39</a:t>
            </a:fld>
            <a:endParaRPr lang="fr-FR"/>
          </a:p>
        </p:txBody>
      </p:sp>
    </p:spTree>
    <p:extLst>
      <p:ext uri="{BB962C8B-B14F-4D97-AF65-F5344CB8AC3E}">
        <p14:creationId xmlns:p14="http://schemas.microsoft.com/office/powerpoint/2010/main" val="9306803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Non respect de la propre règle de l’organisme.</a:t>
            </a:r>
          </a:p>
        </p:txBody>
      </p:sp>
      <p:sp>
        <p:nvSpPr>
          <p:cNvPr id="4" name="Espace réservé de la date 3"/>
          <p:cNvSpPr>
            <a:spLocks noGrp="1"/>
          </p:cNvSpPr>
          <p:nvPr>
            <p:ph type="dt" idx="1"/>
          </p:nvPr>
        </p:nvSpPr>
        <p:spPr/>
        <p:txBody>
          <a:bodyPr/>
          <a:lstStyle/>
          <a:p>
            <a:r>
              <a:rPr lang="fr-FR"/>
              <a:t>JCA 2023</a:t>
            </a:r>
          </a:p>
        </p:txBody>
      </p:sp>
      <p:sp>
        <p:nvSpPr>
          <p:cNvPr id="5" name="Espace réservé du pied de page 4"/>
          <p:cNvSpPr>
            <a:spLocks noGrp="1"/>
          </p:cNvSpPr>
          <p:nvPr>
            <p:ph type="ftr" sz="quarter" idx="4"/>
          </p:nvPr>
        </p:nvSpPr>
        <p:spPr/>
        <p:txBody>
          <a:bodyPr/>
          <a:lstStyle/>
          <a:p>
            <a:r>
              <a:rPr lang="fr-FR"/>
              <a:t>06/10/2023</a:t>
            </a:r>
          </a:p>
        </p:txBody>
      </p:sp>
      <p:sp>
        <p:nvSpPr>
          <p:cNvPr id="6" name="Espace réservé du numéro de diapositive 5"/>
          <p:cNvSpPr>
            <a:spLocks noGrp="1"/>
          </p:cNvSpPr>
          <p:nvPr>
            <p:ph type="sldNum" sz="quarter" idx="5"/>
          </p:nvPr>
        </p:nvSpPr>
        <p:spPr/>
        <p:txBody>
          <a:bodyPr/>
          <a:lstStyle/>
          <a:p>
            <a:fld id="{81ED3173-3743-4B01-AA0A-E651609D99D5}" type="slidenum">
              <a:rPr lang="fr-FR" smtClean="0"/>
              <a:t>42</a:t>
            </a:fld>
            <a:endParaRPr lang="fr-FR"/>
          </a:p>
        </p:txBody>
      </p:sp>
    </p:spTree>
    <p:extLst>
      <p:ext uri="{BB962C8B-B14F-4D97-AF65-F5344CB8AC3E}">
        <p14:creationId xmlns:p14="http://schemas.microsoft.com/office/powerpoint/2010/main" val="923794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Nouvelle exigence de la v2022. La profondeur d’analyse du PCA n’est pas suffisante, certes mais la possibilité de travailler avec un plan B permet d’atténuer le risque associé. L’analyse, outre les aspects informatiques, n’a pas été suffisamment formalisée. En tout cas, cela ne reste qu’un aspect de formalisation et donc pas majeur</a:t>
            </a:r>
            <a:r>
              <a:rPr lang="fr-FR" dirty="0">
                <a:sym typeface="Wingdings" panose="05000000000000000000" pitchFamily="2" charset="2"/>
              </a:rPr>
              <a:t> voir présentation de Mme Aydin de l’après-midi.</a:t>
            </a:r>
            <a:endParaRPr lang="fr-FR" dirty="0"/>
          </a:p>
        </p:txBody>
      </p:sp>
      <p:sp>
        <p:nvSpPr>
          <p:cNvPr id="4" name="Espace réservé de la date 3"/>
          <p:cNvSpPr>
            <a:spLocks noGrp="1"/>
          </p:cNvSpPr>
          <p:nvPr>
            <p:ph type="dt" idx="1"/>
          </p:nvPr>
        </p:nvSpPr>
        <p:spPr/>
        <p:txBody>
          <a:bodyPr/>
          <a:lstStyle/>
          <a:p>
            <a:r>
              <a:rPr lang="fr-FR"/>
              <a:t>JCA 2023</a:t>
            </a:r>
          </a:p>
        </p:txBody>
      </p:sp>
      <p:sp>
        <p:nvSpPr>
          <p:cNvPr id="5" name="Espace réservé du pied de page 4"/>
          <p:cNvSpPr>
            <a:spLocks noGrp="1"/>
          </p:cNvSpPr>
          <p:nvPr>
            <p:ph type="ftr" sz="quarter" idx="4"/>
          </p:nvPr>
        </p:nvSpPr>
        <p:spPr/>
        <p:txBody>
          <a:bodyPr/>
          <a:lstStyle/>
          <a:p>
            <a:r>
              <a:rPr lang="fr-FR"/>
              <a:t>06/10/2023</a:t>
            </a:r>
          </a:p>
        </p:txBody>
      </p:sp>
      <p:sp>
        <p:nvSpPr>
          <p:cNvPr id="6" name="Espace réservé du numéro de diapositive 5"/>
          <p:cNvSpPr>
            <a:spLocks noGrp="1"/>
          </p:cNvSpPr>
          <p:nvPr>
            <p:ph type="sldNum" sz="quarter" idx="5"/>
          </p:nvPr>
        </p:nvSpPr>
        <p:spPr/>
        <p:txBody>
          <a:bodyPr/>
          <a:lstStyle/>
          <a:p>
            <a:fld id="{81ED3173-3743-4B01-AA0A-E651609D99D5}" type="slidenum">
              <a:rPr lang="fr-FR" smtClean="0"/>
              <a:t>44</a:t>
            </a:fld>
            <a:endParaRPr lang="fr-FR"/>
          </a:p>
        </p:txBody>
      </p:sp>
    </p:spTree>
    <p:extLst>
      <p:ext uri="{BB962C8B-B14F-4D97-AF65-F5344CB8AC3E}">
        <p14:creationId xmlns:p14="http://schemas.microsoft.com/office/powerpoint/2010/main" val="25476783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La disposition n’est pas du tout formalisée donc ce n’est pas une remarque même si ils reçoivent une alerte. Qu’est-ce qui aurait été formalisé? Et le risque qui serait encouru.</a:t>
            </a:r>
          </a:p>
        </p:txBody>
      </p:sp>
      <p:sp>
        <p:nvSpPr>
          <p:cNvPr id="4" name="Espace réservé de la date 3"/>
          <p:cNvSpPr>
            <a:spLocks noGrp="1"/>
          </p:cNvSpPr>
          <p:nvPr>
            <p:ph type="dt" idx="1"/>
          </p:nvPr>
        </p:nvSpPr>
        <p:spPr/>
        <p:txBody>
          <a:bodyPr/>
          <a:lstStyle/>
          <a:p>
            <a:r>
              <a:rPr lang="fr-FR"/>
              <a:t>JCA 2023</a:t>
            </a:r>
          </a:p>
        </p:txBody>
      </p:sp>
      <p:sp>
        <p:nvSpPr>
          <p:cNvPr id="5" name="Espace réservé du pied de page 4"/>
          <p:cNvSpPr>
            <a:spLocks noGrp="1"/>
          </p:cNvSpPr>
          <p:nvPr>
            <p:ph type="ftr" sz="quarter" idx="4"/>
          </p:nvPr>
        </p:nvSpPr>
        <p:spPr/>
        <p:txBody>
          <a:bodyPr/>
          <a:lstStyle/>
          <a:p>
            <a:r>
              <a:rPr lang="fr-FR"/>
              <a:t>06/10/2023</a:t>
            </a:r>
          </a:p>
        </p:txBody>
      </p:sp>
      <p:sp>
        <p:nvSpPr>
          <p:cNvPr id="6" name="Espace réservé du numéro de diapositive 5"/>
          <p:cNvSpPr>
            <a:spLocks noGrp="1"/>
          </p:cNvSpPr>
          <p:nvPr>
            <p:ph type="sldNum" sz="quarter" idx="5"/>
          </p:nvPr>
        </p:nvSpPr>
        <p:spPr/>
        <p:txBody>
          <a:bodyPr/>
          <a:lstStyle/>
          <a:p>
            <a:fld id="{81ED3173-3743-4B01-AA0A-E651609D99D5}" type="slidenum">
              <a:rPr lang="fr-FR" smtClean="0"/>
              <a:t>17</a:t>
            </a:fld>
            <a:endParaRPr lang="fr-FR"/>
          </a:p>
        </p:txBody>
      </p:sp>
    </p:spTree>
    <p:extLst>
      <p:ext uri="{BB962C8B-B14F-4D97-AF65-F5344CB8AC3E}">
        <p14:creationId xmlns:p14="http://schemas.microsoft.com/office/powerpoint/2010/main" val="19145823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Le thermomètre de l’organisme A est étalonné par rapport à un thermomètre étalon qui est lui-même étalonné par un organisme accrédité. L’organisme A aurait dû s’assurer (via audits par ex, surveillance des compétences, des formations du personnel…) des compétences de son presta.</a:t>
            </a:r>
          </a:p>
        </p:txBody>
      </p:sp>
      <p:sp>
        <p:nvSpPr>
          <p:cNvPr id="4" name="Espace réservé de la date 3"/>
          <p:cNvSpPr>
            <a:spLocks noGrp="1"/>
          </p:cNvSpPr>
          <p:nvPr>
            <p:ph type="dt" idx="1"/>
          </p:nvPr>
        </p:nvSpPr>
        <p:spPr/>
        <p:txBody>
          <a:bodyPr/>
          <a:lstStyle/>
          <a:p>
            <a:r>
              <a:rPr lang="fr-FR"/>
              <a:t>JCA 2023</a:t>
            </a:r>
          </a:p>
        </p:txBody>
      </p:sp>
      <p:sp>
        <p:nvSpPr>
          <p:cNvPr id="5" name="Espace réservé du pied de page 4"/>
          <p:cNvSpPr>
            <a:spLocks noGrp="1"/>
          </p:cNvSpPr>
          <p:nvPr>
            <p:ph type="ftr" sz="quarter" idx="4"/>
          </p:nvPr>
        </p:nvSpPr>
        <p:spPr/>
        <p:txBody>
          <a:bodyPr/>
          <a:lstStyle/>
          <a:p>
            <a:r>
              <a:rPr lang="fr-FR"/>
              <a:t>06/10/2023</a:t>
            </a:r>
          </a:p>
        </p:txBody>
      </p:sp>
      <p:sp>
        <p:nvSpPr>
          <p:cNvPr id="6" name="Espace réservé du numéro de diapositive 5"/>
          <p:cNvSpPr>
            <a:spLocks noGrp="1"/>
          </p:cNvSpPr>
          <p:nvPr>
            <p:ph type="sldNum" sz="quarter" idx="5"/>
          </p:nvPr>
        </p:nvSpPr>
        <p:spPr/>
        <p:txBody>
          <a:bodyPr/>
          <a:lstStyle/>
          <a:p>
            <a:fld id="{81ED3173-3743-4B01-AA0A-E651609D99D5}" type="slidenum">
              <a:rPr lang="fr-FR" smtClean="0"/>
              <a:t>22</a:t>
            </a:fld>
            <a:endParaRPr lang="fr-FR"/>
          </a:p>
        </p:txBody>
      </p:sp>
    </p:spTree>
    <p:extLst>
      <p:ext uri="{BB962C8B-B14F-4D97-AF65-F5344CB8AC3E}">
        <p14:creationId xmlns:p14="http://schemas.microsoft.com/office/powerpoint/2010/main" val="12663123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Pas de référence au référentiel d’inspection. On ne peut pas s’assurer que le statut et la version des documents de référence et d’extérieur en vigueur sont identifiés.</a:t>
            </a:r>
          </a:p>
        </p:txBody>
      </p:sp>
      <p:sp>
        <p:nvSpPr>
          <p:cNvPr id="4" name="Espace réservé de la date 3"/>
          <p:cNvSpPr>
            <a:spLocks noGrp="1"/>
          </p:cNvSpPr>
          <p:nvPr>
            <p:ph type="dt" idx="1"/>
          </p:nvPr>
        </p:nvSpPr>
        <p:spPr/>
        <p:txBody>
          <a:bodyPr/>
          <a:lstStyle/>
          <a:p>
            <a:r>
              <a:rPr lang="fr-FR"/>
              <a:t>JCA 2023</a:t>
            </a:r>
          </a:p>
        </p:txBody>
      </p:sp>
      <p:sp>
        <p:nvSpPr>
          <p:cNvPr id="5" name="Espace réservé du pied de page 4"/>
          <p:cNvSpPr>
            <a:spLocks noGrp="1"/>
          </p:cNvSpPr>
          <p:nvPr>
            <p:ph type="ftr" sz="quarter" idx="4"/>
          </p:nvPr>
        </p:nvSpPr>
        <p:spPr/>
        <p:txBody>
          <a:bodyPr/>
          <a:lstStyle/>
          <a:p>
            <a:r>
              <a:rPr lang="fr-FR"/>
              <a:t>06/10/2023</a:t>
            </a:r>
          </a:p>
        </p:txBody>
      </p:sp>
      <p:sp>
        <p:nvSpPr>
          <p:cNvPr id="6" name="Espace réservé du numéro de diapositive 5"/>
          <p:cNvSpPr>
            <a:spLocks noGrp="1"/>
          </p:cNvSpPr>
          <p:nvPr>
            <p:ph type="sldNum" sz="quarter" idx="5"/>
          </p:nvPr>
        </p:nvSpPr>
        <p:spPr/>
        <p:txBody>
          <a:bodyPr/>
          <a:lstStyle/>
          <a:p>
            <a:fld id="{81ED3173-3743-4B01-AA0A-E651609D99D5}" type="slidenum">
              <a:rPr lang="fr-FR" smtClean="0"/>
              <a:t>23</a:t>
            </a:fld>
            <a:endParaRPr lang="fr-FR"/>
          </a:p>
        </p:txBody>
      </p:sp>
    </p:spTree>
    <p:extLst>
      <p:ext uri="{BB962C8B-B14F-4D97-AF65-F5344CB8AC3E}">
        <p14:creationId xmlns:p14="http://schemas.microsoft.com/office/powerpoint/2010/main" val="1096016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La norme ne dit pas comment le rapport doit être envoyé. Il manque juste cette formalisation pour que tout soit bien documenté, même les exceptions.</a:t>
            </a:r>
          </a:p>
        </p:txBody>
      </p:sp>
      <p:sp>
        <p:nvSpPr>
          <p:cNvPr id="4" name="Espace réservé de la date 3"/>
          <p:cNvSpPr>
            <a:spLocks noGrp="1"/>
          </p:cNvSpPr>
          <p:nvPr>
            <p:ph type="dt" idx="1"/>
          </p:nvPr>
        </p:nvSpPr>
        <p:spPr/>
        <p:txBody>
          <a:bodyPr/>
          <a:lstStyle/>
          <a:p>
            <a:r>
              <a:rPr lang="fr-FR"/>
              <a:t>JCA 2023</a:t>
            </a:r>
          </a:p>
        </p:txBody>
      </p:sp>
      <p:sp>
        <p:nvSpPr>
          <p:cNvPr id="5" name="Espace réservé du pied de page 4"/>
          <p:cNvSpPr>
            <a:spLocks noGrp="1"/>
          </p:cNvSpPr>
          <p:nvPr>
            <p:ph type="ftr" sz="quarter" idx="4"/>
          </p:nvPr>
        </p:nvSpPr>
        <p:spPr/>
        <p:txBody>
          <a:bodyPr/>
          <a:lstStyle/>
          <a:p>
            <a:r>
              <a:rPr lang="fr-FR"/>
              <a:t>06/10/2023</a:t>
            </a:r>
          </a:p>
        </p:txBody>
      </p:sp>
      <p:sp>
        <p:nvSpPr>
          <p:cNvPr id="6" name="Espace réservé du numéro de diapositive 5"/>
          <p:cNvSpPr>
            <a:spLocks noGrp="1"/>
          </p:cNvSpPr>
          <p:nvPr>
            <p:ph type="sldNum" sz="quarter" idx="5"/>
          </p:nvPr>
        </p:nvSpPr>
        <p:spPr/>
        <p:txBody>
          <a:bodyPr/>
          <a:lstStyle/>
          <a:p>
            <a:fld id="{81ED3173-3743-4B01-AA0A-E651609D99D5}" type="slidenum">
              <a:rPr lang="fr-FR" smtClean="0"/>
              <a:t>24</a:t>
            </a:fld>
            <a:endParaRPr lang="fr-FR"/>
          </a:p>
        </p:txBody>
      </p:sp>
    </p:spTree>
    <p:extLst>
      <p:ext uri="{BB962C8B-B14F-4D97-AF65-F5344CB8AC3E}">
        <p14:creationId xmlns:p14="http://schemas.microsoft.com/office/powerpoint/2010/main" val="33899809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La 2</a:t>
            </a:r>
            <a:r>
              <a:rPr lang="fr-FR" baseline="30000" dirty="0"/>
              <a:t>ème</a:t>
            </a:r>
            <a:r>
              <a:rPr lang="fr-FR" dirty="0"/>
              <a:t> v10 aurait dû s’appeler v11 (erreur humaine). Dans le contexte, le plan d’action existe déjà pour mitiger ce genre d’erreur</a:t>
            </a:r>
            <a:r>
              <a:rPr lang="fr-FR" dirty="0">
                <a:sym typeface="Wingdings" panose="05000000000000000000" pitchFamily="2" charset="2"/>
              </a:rPr>
              <a:t> donc remarque</a:t>
            </a:r>
            <a:endParaRPr lang="fr-FR" dirty="0"/>
          </a:p>
        </p:txBody>
      </p:sp>
      <p:sp>
        <p:nvSpPr>
          <p:cNvPr id="4" name="Espace réservé de la date 3"/>
          <p:cNvSpPr>
            <a:spLocks noGrp="1"/>
          </p:cNvSpPr>
          <p:nvPr>
            <p:ph type="dt" idx="1"/>
          </p:nvPr>
        </p:nvSpPr>
        <p:spPr/>
        <p:txBody>
          <a:bodyPr/>
          <a:lstStyle/>
          <a:p>
            <a:r>
              <a:rPr lang="fr-FR"/>
              <a:t>JCA 2023</a:t>
            </a:r>
          </a:p>
        </p:txBody>
      </p:sp>
      <p:sp>
        <p:nvSpPr>
          <p:cNvPr id="5" name="Espace réservé du pied de page 4"/>
          <p:cNvSpPr>
            <a:spLocks noGrp="1"/>
          </p:cNvSpPr>
          <p:nvPr>
            <p:ph type="ftr" sz="quarter" idx="4"/>
          </p:nvPr>
        </p:nvSpPr>
        <p:spPr/>
        <p:txBody>
          <a:bodyPr/>
          <a:lstStyle/>
          <a:p>
            <a:r>
              <a:rPr lang="fr-FR"/>
              <a:t>06/10/2023</a:t>
            </a:r>
          </a:p>
        </p:txBody>
      </p:sp>
      <p:sp>
        <p:nvSpPr>
          <p:cNvPr id="6" name="Espace réservé du numéro de diapositive 5"/>
          <p:cNvSpPr>
            <a:spLocks noGrp="1"/>
          </p:cNvSpPr>
          <p:nvPr>
            <p:ph type="sldNum" sz="quarter" idx="5"/>
          </p:nvPr>
        </p:nvSpPr>
        <p:spPr/>
        <p:txBody>
          <a:bodyPr/>
          <a:lstStyle/>
          <a:p>
            <a:fld id="{81ED3173-3743-4B01-AA0A-E651609D99D5}" type="slidenum">
              <a:rPr lang="fr-FR" smtClean="0"/>
              <a:t>25</a:t>
            </a:fld>
            <a:endParaRPr lang="fr-FR"/>
          </a:p>
        </p:txBody>
      </p:sp>
    </p:spTree>
    <p:extLst>
      <p:ext uri="{BB962C8B-B14F-4D97-AF65-F5344CB8AC3E}">
        <p14:creationId xmlns:p14="http://schemas.microsoft.com/office/powerpoint/2010/main" val="21858274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Ce n’est pas une majeure car les résultats ne sont pas affectés car les moyens de mesures utilisés ont été étalonnés avant que le moyen servant pour l’étalonnage ne soit </a:t>
            </a:r>
            <a:r>
              <a:rPr lang="fr-FR" dirty="0" err="1"/>
              <a:t>prété</a:t>
            </a:r>
            <a:r>
              <a:rPr lang="fr-FR" dirty="0"/>
              <a:t>.</a:t>
            </a:r>
          </a:p>
        </p:txBody>
      </p:sp>
      <p:sp>
        <p:nvSpPr>
          <p:cNvPr id="4" name="Espace réservé de la date 3"/>
          <p:cNvSpPr>
            <a:spLocks noGrp="1"/>
          </p:cNvSpPr>
          <p:nvPr>
            <p:ph type="dt" idx="1"/>
          </p:nvPr>
        </p:nvSpPr>
        <p:spPr/>
        <p:txBody>
          <a:bodyPr/>
          <a:lstStyle/>
          <a:p>
            <a:r>
              <a:rPr lang="fr-FR"/>
              <a:t>JCA 2023</a:t>
            </a:r>
          </a:p>
        </p:txBody>
      </p:sp>
      <p:sp>
        <p:nvSpPr>
          <p:cNvPr id="5" name="Espace réservé du pied de page 4"/>
          <p:cNvSpPr>
            <a:spLocks noGrp="1"/>
          </p:cNvSpPr>
          <p:nvPr>
            <p:ph type="ftr" sz="quarter" idx="4"/>
          </p:nvPr>
        </p:nvSpPr>
        <p:spPr/>
        <p:txBody>
          <a:bodyPr/>
          <a:lstStyle/>
          <a:p>
            <a:r>
              <a:rPr lang="fr-FR"/>
              <a:t>06/10/2023</a:t>
            </a:r>
          </a:p>
        </p:txBody>
      </p:sp>
      <p:sp>
        <p:nvSpPr>
          <p:cNvPr id="6" name="Espace réservé du numéro de diapositive 5"/>
          <p:cNvSpPr>
            <a:spLocks noGrp="1"/>
          </p:cNvSpPr>
          <p:nvPr>
            <p:ph type="sldNum" sz="quarter" idx="5"/>
          </p:nvPr>
        </p:nvSpPr>
        <p:spPr/>
        <p:txBody>
          <a:bodyPr/>
          <a:lstStyle/>
          <a:p>
            <a:fld id="{81ED3173-3743-4B01-AA0A-E651609D99D5}" type="slidenum">
              <a:rPr lang="fr-FR" smtClean="0"/>
              <a:t>26</a:t>
            </a:fld>
            <a:endParaRPr lang="fr-FR"/>
          </a:p>
        </p:txBody>
      </p:sp>
    </p:spTree>
    <p:extLst>
      <p:ext uri="{BB962C8B-B14F-4D97-AF65-F5344CB8AC3E}">
        <p14:creationId xmlns:p14="http://schemas.microsoft.com/office/powerpoint/2010/main" val="4540490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C’est NC car il manque les habilitations détenues au sein de l’organisme de certification et la date de la dernière màj de chaque information</a:t>
            </a:r>
          </a:p>
        </p:txBody>
      </p:sp>
      <p:sp>
        <p:nvSpPr>
          <p:cNvPr id="4" name="Espace réservé de la date 3"/>
          <p:cNvSpPr>
            <a:spLocks noGrp="1"/>
          </p:cNvSpPr>
          <p:nvPr>
            <p:ph type="dt" idx="1"/>
          </p:nvPr>
        </p:nvSpPr>
        <p:spPr/>
        <p:txBody>
          <a:bodyPr/>
          <a:lstStyle/>
          <a:p>
            <a:r>
              <a:rPr lang="fr-FR"/>
              <a:t>JCA 2023</a:t>
            </a:r>
          </a:p>
        </p:txBody>
      </p:sp>
      <p:sp>
        <p:nvSpPr>
          <p:cNvPr id="5" name="Espace réservé du pied de page 4"/>
          <p:cNvSpPr>
            <a:spLocks noGrp="1"/>
          </p:cNvSpPr>
          <p:nvPr>
            <p:ph type="ftr" sz="quarter" idx="4"/>
          </p:nvPr>
        </p:nvSpPr>
        <p:spPr/>
        <p:txBody>
          <a:bodyPr/>
          <a:lstStyle/>
          <a:p>
            <a:r>
              <a:rPr lang="fr-FR"/>
              <a:t>06/10/2023</a:t>
            </a:r>
          </a:p>
        </p:txBody>
      </p:sp>
      <p:sp>
        <p:nvSpPr>
          <p:cNvPr id="6" name="Espace réservé du numéro de diapositive 5"/>
          <p:cNvSpPr>
            <a:spLocks noGrp="1"/>
          </p:cNvSpPr>
          <p:nvPr>
            <p:ph type="sldNum" sz="quarter" idx="5"/>
          </p:nvPr>
        </p:nvSpPr>
        <p:spPr/>
        <p:txBody>
          <a:bodyPr/>
          <a:lstStyle/>
          <a:p>
            <a:fld id="{81ED3173-3743-4B01-AA0A-E651609D99D5}" type="slidenum">
              <a:rPr lang="fr-FR" smtClean="0"/>
              <a:t>30</a:t>
            </a:fld>
            <a:endParaRPr lang="fr-FR"/>
          </a:p>
        </p:txBody>
      </p:sp>
    </p:spTree>
    <p:extLst>
      <p:ext uri="{BB962C8B-B14F-4D97-AF65-F5344CB8AC3E}">
        <p14:creationId xmlns:p14="http://schemas.microsoft.com/office/powerpoint/2010/main" val="22367162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C’est clairement une NC: attention la date d’expiration doit être basée sur la date du cycle de certification antérieur.</a:t>
            </a:r>
          </a:p>
        </p:txBody>
      </p:sp>
      <p:sp>
        <p:nvSpPr>
          <p:cNvPr id="4" name="Espace réservé de la date 3"/>
          <p:cNvSpPr>
            <a:spLocks noGrp="1"/>
          </p:cNvSpPr>
          <p:nvPr>
            <p:ph type="dt" idx="1"/>
          </p:nvPr>
        </p:nvSpPr>
        <p:spPr/>
        <p:txBody>
          <a:bodyPr/>
          <a:lstStyle/>
          <a:p>
            <a:r>
              <a:rPr lang="fr-FR"/>
              <a:t>JCA 2023</a:t>
            </a:r>
          </a:p>
        </p:txBody>
      </p:sp>
      <p:sp>
        <p:nvSpPr>
          <p:cNvPr id="5" name="Espace réservé du pied de page 4"/>
          <p:cNvSpPr>
            <a:spLocks noGrp="1"/>
          </p:cNvSpPr>
          <p:nvPr>
            <p:ph type="ftr" sz="quarter" idx="4"/>
          </p:nvPr>
        </p:nvSpPr>
        <p:spPr/>
        <p:txBody>
          <a:bodyPr/>
          <a:lstStyle/>
          <a:p>
            <a:r>
              <a:rPr lang="fr-FR"/>
              <a:t>06/10/2023</a:t>
            </a:r>
          </a:p>
        </p:txBody>
      </p:sp>
      <p:sp>
        <p:nvSpPr>
          <p:cNvPr id="6" name="Espace réservé du numéro de diapositive 5"/>
          <p:cNvSpPr>
            <a:spLocks noGrp="1"/>
          </p:cNvSpPr>
          <p:nvPr>
            <p:ph type="sldNum" sz="quarter" idx="5"/>
          </p:nvPr>
        </p:nvSpPr>
        <p:spPr/>
        <p:txBody>
          <a:bodyPr/>
          <a:lstStyle/>
          <a:p>
            <a:fld id="{81ED3173-3743-4B01-AA0A-E651609D99D5}" type="slidenum">
              <a:rPr lang="fr-FR" smtClean="0"/>
              <a:t>33</a:t>
            </a:fld>
            <a:endParaRPr lang="fr-FR"/>
          </a:p>
        </p:txBody>
      </p:sp>
    </p:spTree>
    <p:extLst>
      <p:ext uri="{BB962C8B-B14F-4D97-AF65-F5344CB8AC3E}">
        <p14:creationId xmlns:p14="http://schemas.microsoft.com/office/powerpoint/2010/main" val="39522364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hyperlink" Target="https://portail-qualite.public.lu/fr.html" TargetMode="External"/><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hyperlink" Target="https://portail-qualite.public.lu/fr.html" TargetMode="External"/><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02/10/2024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F170C3-6B7D-8541-BF66-81F71D8A3771}" type="slidenum">
              <a:rPr lang="de-DE" smtClean="0"/>
              <a:pPr/>
              <a:t>‹N°›</a:t>
            </a:fld>
            <a:endParaRPr lang="de-DE"/>
          </a:p>
        </p:txBody>
      </p:sp>
    </p:spTree>
    <p:extLst>
      <p:ext uri="{BB962C8B-B14F-4D97-AF65-F5344CB8AC3E}">
        <p14:creationId xmlns:p14="http://schemas.microsoft.com/office/powerpoint/2010/main" val="1923580100"/>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02/10/2024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F170C3-6B7D-8541-BF66-81F71D8A3771}" type="slidenum">
              <a:rPr lang="de-DE" smtClean="0"/>
              <a:pPr/>
              <a:t>‹N°›</a:t>
            </a:fld>
            <a:endParaRPr lang="de-DE"/>
          </a:p>
        </p:txBody>
      </p:sp>
    </p:spTree>
    <p:extLst>
      <p:ext uri="{BB962C8B-B14F-4D97-AF65-F5344CB8AC3E}">
        <p14:creationId xmlns:p14="http://schemas.microsoft.com/office/powerpoint/2010/main" val="2655660181"/>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02/10/2024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F170C3-6B7D-8541-BF66-81F71D8A3771}" type="slidenum">
              <a:rPr lang="de-DE" smtClean="0"/>
              <a:pPr/>
              <a:t>‹N°›</a:t>
            </a:fld>
            <a:endParaRPr lang="de-DE"/>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697587273"/>
      </p:ext>
    </p:extLst>
  </p:cSld>
  <p:clrMapOvr>
    <a:masterClrMapping/>
  </p:clrMapOvr>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02/10/2024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F170C3-6B7D-8541-BF66-81F71D8A3771}" type="slidenum">
              <a:rPr lang="de-DE" smtClean="0"/>
              <a:pPr/>
              <a:t>‹N°›</a:t>
            </a:fld>
            <a:endParaRPr lang="de-DE"/>
          </a:p>
        </p:txBody>
      </p:sp>
    </p:spTree>
    <p:extLst>
      <p:ext uri="{BB962C8B-B14F-4D97-AF65-F5344CB8AC3E}">
        <p14:creationId xmlns:p14="http://schemas.microsoft.com/office/powerpoint/2010/main" val="2460801299"/>
      </p:ext>
    </p:extLst>
  </p:cSld>
  <p:clrMapOvr>
    <a:masterClrMapping/>
  </p:clrMapOvr>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02/10/2024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F170C3-6B7D-8541-BF66-81F71D8A3771}" type="slidenum">
              <a:rPr lang="de-DE" smtClean="0"/>
              <a:pPr/>
              <a:t>‹N°›</a:t>
            </a:fld>
            <a:endParaRPr lang="de-DE"/>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15627265"/>
      </p:ext>
    </p:extLst>
  </p:cSld>
  <p:clrMapOvr>
    <a:masterClrMapping/>
  </p:clrMapOvr>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02/10/2024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F170C3-6B7D-8541-BF66-81F71D8A3771}" type="slidenum">
              <a:rPr lang="de-DE" smtClean="0"/>
              <a:pPr/>
              <a:t>‹N°›</a:t>
            </a:fld>
            <a:endParaRPr lang="de-DE"/>
          </a:p>
        </p:txBody>
      </p:sp>
    </p:spTree>
    <p:extLst>
      <p:ext uri="{BB962C8B-B14F-4D97-AF65-F5344CB8AC3E}">
        <p14:creationId xmlns:p14="http://schemas.microsoft.com/office/powerpoint/2010/main" val="1664944432"/>
      </p:ext>
    </p:extLst>
  </p:cSld>
  <p:clrMapOvr>
    <a:masterClrMapping/>
  </p:clrMapOvr>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0DDF080-5E8C-48AD-84E5-6C08B304C14E}" type="datetimeFigureOut">
              <a:rPr lang="en-US" smtClean="0"/>
              <a:t>02/10/2024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F170C3-6B7D-8541-BF66-81F71D8A3771}" type="slidenum">
              <a:rPr lang="de-DE" smtClean="0"/>
              <a:pPr/>
              <a:t>‹N°›</a:t>
            </a:fld>
            <a:endParaRPr lang="de-DE"/>
          </a:p>
        </p:txBody>
      </p:sp>
    </p:spTree>
    <p:extLst>
      <p:ext uri="{BB962C8B-B14F-4D97-AF65-F5344CB8AC3E}">
        <p14:creationId xmlns:p14="http://schemas.microsoft.com/office/powerpoint/2010/main" val="4084977983"/>
      </p:ext>
    </p:extLst>
  </p:cSld>
  <p:clrMapOvr>
    <a:masterClrMapping/>
  </p:clrMapOvr>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02/10/2024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F170C3-6B7D-8541-BF66-81F71D8A3771}" type="slidenum">
              <a:rPr lang="de-DE" smtClean="0"/>
              <a:pPr/>
              <a:t>‹N°›</a:t>
            </a:fld>
            <a:endParaRPr lang="de-DE"/>
          </a:p>
        </p:txBody>
      </p:sp>
    </p:spTree>
    <p:extLst>
      <p:ext uri="{BB962C8B-B14F-4D97-AF65-F5344CB8AC3E}">
        <p14:creationId xmlns:p14="http://schemas.microsoft.com/office/powerpoint/2010/main" val="4001793950"/>
      </p:ext>
    </p:extLst>
  </p:cSld>
  <p:clrMapOvr>
    <a:masterClrMapping/>
  </p:clrMapOvr>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Cover">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stretch>
            <a:fillRect/>
          </a:stretch>
        </p:blipFill>
        <p:spPr>
          <a:xfrm>
            <a:off x="-397" y="-297"/>
            <a:ext cx="9144793" cy="6858594"/>
          </a:xfrm>
          <a:prstGeom prst="rect">
            <a:avLst/>
          </a:prstGeom>
        </p:spPr>
      </p:pic>
      <p:sp>
        <p:nvSpPr>
          <p:cNvPr id="3" name="Subtitle 2"/>
          <p:cNvSpPr>
            <a:spLocks noGrp="1"/>
          </p:cNvSpPr>
          <p:nvPr>
            <p:ph type="subTitle" idx="1"/>
          </p:nvPr>
        </p:nvSpPr>
        <p:spPr>
          <a:xfrm>
            <a:off x="4950069" y="4431323"/>
            <a:ext cx="3886201" cy="1517010"/>
          </a:xfrm>
          <a:prstGeom prst="rect">
            <a:avLst/>
          </a:prstGeom>
        </p:spPr>
        <p:txBody>
          <a:bodyPr>
            <a:normAutofit/>
          </a:bodyPr>
          <a:lstStyle>
            <a:lvl1pPr marL="0" indent="0" algn="l">
              <a:buNone/>
              <a:defRPr lang="fr-FR" sz="1400" dirty="0"/>
            </a:lvl1pPr>
            <a:lvl2pPr marL="178042" indent="0" algn="ctr">
              <a:buNone/>
              <a:defRPr sz="779"/>
            </a:lvl2pPr>
            <a:lvl3pPr marL="356085" indent="0" algn="ctr">
              <a:buNone/>
              <a:defRPr sz="701"/>
            </a:lvl3pPr>
            <a:lvl4pPr marL="534127" indent="0" algn="ctr">
              <a:buNone/>
              <a:defRPr sz="623"/>
            </a:lvl4pPr>
            <a:lvl5pPr marL="712169" indent="0" algn="ctr">
              <a:buNone/>
              <a:defRPr sz="623"/>
            </a:lvl5pPr>
            <a:lvl6pPr marL="890211" indent="0" algn="ctr">
              <a:buNone/>
              <a:defRPr sz="623"/>
            </a:lvl6pPr>
            <a:lvl7pPr marL="1068254" indent="0" algn="ctr">
              <a:buNone/>
              <a:defRPr sz="623"/>
            </a:lvl7pPr>
            <a:lvl8pPr marL="1246296" indent="0" algn="ctr">
              <a:buNone/>
              <a:defRPr sz="623"/>
            </a:lvl8pPr>
            <a:lvl9pPr marL="1424338" indent="0" algn="ctr">
              <a:buNone/>
              <a:defRPr sz="623"/>
            </a:lvl9pPr>
          </a:lstStyle>
          <a:p>
            <a:r>
              <a:rPr lang="en-US"/>
              <a:t>Click to edit Master subtitle style</a:t>
            </a:r>
            <a:endParaRPr lang="fr-FR" dirty="0"/>
          </a:p>
        </p:txBody>
      </p:sp>
      <p:sp>
        <p:nvSpPr>
          <p:cNvPr id="7" name="Title 6"/>
          <p:cNvSpPr>
            <a:spLocks noGrp="1"/>
          </p:cNvSpPr>
          <p:nvPr>
            <p:ph type="title"/>
          </p:nvPr>
        </p:nvSpPr>
        <p:spPr>
          <a:xfrm>
            <a:off x="345022" y="3222627"/>
            <a:ext cx="8491247" cy="1120774"/>
          </a:xfrm>
          <a:prstGeom prst="rect">
            <a:avLst/>
          </a:prstGeom>
        </p:spPr>
        <p:txBody>
          <a:bodyPr anchor="ctr" anchorCtr="0">
            <a:normAutofit/>
          </a:bodyPr>
          <a:lstStyle>
            <a:lvl1pPr>
              <a:defRPr sz="2400" b="1"/>
            </a:lvl1pPr>
          </a:lstStyle>
          <a:p>
            <a:r>
              <a:rPr lang="en-US"/>
              <a:t>Click to edit Master title style</a:t>
            </a:r>
            <a:endParaRPr lang="fr-FR" dirty="0"/>
          </a:p>
        </p:txBody>
      </p:sp>
      <p:sp>
        <p:nvSpPr>
          <p:cNvPr id="9" name="Textfeld 4"/>
          <p:cNvSpPr txBox="1"/>
          <p:nvPr userDrawn="1"/>
        </p:nvSpPr>
        <p:spPr>
          <a:xfrm>
            <a:off x="345023" y="5699918"/>
            <a:ext cx="4534709" cy="461665"/>
          </a:xfrm>
          <a:prstGeom prst="rect">
            <a:avLst/>
          </a:prstGeom>
          <a:noFill/>
        </p:spPr>
        <p:txBody>
          <a:bodyPr wrap="square" rtlCol="0">
            <a:spAutoFit/>
          </a:bodyPr>
          <a:lstStyle/>
          <a:p>
            <a:r>
              <a:rPr lang="de-DE" sz="2400" i="1" dirty="0">
                <a:solidFill>
                  <a:schemeClr val="bg1">
                    <a:lumMod val="65000"/>
                  </a:schemeClr>
                </a:solidFill>
                <a:latin typeface="Times"/>
                <a:cs typeface="Times"/>
              </a:rPr>
              <a:t>Welcome · </a:t>
            </a:r>
            <a:r>
              <a:rPr lang="de-DE" sz="2400" i="1" dirty="0" err="1">
                <a:solidFill>
                  <a:schemeClr val="bg1">
                    <a:lumMod val="65000"/>
                  </a:schemeClr>
                </a:solidFill>
                <a:latin typeface="Times"/>
                <a:cs typeface="Times"/>
              </a:rPr>
              <a:t>Bienvenue</a:t>
            </a:r>
            <a:r>
              <a:rPr lang="de-DE" sz="2400" i="1" dirty="0">
                <a:solidFill>
                  <a:schemeClr val="bg1">
                    <a:lumMod val="65000"/>
                  </a:schemeClr>
                </a:solidFill>
                <a:latin typeface="Times"/>
                <a:cs typeface="Times"/>
              </a:rPr>
              <a:t> · Willkommen</a:t>
            </a:r>
          </a:p>
        </p:txBody>
      </p:sp>
    </p:spTree>
    <p:extLst>
      <p:ext uri="{BB962C8B-B14F-4D97-AF65-F5344CB8AC3E}">
        <p14:creationId xmlns:p14="http://schemas.microsoft.com/office/powerpoint/2010/main" val="28302807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ntent with picture, title and subtitl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7948248" y="6532684"/>
            <a:ext cx="725366" cy="254978"/>
          </a:xfrm>
          <a:prstGeom prst="rect">
            <a:avLst/>
          </a:prstGeom>
        </p:spPr>
        <p:txBody>
          <a:bodyPr/>
          <a:lstStyle/>
          <a:p>
            <a:fld id="{9BF170C3-6B7D-8541-BF66-81F71D8A3771}" type="slidenum">
              <a:rPr lang="de-DE" smtClean="0"/>
              <a:t>‹N°›</a:t>
            </a:fld>
            <a:endParaRPr lang="de-DE"/>
          </a:p>
        </p:txBody>
      </p:sp>
      <p:sp>
        <p:nvSpPr>
          <p:cNvPr id="7" name="Picture Placeholder 6"/>
          <p:cNvSpPr>
            <a:spLocks noGrp="1"/>
          </p:cNvSpPr>
          <p:nvPr>
            <p:ph type="pic" sz="quarter" idx="11"/>
          </p:nvPr>
        </p:nvSpPr>
        <p:spPr>
          <a:xfrm>
            <a:off x="1" y="1628801"/>
            <a:ext cx="2115957" cy="3694641"/>
          </a:xfrm>
          <a:prstGeom prst="rect">
            <a:avLst/>
          </a:prstGeom>
        </p:spPr>
        <p:txBody>
          <a:bodyPr/>
          <a:lstStyle/>
          <a:p>
            <a:r>
              <a:rPr lang="en-US"/>
              <a:t>Click icon to add picture</a:t>
            </a:r>
            <a:endParaRPr lang="fr-FR"/>
          </a:p>
        </p:txBody>
      </p:sp>
      <p:sp>
        <p:nvSpPr>
          <p:cNvPr id="12" name="Text Placeholder 11"/>
          <p:cNvSpPr>
            <a:spLocks noGrp="1"/>
          </p:cNvSpPr>
          <p:nvPr>
            <p:ph type="body" sz="quarter" idx="13"/>
          </p:nvPr>
        </p:nvSpPr>
        <p:spPr>
          <a:xfrm>
            <a:off x="2435225" y="1628801"/>
            <a:ext cx="6238388" cy="4205263"/>
          </a:xfrm>
          <a:prstGeom prst="rect">
            <a:avLst/>
          </a:prstGeom>
        </p:spPr>
        <p:txBody>
          <a:bodyPr/>
          <a:lstStyle>
            <a:lvl1pPr marL="0" indent="0">
              <a:buNone/>
              <a:defRPr sz="1400">
                <a:solidFill>
                  <a:schemeClr val="tx1"/>
                </a:solidFill>
              </a:defRPr>
            </a:lvl1pPr>
            <a:lvl2pPr marL="360000" indent="-180975">
              <a:lnSpc>
                <a:spcPct val="100000"/>
              </a:lnSpc>
              <a:buSzPct val="110000"/>
              <a:buFont typeface="Wingdings" panose="05000000000000000000" pitchFamily="2" charset="2"/>
              <a:buChar char="Ø"/>
              <a:defRPr sz="1400"/>
            </a:lvl2pPr>
            <a:lvl3pPr marL="468000" indent="-89021">
              <a:lnSpc>
                <a:spcPct val="100000"/>
              </a:lnSpc>
              <a:buSzPct val="120000"/>
              <a:buFont typeface="Arial" panose="020B0604020202020204" pitchFamily="34" charset="0"/>
              <a:buChar char="•"/>
              <a:defRPr sz="1200"/>
            </a:lvl3pPr>
            <a:lvl4pPr marL="648000" indent="-89021">
              <a:lnSpc>
                <a:spcPct val="100000"/>
              </a:lnSpc>
              <a:buFont typeface="Wingdings" panose="05000000000000000000" pitchFamily="2" charset="2"/>
              <a:buChar char="§"/>
              <a:defRPr sz="1100"/>
            </a:lvl4pPr>
            <a:lvl5pPr marL="828000" indent="-89021">
              <a:lnSpc>
                <a:spcPct val="100000"/>
              </a:lnSpc>
              <a:buFont typeface="DIN-Regular" pitchFamily="34" charset="0"/>
              <a:buChar char="-"/>
              <a:defRPr sz="1100"/>
            </a:lvl5pPr>
            <a:lvl6pPr>
              <a:defRPr sz="1100"/>
            </a:lvl6pPr>
            <a:lvl7pPr>
              <a:defRPr sz="1100"/>
            </a:lvl7pPr>
            <a:lvl8pPr>
              <a:defRPr sz="1100"/>
            </a:lvl8pPr>
            <a:lvl9pPr marL="1424338" indent="0">
              <a:buNone/>
              <a:defRPr sz="11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itle 14"/>
          <p:cNvSpPr>
            <a:spLocks noGrp="1"/>
          </p:cNvSpPr>
          <p:nvPr>
            <p:ph type="title"/>
          </p:nvPr>
        </p:nvSpPr>
        <p:spPr>
          <a:xfrm>
            <a:off x="2106010" y="420376"/>
            <a:ext cx="6900830" cy="408882"/>
          </a:xfrm>
          <a:prstGeom prst="rect">
            <a:avLst/>
          </a:prstGeom>
        </p:spPr>
        <p:txBody>
          <a:bodyPr anchor="ctr" anchorCtr="0"/>
          <a:lstStyle>
            <a:lvl1pPr>
              <a:defRPr sz="1800" cap="all" baseline="0">
                <a:solidFill>
                  <a:schemeClr val="bg2"/>
                </a:solidFill>
              </a:defRPr>
            </a:lvl1pPr>
          </a:lstStyle>
          <a:p>
            <a:r>
              <a:rPr lang="en-US"/>
              <a:t>Click to edit Master title style</a:t>
            </a:r>
            <a:endParaRPr lang="fr-FR" dirty="0"/>
          </a:p>
        </p:txBody>
      </p:sp>
      <p:sp>
        <p:nvSpPr>
          <p:cNvPr id="10" name="Rechteck 1"/>
          <p:cNvSpPr/>
          <p:nvPr userDrawn="1"/>
        </p:nvSpPr>
        <p:spPr>
          <a:xfrm>
            <a:off x="2105026" y="842740"/>
            <a:ext cx="7038975" cy="508000"/>
          </a:xfrm>
          <a:prstGeom prst="rect">
            <a:avLst/>
          </a:prstGeom>
          <a:solidFill>
            <a:srgbClr val="A5A6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a:p>
        </p:txBody>
      </p:sp>
      <p:sp>
        <p:nvSpPr>
          <p:cNvPr id="4" name="Text Placeholder 3"/>
          <p:cNvSpPr>
            <a:spLocks noGrp="1"/>
          </p:cNvSpPr>
          <p:nvPr>
            <p:ph type="body" sz="quarter" idx="14"/>
          </p:nvPr>
        </p:nvSpPr>
        <p:spPr>
          <a:xfrm>
            <a:off x="2105026" y="863314"/>
            <a:ext cx="6890883" cy="466852"/>
          </a:xfrm>
          <a:prstGeom prst="rect">
            <a:avLst/>
          </a:prstGeom>
        </p:spPr>
        <p:txBody>
          <a:bodyPr anchor="ctr" anchorCtr="0"/>
          <a:lstStyle>
            <a:lvl1pPr marL="0" indent="0">
              <a:buNone/>
              <a:defRPr lang="en-US" sz="1800" cap="all" baseline="0" dirty="0" smtClean="0">
                <a:solidFill>
                  <a:schemeClr val="bg2"/>
                </a:solidFill>
                <a:latin typeface="+mj-lt"/>
                <a:ea typeface="+mj-ea"/>
                <a:cs typeface="+mj-cs"/>
              </a:defRPr>
            </a:lvl1pPr>
            <a:lvl2pPr>
              <a:defRPr lang="en-US" dirty="0" smtClean="0">
                <a:solidFill>
                  <a:schemeClr val="tx2"/>
                </a:solidFill>
              </a:defRPr>
            </a:lvl2pPr>
            <a:lvl3pPr>
              <a:defRPr lang="en-US" dirty="0" smtClean="0">
                <a:solidFill>
                  <a:schemeClr val="tx2"/>
                </a:solidFill>
              </a:defRPr>
            </a:lvl3pPr>
            <a:lvl4pPr>
              <a:defRPr lang="en-US" dirty="0" smtClean="0">
                <a:solidFill>
                  <a:schemeClr val="tx2"/>
                </a:solidFill>
              </a:defRPr>
            </a:lvl4pPr>
            <a:lvl5pPr>
              <a:defRPr lang="fr-FR" dirty="0">
                <a:solidFill>
                  <a:schemeClr val="tx2"/>
                </a:solidFill>
              </a:defRPr>
            </a:lvl5pPr>
          </a:lstStyle>
          <a:p>
            <a:pPr marL="89021" lvl="0" indent="-89021">
              <a:spcBef>
                <a:spcPct val="0"/>
              </a:spcBef>
            </a:pPr>
            <a:r>
              <a:rPr lang="en-US"/>
              <a:t>Edit Master text styles</a:t>
            </a:r>
          </a:p>
        </p:txBody>
      </p:sp>
    </p:spTree>
    <p:extLst>
      <p:ext uri="{BB962C8B-B14F-4D97-AF65-F5344CB8AC3E}">
        <p14:creationId xmlns:p14="http://schemas.microsoft.com/office/powerpoint/2010/main" val="12482215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Closing with person">
    <p:bg>
      <p:bgPr>
        <a:solidFill>
          <a:srgbClr val="005CA9"/>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srcRect b="6546"/>
          <a:stretch/>
        </p:blipFill>
        <p:spPr>
          <a:xfrm>
            <a:off x="-397" y="224181"/>
            <a:ext cx="9144793" cy="6409643"/>
          </a:xfrm>
          <a:prstGeom prst="rect">
            <a:avLst/>
          </a:prstGeom>
        </p:spPr>
      </p:pic>
      <p:sp>
        <p:nvSpPr>
          <p:cNvPr id="8" name="Textfeld 11"/>
          <p:cNvSpPr txBox="1"/>
          <p:nvPr userDrawn="1"/>
        </p:nvSpPr>
        <p:spPr>
          <a:xfrm>
            <a:off x="4140443" y="3638132"/>
            <a:ext cx="3855471" cy="1758174"/>
          </a:xfrm>
          <a:prstGeom prst="rect">
            <a:avLst/>
          </a:prstGeom>
          <a:noFill/>
        </p:spPr>
        <p:txBody>
          <a:bodyPr wrap="square" rtlCol="0">
            <a:spAutoFit/>
          </a:bodyPr>
          <a:lstStyle/>
          <a:p>
            <a:pPr>
              <a:lnSpc>
                <a:spcPts val="1600"/>
              </a:lnSpc>
            </a:pPr>
            <a:r>
              <a:rPr lang="de-DE" sz="1400" b="1" dirty="0">
                <a:solidFill>
                  <a:schemeClr val="bg1"/>
                </a:solidFill>
                <a:latin typeface="DIN Offc"/>
                <a:cs typeface="DIN Offc"/>
              </a:rPr>
              <a:t>OFFICE LUXEMBOURGEOIS D'ACCRÉDITATION ET DE SURVEILLANCE (OLAS)</a:t>
            </a:r>
          </a:p>
          <a:p>
            <a:pPr>
              <a:lnSpc>
                <a:spcPct val="150000"/>
              </a:lnSpc>
            </a:pPr>
            <a:endParaRPr lang="de-DE" sz="1050" dirty="0">
              <a:solidFill>
                <a:schemeClr val="bg1"/>
              </a:solidFill>
              <a:latin typeface="DIN Offc"/>
              <a:cs typeface="DIN Offc"/>
            </a:endParaRPr>
          </a:p>
          <a:p>
            <a:pPr>
              <a:lnSpc>
                <a:spcPct val="100000"/>
              </a:lnSpc>
            </a:pPr>
            <a:r>
              <a:rPr lang="de-DE" sz="1050" dirty="0" err="1">
                <a:solidFill>
                  <a:schemeClr val="bg1"/>
                </a:solidFill>
                <a:latin typeface="DIN Offc"/>
                <a:cs typeface="DIN Offc"/>
              </a:rPr>
              <a:t>Southlane</a:t>
            </a:r>
            <a:r>
              <a:rPr lang="de-DE" sz="1050" dirty="0">
                <a:solidFill>
                  <a:schemeClr val="bg1"/>
                </a:solidFill>
                <a:latin typeface="DIN Offc"/>
                <a:cs typeface="DIN Offc"/>
              </a:rPr>
              <a:t> Tower I · 1, </a:t>
            </a:r>
            <a:r>
              <a:rPr lang="de-DE" sz="1050" dirty="0" err="1">
                <a:solidFill>
                  <a:schemeClr val="bg1"/>
                </a:solidFill>
                <a:latin typeface="DIN Offc"/>
                <a:cs typeface="DIN Offc"/>
              </a:rPr>
              <a:t>avenue</a:t>
            </a:r>
            <a:r>
              <a:rPr lang="de-DE" sz="1050" dirty="0">
                <a:solidFill>
                  <a:schemeClr val="bg1"/>
                </a:solidFill>
                <a:latin typeface="DIN Offc"/>
                <a:cs typeface="DIN Offc"/>
              </a:rPr>
              <a:t> du Swing · L-4367 </a:t>
            </a:r>
            <a:r>
              <a:rPr lang="de-DE" sz="1050" dirty="0" err="1">
                <a:solidFill>
                  <a:schemeClr val="bg1"/>
                </a:solidFill>
                <a:latin typeface="DIN Offc"/>
                <a:cs typeface="DIN Offc"/>
              </a:rPr>
              <a:t>Belvaux</a:t>
            </a:r>
            <a:endParaRPr lang="de-DE" sz="1050" dirty="0">
              <a:solidFill>
                <a:schemeClr val="bg1"/>
              </a:solidFill>
              <a:latin typeface="DIN Offc"/>
              <a:cs typeface="DIN Offc"/>
            </a:endParaRPr>
          </a:p>
          <a:p>
            <a:pPr>
              <a:lnSpc>
                <a:spcPct val="100000"/>
              </a:lnSpc>
            </a:pPr>
            <a:r>
              <a:rPr lang="de-DE" sz="1050" dirty="0">
                <a:solidFill>
                  <a:schemeClr val="bg1"/>
                </a:solidFill>
                <a:latin typeface="DIN Offc"/>
                <a:cs typeface="DIN Offc"/>
              </a:rPr>
              <a:t>Tel. : (+352) 24 77 43 -60 · Fax : (+352) 24 79 43 -60</a:t>
            </a:r>
          </a:p>
          <a:p>
            <a:pPr>
              <a:lnSpc>
                <a:spcPct val="100000"/>
              </a:lnSpc>
            </a:pPr>
            <a:r>
              <a:rPr lang="de-DE" sz="1050" dirty="0" err="1">
                <a:solidFill>
                  <a:schemeClr val="bg1"/>
                </a:solidFill>
                <a:latin typeface="DIN Offc"/>
                <a:cs typeface="DIN Offc"/>
              </a:rPr>
              <a:t>E-mail</a:t>
            </a:r>
            <a:r>
              <a:rPr lang="de-DE" sz="1050" dirty="0">
                <a:solidFill>
                  <a:schemeClr val="bg1"/>
                </a:solidFill>
                <a:latin typeface="DIN Offc"/>
                <a:cs typeface="DIN Offc"/>
              </a:rPr>
              <a:t> : </a:t>
            </a:r>
            <a:r>
              <a:rPr lang="de-DE" sz="1050" dirty="0" err="1">
                <a:solidFill>
                  <a:schemeClr val="bg1"/>
                </a:solidFill>
                <a:latin typeface="DIN Offc"/>
                <a:cs typeface="DIN Offc"/>
              </a:rPr>
              <a:t>olas@ilnas.etat.lu</a:t>
            </a:r>
            <a:endParaRPr lang="de-DE" sz="1050" dirty="0">
              <a:solidFill>
                <a:schemeClr val="bg1"/>
              </a:solidFill>
              <a:latin typeface="DIN Offc"/>
              <a:cs typeface="DIN Offc"/>
            </a:endParaRPr>
          </a:p>
          <a:p>
            <a:pPr>
              <a:lnSpc>
                <a:spcPct val="150000"/>
              </a:lnSpc>
            </a:pPr>
            <a:r>
              <a:rPr lang="de-DE" sz="1400" dirty="0">
                <a:solidFill>
                  <a:srgbClr val="F2B01E"/>
                </a:solidFill>
                <a:latin typeface="DIN Offc"/>
                <a:cs typeface="DIN Offc"/>
                <a:hlinkClick r:id="rId3"/>
              </a:rPr>
              <a:t>www.portail-qualite.lu</a:t>
            </a:r>
            <a:endParaRPr lang="de-DE" sz="1400" dirty="0">
              <a:solidFill>
                <a:srgbClr val="F2B01E"/>
              </a:solidFill>
              <a:latin typeface="DIN Offc"/>
              <a:cs typeface="DIN Offc"/>
            </a:endParaRPr>
          </a:p>
        </p:txBody>
      </p:sp>
      <p:sp>
        <p:nvSpPr>
          <p:cNvPr id="9" name="Textfeld 12"/>
          <p:cNvSpPr txBox="1"/>
          <p:nvPr userDrawn="1"/>
        </p:nvSpPr>
        <p:spPr>
          <a:xfrm>
            <a:off x="345023" y="5945449"/>
            <a:ext cx="5667169" cy="461665"/>
          </a:xfrm>
          <a:prstGeom prst="rect">
            <a:avLst/>
          </a:prstGeom>
          <a:noFill/>
        </p:spPr>
        <p:txBody>
          <a:bodyPr wrap="square" rtlCol="0">
            <a:spAutoFit/>
          </a:bodyPr>
          <a:lstStyle/>
          <a:p>
            <a:r>
              <a:rPr lang="de-DE" sz="2400" i="1" dirty="0" err="1">
                <a:solidFill>
                  <a:schemeClr val="bg1"/>
                </a:solidFill>
                <a:latin typeface="Times"/>
                <a:cs typeface="Times"/>
              </a:rPr>
              <a:t>Thank</a:t>
            </a:r>
            <a:r>
              <a:rPr lang="de-DE" sz="2400" i="1" dirty="0">
                <a:solidFill>
                  <a:schemeClr val="bg1"/>
                </a:solidFill>
                <a:latin typeface="Times"/>
                <a:cs typeface="Times"/>
              </a:rPr>
              <a:t> </a:t>
            </a:r>
            <a:r>
              <a:rPr lang="de-DE" sz="2400" i="1" dirty="0" err="1">
                <a:solidFill>
                  <a:schemeClr val="bg1"/>
                </a:solidFill>
                <a:latin typeface="Times"/>
                <a:cs typeface="Times"/>
              </a:rPr>
              <a:t>you</a:t>
            </a:r>
            <a:r>
              <a:rPr lang="de-DE" sz="2400" i="1" dirty="0">
                <a:solidFill>
                  <a:schemeClr val="bg1"/>
                </a:solidFill>
                <a:latin typeface="Times"/>
                <a:cs typeface="Times"/>
              </a:rPr>
              <a:t> · Merci · Danke</a:t>
            </a:r>
          </a:p>
        </p:txBody>
      </p:sp>
      <p:sp>
        <p:nvSpPr>
          <p:cNvPr id="3" name="Text Placeholder 2"/>
          <p:cNvSpPr>
            <a:spLocks noGrp="1"/>
          </p:cNvSpPr>
          <p:nvPr>
            <p:ph type="body" sz="quarter" idx="10"/>
          </p:nvPr>
        </p:nvSpPr>
        <p:spPr>
          <a:xfrm>
            <a:off x="493041" y="3638133"/>
            <a:ext cx="3154363" cy="1920875"/>
          </a:xfrm>
          <a:prstGeom prst="rect">
            <a:avLst/>
          </a:prstGeom>
        </p:spPr>
        <p:txBody>
          <a:bodyPr/>
          <a:lstStyle>
            <a:lvl1pPr marL="0" marR="0" indent="0" algn="l" defTabSz="914400" rtl="0" eaLnBrk="1" fontAlgn="auto" latinLnBrk="0" hangingPunct="1">
              <a:lnSpc>
                <a:spcPts val="1600"/>
              </a:lnSpc>
              <a:spcBef>
                <a:spcPts val="390"/>
              </a:spcBef>
              <a:spcAft>
                <a:spcPts val="0"/>
              </a:spcAft>
              <a:buClrTx/>
              <a:buSzTx/>
              <a:buFont typeface="Arial" panose="020B0604020202020204" pitchFamily="34" charset="0"/>
              <a:buNone/>
              <a:tabLst/>
              <a:defRPr lang="fr-FR" sz="1400" b="1" kern="1200" dirty="0">
                <a:solidFill>
                  <a:schemeClr val="bg1"/>
                </a:solidFill>
                <a:latin typeface="DIN Offc"/>
                <a:ea typeface="+mn-ea"/>
                <a:cs typeface="DIN Offc"/>
              </a:defRPr>
            </a:lvl1pPr>
          </a:lstStyle>
          <a:p>
            <a:pPr lvl="0"/>
            <a:r>
              <a:rPr lang="en-US"/>
              <a:t>Edit Master text styles</a:t>
            </a:r>
          </a:p>
        </p:txBody>
      </p:sp>
    </p:spTree>
    <p:extLst>
      <p:ext uri="{BB962C8B-B14F-4D97-AF65-F5344CB8AC3E}">
        <p14:creationId xmlns:p14="http://schemas.microsoft.com/office/powerpoint/2010/main" val="1555690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0DDF080-5E8C-48AD-84E5-6C08B304C14E}" type="datetimeFigureOut">
              <a:rPr lang="en-US" smtClean="0"/>
              <a:t>02/10/2024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F170C3-6B7D-8541-BF66-81F71D8A3771}" type="slidenum">
              <a:rPr lang="de-DE" smtClean="0"/>
              <a:pPr/>
              <a:t>‹N°›</a:t>
            </a:fld>
            <a:endParaRPr lang="de-DE"/>
          </a:p>
        </p:txBody>
      </p:sp>
    </p:spTree>
    <p:extLst>
      <p:ext uri="{BB962C8B-B14F-4D97-AF65-F5344CB8AC3E}">
        <p14:creationId xmlns:p14="http://schemas.microsoft.com/office/powerpoint/2010/main" val="3074354852"/>
      </p:ext>
    </p:extLst>
  </p:cSld>
  <p:clrMapOvr>
    <a:masterClrMapping/>
  </p:clrMapOvr>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Cover empty">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397" y="-297"/>
            <a:ext cx="9144793" cy="6858594"/>
          </a:xfrm>
          <a:prstGeom prst="rect">
            <a:avLst/>
          </a:prstGeom>
        </p:spPr>
      </p:pic>
      <p:sp>
        <p:nvSpPr>
          <p:cNvPr id="9" name="Textfeld 4"/>
          <p:cNvSpPr txBox="1"/>
          <p:nvPr userDrawn="1"/>
        </p:nvSpPr>
        <p:spPr>
          <a:xfrm>
            <a:off x="345023" y="5699918"/>
            <a:ext cx="4534709" cy="461665"/>
          </a:xfrm>
          <a:prstGeom prst="rect">
            <a:avLst/>
          </a:prstGeom>
          <a:noFill/>
        </p:spPr>
        <p:txBody>
          <a:bodyPr wrap="square" rtlCol="0">
            <a:spAutoFit/>
          </a:bodyPr>
          <a:lstStyle/>
          <a:p>
            <a:r>
              <a:rPr lang="de-DE" sz="2400" i="1" dirty="0">
                <a:solidFill>
                  <a:schemeClr val="bg1">
                    <a:lumMod val="65000"/>
                  </a:schemeClr>
                </a:solidFill>
                <a:latin typeface="Times"/>
                <a:cs typeface="Times"/>
              </a:rPr>
              <a:t>Welcome · </a:t>
            </a:r>
            <a:r>
              <a:rPr lang="de-DE" sz="2400" i="1" dirty="0" err="1">
                <a:solidFill>
                  <a:schemeClr val="bg1">
                    <a:lumMod val="65000"/>
                  </a:schemeClr>
                </a:solidFill>
                <a:latin typeface="Times"/>
                <a:cs typeface="Times"/>
              </a:rPr>
              <a:t>Bienvenue</a:t>
            </a:r>
            <a:r>
              <a:rPr lang="de-DE" sz="2400" i="1" dirty="0">
                <a:solidFill>
                  <a:schemeClr val="bg1">
                    <a:lumMod val="65000"/>
                  </a:schemeClr>
                </a:solidFill>
                <a:latin typeface="Times"/>
                <a:cs typeface="Times"/>
              </a:rPr>
              <a:t> · Willkommen</a:t>
            </a:r>
          </a:p>
        </p:txBody>
      </p:sp>
    </p:spTree>
    <p:extLst>
      <p:ext uri="{BB962C8B-B14F-4D97-AF65-F5344CB8AC3E}">
        <p14:creationId xmlns:p14="http://schemas.microsoft.com/office/powerpoint/2010/main" val="465338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with picture and titl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7948248" y="6532684"/>
            <a:ext cx="725366" cy="254978"/>
          </a:xfrm>
          <a:prstGeom prst="rect">
            <a:avLst/>
          </a:prstGeom>
        </p:spPr>
        <p:txBody>
          <a:bodyPr/>
          <a:lstStyle/>
          <a:p>
            <a:fld id="{9BF170C3-6B7D-8541-BF66-81F71D8A3771}" type="slidenum">
              <a:rPr lang="de-DE" smtClean="0"/>
              <a:t>‹N°›</a:t>
            </a:fld>
            <a:endParaRPr lang="de-DE"/>
          </a:p>
        </p:txBody>
      </p:sp>
      <p:sp>
        <p:nvSpPr>
          <p:cNvPr id="7" name="Picture Placeholder 6"/>
          <p:cNvSpPr>
            <a:spLocks noGrp="1"/>
          </p:cNvSpPr>
          <p:nvPr>
            <p:ph type="pic" sz="quarter" idx="11"/>
          </p:nvPr>
        </p:nvSpPr>
        <p:spPr>
          <a:xfrm>
            <a:off x="1" y="1628801"/>
            <a:ext cx="2115957" cy="3694641"/>
          </a:xfrm>
          <a:prstGeom prst="rect">
            <a:avLst/>
          </a:prstGeom>
        </p:spPr>
        <p:txBody>
          <a:bodyPr/>
          <a:lstStyle/>
          <a:p>
            <a:r>
              <a:rPr lang="en-US"/>
              <a:t>Click icon to add picture</a:t>
            </a:r>
            <a:endParaRPr lang="fr-FR"/>
          </a:p>
        </p:txBody>
      </p:sp>
      <p:sp>
        <p:nvSpPr>
          <p:cNvPr id="12" name="Text Placeholder 11"/>
          <p:cNvSpPr>
            <a:spLocks noGrp="1"/>
          </p:cNvSpPr>
          <p:nvPr>
            <p:ph type="body" sz="quarter" idx="13"/>
          </p:nvPr>
        </p:nvSpPr>
        <p:spPr>
          <a:xfrm>
            <a:off x="2435225" y="1628801"/>
            <a:ext cx="6238388" cy="4205263"/>
          </a:xfrm>
          <a:prstGeom prst="rect">
            <a:avLst/>
          </a:prstGeom>
        </p:spPr>
        <p:txBody>
          <a:bodyPr/>
          <a:lstStyle>
            <a:lvl1pPr marL="0" indent="0">
              <a:buNone/>
              <a:defRPr sz="1400">
                <a:solidFill>
                  <a:schemeClr val="tx1"/>
                </a:solidFill>
              </a:defRPr>
            </a:lvl1pPr>
            <a:lvl2pPr marL="360000" indent="-180975">
              <a:lnSpc>
                <a:spcPct val="100000"/>
              </a:lnSpc>
              <a:buSzPct val="110000"/>
              <a:buFont typeface="Wingdings" panose="05000000000000000000" pitchFamily="2" charset="2"/>
              <a:buChar char="Ø"/>
              <a:defRPr sz="1400"/>
            </a:lvl2pPr>
            <a:lvl3pPr marL="468000" indent="-89021">
              <a:lnSpc>
                <a:spcPct val="100000"/>
              </a:lnSpc>
              <a:buSzPct val="120000"/>
              <a:buFont typeface="Arial" panose="020B0604020202020204" pitchFamily="34" charset="0"/>
              <a:buChar char="•"/>
              <a:defRPr sz="1200"/>
            </a:lvl3pPr>
            <a:lvl4pPr marL="648000" indent="-89021">
              <a:lnSpc>
                <a:spcPct val="100000"/>
              </a:lnSpc>
              <a:buFont typeface="Wingdings" panose="05000000000000000000" pitchFamily="2" charset="2"/>
              <a:buChar char="§"/>
              <a:defRPr sz="1100"/>
            </a:lvl4pPr>
            <a:lvl5pPr marL="828000" indent="-89021">
              <a:lnSpc>
                <a:spcPct val="100000"/>
              </a:lnSpc>
              <a:buFont typeface="DIN-Regular" pitchFamily="34" charset="0"/>
              <a:buChar char="-"/>
              <a:defRPr sz="1100"/>
            </a:lvl5pPr>
            <a:lvl6pPr>
              <a:defRPr sz="1100"/>
            </a:lvl6pPr>
            <a:lvl7pPr>
              <a:defRPr sz="1100"/>
            </a:lvl7pPr>
            <a:lvl8pPr>
              <a:defRPr sz="1100"/>
            </a:lvl8pPr>
            <a:lvl9pPr marL="1424338" indent="0">
              <a:buNone/>
              <a:defRPr sz="11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itle 14"/>
          <p:cNvSpPr>
            <a:spLocks noGrp="1"/>
          </p:cNvSpPr>
          <p:nvPr>
            <p:ph type="title"/>
          </p:nvPr>
        </p:nvSpPr>
        <p:spPr>
          <a:xfrm>
            <a:off x="2106010" y="420376"/>
            <a:ext cx="7037990" cy="408882"/>
          </a:xfrm>
          <a:prstGeom prst="rect">
            <a:avLst/>
          </a:prstGeom>
        </p:spPr>
        <p:txBody>
          <a:bodyPr anchor="ctr" anchorCtr="0"/>
          <a:lstStyle>
            <a:lvl1pPr>
              <a:defRPr sz="1800" cap="all" baseline="0">
                <a:solidFill>
                  <a:schemeClr val="bg2"/>
                </a:solidFill>
              </a:defRPr>
            </a:lvl1pPr>
          </a:lstStyle>
          <a:p>
            <a:r>
              <a:rPr lang="en-US"/>
              <a:t>Click to edit Master title style</a:t>
            </a:r>
            <a:endParaRPr lang="fr-FR"/>
          </a:p>
        </p:txBody>
      </p:sp>
    </p:spTree>
    <p:extLst>
      <p:ext uri="{BB962C8B-B14F-4D97-AF65-F5344CB8AC3E}">
        <p14:creationId xmlns:p14="http://schemas.microsoft.com/office/powerpoint/2010/main" val="65040299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Content with picture and titl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7948248" y="6532684"/>
            <a:ext cx="725366" cy="254978"/>
          </a:xfrm>
          <a:prstGeom prst="rect">
            <a:avLst/>
          </a:prstGeom>
        </p:spPr>
        <p:txBody>
          <a:bodyPr/>
          <a:lstStyle/>
          <a:p>
            <a:fld id="{9BF170C3-6B7D-8541-BF66-81F71D8A3771}" type="slidenum">
              <a:rPr lang="de-DE" smtClean="0"/>
              <a:t>‹N°›</a:t>
            </a:fld>
            <a:endParaRPr lang="de-DE"/>
          </a:p>
        </p:txBody>
      </p:sp>
      <p:sp>
        <p:nvSpPr>
          <p:cNvPr id="12" name="Text Placeholder 11"/>
          <p:cNvSpPr>
            <a:spLocks noGrp="1"/>
          </p:cNvSpPr>
          <p:nvPr>
            <p:ph type="body" sz="quarter" idx="13"/>
          </p:nvPr>
        </p:nvSpPr>
        <p:spPr>
          <a:xfrm>
            <a:off x="1" y="1091401"/>
            <a:ext cx="4500000" cy="276911"/>
          </a:xfrm>
          <a:prstGeom prst="rect">
            <a:avLst/>
          </a:prstGeom>
        </p:spPr>
        <p:txBody>
          <a:bodyPr/>
          <a:lstStyle>
            <a:lvl1pPr marL="0" indent="0">
              <a:buNone/>
              <a:defRPr sz="1400" b="1">
                <a:solidFill>
                  <a:schemeClr val="tx1"/>
                </a:solidFill>
                <a:latin typeface="DIN-Bold" pitchFamily="34" charset="0"/>
              </a:defRPr>
            </a:lvl1pPr>
            <a:lvl2pPr marL="360000" indent="-180975">
              <a:lnSpc>
                <a:spcPct val="100000"/>
              </a:lnSpc>
              <a:buSzPct val="110000"/>
              <a:buFont typeface="Wingdings" panose="05000000000000000000" pitchFamily="2" charset="2"/>
              <a:buChar char="Ø"/>
              <a:defRPr sz="1400"/>
            </a:lvl2pPr>
            <a:lvl3pPr marL="468000" indent="-89021">
              <a:lnSpc>
                <a:spcPct val="100000"/>
              </a:lnSpc>
              <a:buSzPct val="120000"/>
              <a:buFont typeface="Arial" panose="020B0604020202020204" pitchFamily="34" charset="0"/>
              <a:buChar char="•"/>
              <a:defRPr sz="1200"/>
            </a:lvl3pPr>
            <a:lvl4pPr marL="648000" indent="-89021">
              <a:lnSpc>
                <a:spcPct val="100000"/>
              </a:lnSpc>
              <a:buFont typeface="Wingdings" panose="05000000000000000000" pitchFamily="2" charset="2"/>
              <a:buChar char="§"/>
              <a:defRPr sz="1100"/>
            </a:lvl4pPr>
            <a:lvl5pPr marL="828000" indent="-89021">
              <a:lnSpc>
                <a:spcPct val="100000"/>
              </a:lnSpc>
              <a:buFont typeface="DIN-Regular" pitchFamily="34" charset="0"/>
              <a:buChar char="-"/>
              <a:defRPr sz="1100"/>
            </a:lvl5pPr>
            <a:lvl6pPr>
              <a:defRPr sz="1100"/>
            </a:lvl6pPr>
            <a:lvl7pPr>
              <a:defRPr sz="1100"/>
            </a:lvl7pPr>
            <a:lvl8pPr>
              <a:defRPr sz="1100"/>
            </a:lvl8pPr>
            <a:lvl9pPr marL="1424338" indent="0">
              <a:buNone/>
              <a:defRPr sz="1100"/>
            </a:lvl9pPr>
          </a:lstStyle>
          <a:p>
            <a:pPr lvl="0"/>
            <a:r>
              <a:rPr lang="en-US"/>
              <a:t>Edit Master text styles</a:t>
            </a:r>
          </a:p>
        </p:txBody>
      </p:sp>
      <p:sp>
        <p:nvSpPr>
          <p:cNvPr id="15" name="Title 14"/>
          <p:cNvSpPr>
            <a:spLocks noGrp="1"/>
          </p:cNvSpPr>
          <p:nvPr>
            <p:ph type="title"/>
          </p:nvPr>
        </p:nvSpPr>
        <p:spPr>
          <a:xfrm>
            <a:off x="2106010" y="420376"/>
            <a:ext cx="7037990" cy="408882"/>
          </a:xfrm>
          <a:prstGeom prst="rect">
            <a:avLst/>
          </a:prstGeom>
        </p:spPr>
        <p:txBody>
          <a:bodyPr anchor="ctr" anchorCtr="0"/>
          <a:lstStyle>
            <a:lvl1pPr>
              <a:defRPr sz="1800" cap="all" baseline="0">
                <a:solidFill>
                  <a:schemeClr val="bg2"/>
                </a:solidFill>
              </a:defRPr>
            </a:lvl1pPr>
          </a:lstStyle>
          <a:p>
            <a:r>
              <a:rPr lang="en-US"/>
              <a:t>Click to edit Master title style</a:t>
            </a:r>
            <a:endParaRPr lang="fr-FR"/>
          </a:p>
        </p:txBody>
      </p:sp>
      <p:sp>
        <p:nvSpPr>
          <p:cNvPr id="8" name="Text Placeholder 11"/>
          <p:cNvSpPr>
            <a:spLocks noGrp="1"/>
          </p:cNvSpPr>
          <p:nvPr>
            <p:ph type="body" sz="quarter" idx="15"/>
          </p:nvPr>
        </p:nvSpPr>
        <p:spPr>
          <a:xfrm>
            <a:off x="4644000" y="1091399"/>
            <a:ext cx="4500000" cy="276911"/>
          </a:xfrm>
          <a:prstGeom prst="rect">
            <a:avLst/>
          </a:prstGeom>
        </p:spPr>
        <p:txBody>
          <a:bodyPr/>
          <a:lstStyle>
            <a:lvl1pPr marL="0" indent="0">
              <a:buNone/>
              <a:defRPr sz="1400" b="1">
                <a:solidFill>
                  <a:schemeClr val="tx1"/>
                </a:solidFill>
                <a:latin typeface="DIN-Bold" pitchFamily="34" charset="0"/>
              </a:defRPr>
            </a:lvl1pPr>
            <a:lvl2pPr marL="360000" indent="-180975">
              <a:lnSpc>
                <a:spcPct val="100000"/>
              </a:lnSpc>
              <a:buSzPct val="110000"/>
              <a:buFont typeface="Wingdings" panose="05000000000000000000" pitchFamily="2" charset="2"/>
              <a:buChar char="Ø"/>
              <a:defRPr sz="1400"/>
            </a:lvl2pPr>
            <a:lvl3pPr marL="468000" indent="-89021">
              <a:lnSpc>
                <a:spcPct val="100000"/>
              </a:lnSpc>
              <a:buSzPct val="120000"/>
              <a:buFont typeface="Arial" panose="020B0604020202020204" pitchFamily="34" charset="0"/>
              <a:buChar char="•"/>
              <a:defRPr sz="1200"/>
            </a:lvl3pPr>
            <a:lvl4pPr marL="648000" indent="-89021">
              <a:lnSpc>
                <a:spcPct val="100000"/>
              </a:lnSpc>
              <a:buFont typeface="Wingdings" panose="05000000000000000000" pitchFamily="2" charset="2"/>
              <a:buChar char="§"/>
              <a:defRPr sz="1100"/>
            </a:lvl4pPr>
            <a:lvl5pPr marL="828000" indent="-89021">
              <a:lnSpc>
                <a:spcPct val="100000"/>
              </a:lnSpc>
              <a:buFont typeface="DIN-Regular" pitchFamily="34" charset="0"/>
              <a:buChar char="-"/>
              <a:defRPr sz="1100"/>
            </a:lvl5pPr>
            <a:lvl6pPr>
              <a:defRPr sz="1100"/>
            </a:lvl6pPr>
            <a:lvl7pPr>
              <a:defRPr sz="1100"/>
            </a:lvl7pPr>
            <a:lvl8pPr>
              <a:defRPr sz="1100"/>
            </a:lvl8pPr>
            <a:lvl9pPr marL="1424338" indent="0">
              <a:buNone/>
              <a:defRPr sz="1100"/>
            </a:lvl9pPr>
          </a:lstStyle>
          <a:p>
            <a:pPr lvl="0"/>
            <a:r>
              <a:rPr lang="en-US"/>
              <a:t>Edit Master text styles</a:t>
            </a:r>
          </a:p>
        </p:txBody>
      </p:sp>
      <p:sp>
        <p:nvSpPr>
          <p:cNvPr id="9" name="Picture Placeholder 6"/>
          <p:cNvSpPr>
            <a:spLocks noGrp="1"/>
          </p:cNvSpPr>
          <p:nvPr>
            <p:ph type="pic" sz="quarter" idx="11"/>
          </p:nvPr>
        </p:nvSpPr>
        <p:spPr>
          <a:xfrm>
            <a:off x="2" y="1744329"/>
            <a:ext cx="4500000" cy="4177910"/>
          </a:xfrm>
          <a:prstGeom prst="rect">
            <a:avLst/>
          </a:prstGeom>
        </p:spPr>
        <p:txBody>
          <a:bodyPr/>
          <a:lstStyle/>
          <a:p>
            <a:r>
              <a:rPr lang="en-US"/>
              <a:t>Click icon to add picture</a:t>
            </a:r>
            <a:endParaRPr lang="fr-FR"/>
          </a:p>
        </p:txBody>
      </p:sp>
      <p:sp>
        <p:nvSpPr>
          <p:cNvPr id="10" name="Picture Placeholder 6"/>
          <p:cNvSpPr>
            <a:spLocks noGrp="1"/>
          </p:cNvSpPr>
          <p:nvPr>
            <p:ph type="pic" sz="quarter" idx="16"/>
          </p:nvPr>
        </p:nvSpPr>
        <p:spPr>
          <a:xfrm>
            <a:off x="4644001" y="1744327"/>
            <a:ext cx="4500000" cy="4177910"/>
          </a:xfrm>
          <a:prstGeom prst="rect">
            <a:avLst/>
          </a:prstGeom>
        </p:spPr>
        <p:txBody>
          <a:bodyPr/>
          <a:lstStyle/>
          <a:p>
            <a:r>
              <a:rPr lang="en-US"/>
              <a:t>Click icon to add picture</a:t>
            </a:r>
            <a:endParaRPr lang="fr-FR"/>
          </a:p>
        </p:txBody>
      </p:sp>
    </p:spTree>
    <p:extLst>
      <p:ext uri="{BB962C8B-B14F-4D97-AF65-F5344CB8AC3E}">
        <p14:creationId xmlns:p14="http://schemas.microsoft.com/office/powerpoint/2010/main" val="22795786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with titl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7948248" y="6532684"/>
            <a:ext cx="725366" cy="254978"/>
          </a:xfrm>
          <a:prstGeom prst="rect">
            <a:avLst/>
          </a:prstGeom>
        </p:spPr>
        <p:txBody>
          <a:bodyPr/>
          <a:lstStyle/>
          <a:p>
            <a:fld id="{9BF170C3-6B7D-8541-BF66-81F71D8A3771}" type="slidenum">
              <a:rPr lang="de-DE" smtClean="0"/>
              <a:t>‹N°›</a:t>
            </a:fld>
            <a:endParaRPr lang="de-DE"/>
          </a:p>
        </p:txBody>
      </p:sp>
      <p:sp>
        <p:nvSpPr>
          <p:cNvPr id="15" name="Title 14"/>
          <p:cNvSpPr>
            <a:spLocks noGrp="1"/>
          </p:cNvSpPr>
          <p:nvPr>
            <p:ph type="title"/>
          </p:nvPr>
        </p:nvSpPr>
        <p:spPr>
          <a:xfrm>
            <a:off x="2106010" y="420376"/>
            <a:ext cx="7037990" cy="408882"/>
          </a:xfrm>
          <a:prstGeom prst="rect">
            <a:avLst/>
          </a:prstGeom>
        </p:spPr>
        <p:txBody>
          <a:bodyPr anchor="ctr" anchorCtr="0"/>
          <a:lstStyle>
            <a:lvl1pPr>
              <a:defRPr sz="1800" cap="all" baseline="0">
                <a:solidFill>
                  <a:schemeClr val="bg2"/>
                </a:solidFill>
              </a:defRPr>
            </a:lvl1pPr>
          </a:lstStyle>
          <a:p>
            <a:r>
              <a:rPr lang="en-US"/>
              <a:t>Click to edit Master title style</a:t>
            </a:r>
            <a:endParaRPr lang="fr-FR"/>
          </a:p>
        </p:txBody>
      </p:sp>
    </p:spTree>
    <p:extLst>
      <p:ext uri="{BB962C8B-B14F-4D97-AF65-F5344CB8AC3E}">
        <p14:creationId xmlns:p14="http://schemas.microsoft.com/office/powerpoint/2010/main" val="4665294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with 2 pictures, title and subtitl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7948248" y="6532684"/>
            <a:ext cx="725366" cy="254978"/>
          </a:xfrm>
          <a:prstGeom prst="rect">
            <a:avLst/>
          </a:prstGeom>
        </p:spPr>
        <p:txBody>
          <a:bodyPr/>
          <a:lstStyle/>
          <a:p>
            <a:fld id="{9BF170C3-6B7D-8541-BF66-81F71D8A3771}" type="slidenum">
              <a:rPr lang="de-DE" smtClean="0"/>
              <a:t>‹N°›</a:t>
            </a:fld>
            <a:endParaRPr lang="de-DE"/>
          </a:p>
        </p:txBody>
      </p:sp>
      <p:sp>
        <p:nvSpPr>
          <p:cNvPr id="15" name="Title 14"/>
          <p:cNvSpPr>
            <a:spLocks noGrp="1"/>
          </p:cNvSpPr>
          <p:nvPr>
            <p:ph type="title"/>
          </p:nvPr>
        </p:nvSpPr>
        <p:spPr>
          <a:xfrm>
            <a:off x="2106010" y="420376"/>
            <a:ext cx="6900830" cy="408882"/>
          </a:xfrm>
          <a:prstGeom prst="rect">
            <a:avLst/>
          </a:prstGeom>
        </p:spPr>
        <p:txBody>
          <a:bodyPr anchor="ctr" anchorCtr="0"/>
          <a:lstStyle>
            <a:lvl1pPr>
              <a:defRPr sz="1800" cap="all" baseline="0">
                <a:solidFill>
                  <a:schemeClr val="bg2"/>
                </a:solidFill>
              </a:defRPr>
            </a:lvl1pPr>
          </a:lstStyle>
          <a:p>
            <a:r>
              <a:rPr lang="en-US"/>
              <a:t>Click to edit Master title style</a:t>
            </a:r>
            <a:endParaRPr lang="fr-FR" dirty="0"/>
          </a:p>
        </p:txBody>
      </p:sp>
      <p:sp>
        <p:nvSpPr>
          <p:cNvPr id="10" name="Rechteck 1"/>
          <p:cNvSpPr/>
          <p:nvPr userDrawn="1"/>
        </p:nvSpPr>
        <p:spPr>
          <a:xfrm>
            <a:off x="2105026" y="842740"/>
            <a:ext cx="7038975" cy="508000"/>
          </a:xfrm>
          <a:prstGeom prst="rect">
            <a:avLst/>
          </a:prstGeom>
          <a:solidFill>
            <a:srgbClr val="A5A6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a:p>
        </p:txBody>
      </p:sp>
      <p:sp>
        <p:nvSpPr>
          <p:cNvPr id="4" name="Text Placeholder 3"/>
          <p:cNvSpPr>
            <a:spLocks noGrp="1"/>
          </p:cNvSpPr>
          <p:nvPr>
            <p:ph type="body" sz="quarter" idx="14"/>
          </p:nvPr>
        </p:nvSpPr>
        <p:spPr>
          <a:xfrm>
            <a:off x="2105026" y="863314"/>
            <a:ext cx="6890883" cy="466852"/>
          </a:xfrm>
          <a:prstGeom prst="rect">
            <a:avLst/>
          </a:prstGeom>
        </p:spPr>
        <p:txBody>
          <a:bodyPr anchor="ctr" anchorCtr="0"/>
          <a:lstStyle>
            <a:lvl1pPr marL="0" indent="0">
              <a:buNone/>
              <a:defRPr lang="en-US" sz="1800" cap="all" baseline="0" dirty="0" smtClean="0">
                <a:solidFill>
                  <a:schemeClr val="bg2"/>
                </a:solidFill>
                <a:latin typeface="+mj-lt"/>
                <a:ea typeface="+mj-ea"/>
                <a:cs typeface="+mj-cs"/>
              </a:defRPr>
            </a:lvl1pPr>
            <a:lvl2pPr>
              <a:defRPr lang="en-US" dirty="0" smtClean="0">
                <a:solidFill>
                  <a:schemeClr val="tx2"/>
                </a:solidFill>
              </a:defRPr>
            </a:lvl2pPr>
            <a:lvl3pPr>
              <a:defRPr lang="en-US" dirty="0" smtClean="0">
                <a:solidFill>
                  <a:schemeClr val="tx2"/>
                </a:solidFill>
              </a:defRPr>
            </a:lvl3pPr>
            <a:lvl4pPr>
              <a:defRPr lang="en-US" dirty="0" smtClean="0">
                <a:solidFill>
                  <a:schemeClr val="tx2"/>
                </a:solidFill>
              </a:defRPr>
            </a:lvl4pPr>
            <a:lvl5pPr>
              <a:defRPr lang="fr-FR" dirty="0">
                <a:solidFill>
                  <a:schemeClr val="tx2"/>
                </a:solidFill>
              </a:defRPr>
            </a:lvl5pPr>
          </a:lstStyle>
          <a:p>
            <a:pPr marL="89021" lvl="0" indent="-89021">
              <a:spcBef>
                <a:spcPct val="0"/>
              </a:spcBef>
            </a:pPr>
            <a:r>
              <a:rPr lang="en-US"/>
              <a:t>Edit Master text styles</a:t>
            </a:r>
          </a:p>
        </p:txBody>
      </p:sp>
      <p:sp>
        <p:nvSpPr>
          <p:cNvPr id="8" name="Picture Placeholder 6"/>
          <p:cNvSpPr>
            <a:spLocks noGrp="1"/>
          </p:cNvSpPr>
          <p:nvPr>
            <p:ph type="pic" sz="quarter" idx="11"/>
          </p:nvPr>
        </p:nvSpPr>
        <p:spPr>
          <a:xfrm>
            <a:off x="2" y="1744329"/>
            <a:ext cx="4500000" cy="4177910"/>
          </a:xfrm>
          <a:prstGeom prst="rect">
            <a:avLst/>
          </a:prstGeom>
        </p:spPr>
        <p:txBody>
          <a:bodyPr/>
          <a:lstStyle/>
          <a:p>
            <a:r>
              <a:rPr lang="en-US"/>
              <a:t>Click icon to add picture</a:t>
            </a:r>
            <a:endParaRPr lang="fr-FR"/>
          </a:p>
        </p:txBody>
      </p:sp>
      <p:sp>
        <p:nvSpPr>
          <p:cNvPr id="9" name="Text Placeholder 11"/>
          <p:cNvSpPr>
            <a:spLocks noGrp="1"/>
          </p:cNvSpPr>
          <p:nvPr>
            <p:ph type="body" sz="quarter" idx="13"/>
          </p:nvPr>
        </p:nvSpPr>
        <p:spPr>
          <a:xfrm>
            <a:off x="2" y="1467417"/>
            <a:ext cx="4500000" cy="271198"/>
          </a:xfrm>
          <a:prstGeom prst="rect">
            <a:avLst/>
          </a:prstGeom>
        </p:spPr>
        <p:txBody>
          <a:bodyPr/>
          <a:lstStyle>
            <a:lvl1pPr marL="0" indent="0">
              <a:buNone/>
              <a:defRPr sz="1400" b="1">
                <a:solidFill>
                  <a:schemeClr val="tx1"/>
                </a:solidFill>
                <a:latin typeface="DIN-Bold" pitchFamily="34" charset="0"/>
              </a:defRPr>
            </a:lvl1pPr>
            <a:lvl2pPr marL="360000" indent="-180975">
              <a:lnSpc>
                <a:spcPct val="100000"/>
              </a:lnSpc>
              <a:buSzPct val="110000"/>
              <a:buFont typeface="Wingdings" panose="05000000000000000000" pitchFamily="2" charset="2"/>
              <a:buChar char="Ø"/>
              <a:defRPr sz="1400"/>
            </a:lvl2pPr>
            <a:lvl3pPr marL="468000" indent="-89021">
              <a:lnSpc>
                <a:spcPct val="100000"/>
              </a:lnSpc>
              <a:buSzPct val="120000"/>
              <a:buFont typeface="Arial" panose="020B0604020202020204" pitchFamily="34" charset="0"/>
              <a:buChar char="•"/>
              <a:defRPr sz="1200"/>
            </a:lvl3pPr>
            <a:lvl4pPr marL="648000" indent="-89021">
              <a:lnSpc>
                <a:spcPct val="100000"/>
              </a:lnSpc>
              <a:buFont typeface="Wingdings" panose="05000000000000000000" pitchFamily="2" charset="2"/>
              <a:buChar char="§"/>
              <a:defRPr sz="1100"/>
            </a:lvl4pPr>
            <a:lvl5pPr marL="828000" indent="-89021">
              <a:lnSpc>
                <a:spcPct val="100000"/>
              </a:lnSpc>
              <a:buFont typeface="DIN-Regular" pitchFamily="34" charset="0"/>
              <a:buChar char="-"/>
              <a:defRPr sz="1100"/>
            </a:lvl5pPr>
            <a:lvl6pPr>
              <a:defRPr sz="1100"/>
            </a:lvl6pPr>
            <a:lvl7pPr>
              <a:defRPr sz="1100"/>
            </a:lvl7pPr>
            <a:lvl8pPr>
              <a:defRPr sz="1100"/>
            </a:lvl8pPr>
            <a:lvl9pPr marL="1424338" indent="0">
              <a:buNone/>
              <a:defRPr sz="1100"/>
            </a:lvl9pPr>
          </a:lstStyle>
          <a:p>
            <a:pPr lvl="0"/>
            <a:r>
              <a:rPr lang="en-US"/>
              <a:t>Edit Master text styles</a:t>
            </a:r>
          </a:p>
        </p:txBody>
      </p:sp>
      <p:sp>
        <p:nvSpPr>
          <p:cNvPr id="11" name="Picture Placeholder 6"/>
          <p:cNvSpPr>
            <a:spLocks noGrp="1"/>
          </p:cNvSpPr>
          <p:nvPr>
            <p:ph type="pic" sz="quarter" idx="15"/>
          </p:nvPr>
        </p:nvSpPr>
        <p:spPr>
          <a:xfrm>
            <a:off x="4644001" y="1744327"/>
            <a:ext cx="4500000" cy="4177910"/>
          </a:xfrm>
          <a:prstGeom prst="rect">
            <a:avLst/>
          </a:prstGeom>
        </p:spPr>
        <p:txBody>
          <a:bodyPr/>
          <a:lstStyle/>
          <a:p>
            <a:r>
              <a:rPr lang="en-US"/>
              <a:t>Click icon to add picture</a:t>
            </a:r>
            <a:endParaRPr lang="fr-FR"/>
          </a:p>
        </p:txBody>
      </p:sp>
      <p:sp>
        <p:nvSpPr>
          <p:cNvPr id="13" name="Text Placeholder 11"/>
          <p:cNvSpPr>
            <a:spLocks noGrp="1"/>
          </p:cNvSpPr>
          <p:nvPr>
            <p:ph type="body" sz="quarter" idx="16"/>
          </p:nvPr>
        </p:nvSpPr>
        <p:spPr>
          <a:xfrm>
            <a:off x="4644001" y="1467415"/>
            <a:ext cx="4500000" cy="271198"/>
          </a:xfrm>
          <a:prstGeom prst="rect">
            <a:avLst/>
          </a:prstGeom>
        </p:spPr>
        <p:txBody>
          <a:bodyPr/>
          <a:lstStyle>
            <a:lvl1pPr marL="0" indent="0">
              <a:buNone/>
              <a:defRPr sz="1400" b="1">
                <a:solidFill>
                  <a:schemeClr val="tx1"/>
                </a:solidFill>
                <a:latin typeface="DIN-Bold" pitchFamily="34" charset="0"/>
              </a:defRPr>
            </a:lvl1pPr>
            <a:lvl2pPr marL="360000" indent="-180975">
              <a:lnSpc>
                <a:spcPct val="100000"/>
              </a:lnSpc>
              <a:buSzPct val="110000"/>
              <a:buFont typeface="Wingdings" panose="05000000000000000000" pitchFamily="2" charset="2"/>
              <a:buChar char="Ø"/>
              <a:defRPr sz="1400"/>
            </a:lvl2pPr>
            <a:lvl3pPr marL="468000" indent="-89021">
              <a:lnSpc>
                <a:spcPct val="100000"/>
              </a:lnSpc>
              <a:buSzPct val="120000"/>
              <a:buFont typeface="Arial" panose="020B0604020202020204" pitchFamily="34" charset="0"/>
              <a:buChar char="•"/>
              <a:defRPr sz="1200"/>
            </a:lvl3pPr>
            <a:lvl4pPr marL="648000" indent="-89021">
              <a:lnSpc>
                <a:spcPct val="100000"/>
              </a:lnSpc>
              <a:buFont typeface="Wingdings" panose="05000000000000000000" pitchFamily="2" charset="2"/>
              <a:buChar char="§"/>
              <a:defRPr sz="1100"/>
            </a:lvl4pPr>
            <a:lvl5pPr marL="828000" indent="-89021">
              <a:lnSpc>
                <a:spcPct val="100000"/>
              </a:lnSpc>
              <a:buFont typeface="DIN-Regular" pitchFamily="34" charset="0"/>
              <a:buChar char="-"/>
              <a:defRPr sz="1100"/>
            </a:lvl5pPr>
            <a:lvl6pPr>
              <a:defRPr sz="1100"/>
            </a:lvl6pPr>
            <a:lvl7pPr>
              <a:defRPr sz="1100"/>
            </a:lvl7pPr>
            <a:lvl8pPr>
              <a:defRPr sz="1100"/>
            </a:lvl8pPr>
            <a:lvl9pPr marL="1424338" indent="0">
              <a:buNone/>
              <a:defRPr sz="1100"/>
            </a:lvl9pPr>
          </a:lstStyle>
          <a:p>
            <a:pPr lvl="0"/>
            <a:r>
              <a:rPr lang="en-US"/>
              <a:t>Edit Master text styles</a:t>
            </a:r>
          </a:p>
        </p:txBody>
      </p:sp>
    </p:spTree>
    <p:extLst>
      <p:ext uri="{BB962C8B-B14F-4D97-AF65-F5344CB8AC3E}">
        <p14:creationId xmlns:p14="http://schemas.microsoft.com/office/powerpoint/2010/main" val="18661100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with title and subtitl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7948248" y="6532684"/>
            <a:ext cx="725366" cy="254978"/>
          </a:xfrm>
          <a:prstGeom prst="rect">
            <a:avLst/>
          </a:prstGeom>
        </p:spPr>
        <p:txBody>
          <a:bodyPr/>
          <a:lstStyle/>
          <a:p>
            <a:fld id="{9BF170C3-6B7D-8541-BF66-81F71D8A3771}" type="slidenum">
              <a:rPr lang="de-DE" smtClean="0"/>
              <a:t>‹N°›</a:t>
            </a:fld>
            <a:endParaRPr lang="de-DE"/>
          </a:p>
        </p:txBody>
      </p:sp>
      <p:sp>
        <p:nvSpPr>
          <p:cNvPr id="15" name="Title 14"/>
          <p:cNvSpPr>
            <a:spLocks noGrp="1"/>
          </p:cNvSpPr>
          <p:nvPr>
            <p:ph type="title"/>
          </p:nvPr>
        </p:nvSpPr>
        <p:spPr>
          <a:xfrm>
            <a:off x="2106010" y="420376"/>
            <a:ext cx="6900830" cy="408882"/>
          </a:xfrm>
          <a:prstGeom prst="rect">
            <a:avLst/>
          </a:prstGeom>
        </p:spPr>
        <p:txBody>
          <a:bodyPr anchor="ctr" anchorCtr="0"/>
          <a:lstStyle>
            <a:lvl1pPr>
              <a:defRPr sz="1800" cap="all" baseline="0">
                <a:solidFill>
                  <a:schemeClr val="bg2"/>
                </a:solidFill>
              </a:defRPr>
            </a:lvl1pPr>
          </a:lstStyle>
          <a:p>
            <a:r>
              <a:rPr lang="en-US"/>
              <a:t>Click to edit Master title style</a:t>
            </a:r>
            <a:endParaRPr lang="fr-FR" dirty="0"/>
          </a:p>
        </p:txBody>
      </p:sp>
      <p:sp>
        <p:nvSpPr>
          <p:cNvPr id="10" name="Rechteck 1"/>
          <p:cNvSpPr/>
          <p:nvPr userDrawn="1"/>
        </p:nvSpPr>
        <p:spPr>
          <a:xfrm>
            <a:off x="2105026" y="842740"/>
            <a:ext cx="7038975" cy="508000"/>
          </a:xfrm>
          <a:prstGeom prst="rect">
            <a:avLst/>
          </a:prstGeom>
          <a:solidFill>
            <a:srgbClr val="A5A6A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sz="1800"/>
          </a:p>
        </p:txBody>
      </p:sp>
      <p:sp>
        <p:nvSpPr>
          <p:cNvPr id="4" name="Text Placeholder 3"/>
          <p:cNvSpPr>
            <a:spLocks noGrp="1"/>
          </p:cNvSpPr>
          <p:nvPr>
            <p:ph type="body" sz="quarter" idx="14"/>
          </p:nvPr>
        </p:nvSpPr>
        <p:spPr>
          <a:xfrm>
            <a:off x="2105026" y="863314"/>
            <a:ext cx="6890883" cy="466852"/>
          </a:xfrm>
          <a:prstGeom prst="rect">
            <a:avLst/>
          </a:prstGeom>
        </p:spPr>
        <p:txBody>
          <a:bodyPr anchor="ctr" anchorCtr="0"/>
          <a:lstStyle>
            <a:lvl1pPr marL="0" indent="0">
              <a:buNone/>
              <a:defRPr lang="en-US" sz="1800" cap="all" baseline="0" dirty="0" smtClean="0">
                <a:solidFill>
                  <a:schemeClr val="bg2"/>
                </a:solidFill>
                <a:latin typeface="+mj-lt"/>
                <a:ea typeface="+mj-ea"/>
                <a:cs typeface="+mj-cs"/>
              </a:defRPr>
            </a:lvl1pPr>
            <a:lvl2pPr>
              <a:defRPr lang="en-US" dirty="0" smtClean="0">
                <a:solidFill>
                  <a:schemeClr val="tx2"/>
                </a:solidFill>
              </a:defRPr>
            </a:lvl2pPr>
            <a:lvl3pPr>
              <a:defRPr lang="en-US" dirty="0" smtClean="0">
                <a:solidFill>
                  <a:schemeClr val="tx2"/>
                </a:solidFill>
              </a:defRPr>
            </a:lvl3pPr>
            <a:lvl4pPr>
              <a:defRPr lang="en-US" dirty="0" smtClean="0">
                <a:solidFill>
                  <a:schemeClr val="tx2"/>
                </a:solidFill>
              </a:defRPr>
            </a:lvl4pPr>
            <a:lvl5pPr>
              <a:defRPr lang="fr-FR" dirty="0">
                <a:solidFill>
                  <a:schemeClr val="tx2"/>
                </a:solidFill>
              </a:defRPr>
            </a:lvl5pPr>
          </a:lstStyle>
          <a:p>
            <a:pPr marL="89021" lvl="0" indent="-89021">
              <a:spcBef>
                <a:spcPct val="0"/>
              </a:spcBef>
            </a:pPr>
            <a:r>
              <a:rPr lang="en-US"/>
              <a:t>Edit Master text styles</a:t>
            </a:r>
          </a:p>
        </p:txBody>
      </p:sp>
    </p:spTree>
    <p:extLst>
      <p:ext uri="{BB962C8B-B14F-4D97-AF65-F5344CB8AC3E}">
        <p14:creationId xmlns:p14="http://schemas.microsoft.com/office/powerpoint/2010/main" val="33677727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Closing">
    <p:bg>
      <p:bgPr>
        <a:solidFill>
          <a:srgbClr val="005CA9"/>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srcRect b="6421"/>
          <a:stretch/>
        </p:blipFill>
        <p:spPr>
          <a:xfrm>
            <a:off x="-397" y="219908"/>
            <a:ext cx="9144793" cy="6418189"/>
          </a:xfrm>
          <a:prstGeom prst="rect">
            <a:avLst/>
          </a:prstGeom>
        </p:spPr>
      </p:pic>
      <p:sp>
        <p:nvSpPr>
          <p:cNvPr id="8" name="Textfeld 11"/>
          <p:cNvSpPr txBox="1"/>
          <p:nvPr userDrawn="1"/>
        </p:nvSpPr>
        <p:spPr>
          <a:xfrm>
            <a:off x="4140443" y="3638132"/>
            <a:ext cx="3855471" cy="1758174"/>
          </a:xfrm>
          <a:prstGeom prst="rect">
            <a:avLst/>
          </a:prstGeom>
          <a:noFill/>
        </p:spPr>
        <p:txBody>
          <a:bodyPr wrap="square" rtlCol="0">
            <a:spAutoFit/>
          </a:bodyPr>
          <a:lstStyle/>
          <a:p>
            <a:pPr>
              <a:lnSpc>
                <a:spcPts val="1600"/>
              </a:lnSpc>
            </a:pPr>
            <a:r>
              <a:rPr lang="de-DE" sz="1400" b="1" dirty="0">
                <a:solidFill>
                  <a:schemeClr val="bg1"/>
                </a:solidFill>
                <a:latin typeface="DIN Offc"/>
                <a:cs typeface="DIN Offc"/>
              </a:rPr>
              <a:t>OFFICE LUXEMBOURGEOIS D'ACCRÉDITATION ET DE SURVEILLANCE (OLAS)</a:t>
            </a:r>
          </a:p>
          <a:p>
            <a:pPr>
              <a:lnSpc>
                <a:spcPct val="150000"/>
              </a:lnSpc>
            </a:pPr>
            <a:endParaRPr lang="de-DE" sz="1050" dirty="0">
              <a:solidFill>
                <a:schemeClr val="bg1"/>
              </a:solidFill>
              <a:latin typeface="DIN Offc"/>
              <a:cs typeface="DIN Offc"/>
            </a:endParaRPr>
          </a:p>
          <a:p>
            <a:pPr>
              <a:lnSpc>
                <a:spcPct val="100000"/>
              </a:lnSpc>
            </a:pPr>
            <a:r>
              <a:rPr lang="de-DE" sz="1050" dirty="0" err="1">
                <a:solidFill>
                  <a:schemeClr val="bg1"/>
                </a:solidFill>
                <a:latin typeface="DIN Offc"/>
                <a:cs typeface="DIN Offc"/>
              </a:rPr>
              <a:t>Southlane</a:t>
            </a:r>
            <a:r>
              <a:rPr lang="de-DE" sz="1050" dirty="0">
                <a:solidFill>
                  <a:schemeClr val="bg1"/>
                </a:solidFill>
                <a:latin typeface="DIN Offc"/>
                <a:cs typeface="DIN Offc"/>
              </a:rPr>
              <a:t> Tower I · 1, </a:t>
            </a:r>
            <a:r>
              <a:rPr lang="de-DE" sz="1050" dirty="0" err="1">
                <a:solidFill>
                  <a:schemeClr val="bg1"/>
                </a:solidFill>
                <a:latin typeface="DIN Offc"/>
                <a:cs typeface="DIN Offc"/>
              </a:rPr>
              <a:t>avenue</a:t>
            </a:r>
            <a:r>
              <a:rPr lang="de-DE" sz="1050" dirty="0">
                <a:solidFill>
                  <a:schemeClr val="bg1"/>
                </a:solidFill>
                <a:latin typeface="DIN Offc"/>
                <a:cs typeface="DIN Offc"/>
              </a:rPr>
              <a:t> du Swing · L-4367 </a:t>
            </a:r>
            <a:r>
              <a:rPr lang="de-DE" sz="1050" dirty="0" err="1">
                <a:solidFill>
                  <a:schemeClr val="bg1"/>
                </a:solidFill>
                <a:latin typeface="DIN Offc"/>
                <a:cs typeface="DIN Offc"/>
              </a:rPr>
              <a:t>Belvaux</a:t>
            </a:r>
            <a:endParaRPr lang="de-DE" sz="1050" dirty="0">
              <a:solidFill>
                <a:schemeClr val="bg1"/>
              </a:solidFill>
              <a:latin typeface="DIN Offc"/>
              <a:cs typeface="DIN Offc"/>
            </a:endParaRPr>
          </a:p>
          <a:p>
            <a:pPr>
              <a:lnSpc>
                <a:spcPct val="100000"/>
              </a:lnSpc>
            </a:pPr>
            <a:r>
              <a:rPr lang="de-DE" sz="1050" dirty="0">
                <a:solidFill>
                  <a:schemeClr val="bg1"/>
                </a:solidFill>
                <a:latin typeface="DIN Offc"/>
                <a:cs typeface="DIN Offc"/>
              </a:rPr>
              <a:t>Tel. : (+352) 24 77 43 -60 · Fax : (+352) 24 79 43 -60</a:t>
            </a:r>
          </a:p>
          <a:p>
            <a:pPr>
              <a:lnSpc>
                <a:spcPct val="100000"/>
              </a:lnSpc>
            </a:pPr>
            <a:r>
              <a:rPr lang="de-DE" sz="1050" dirty="0" err="1">
                <a:solidFill>
                  <a:schemeClr val="bg1"/>
                </a:solidFill>
                <a:latin typeface="DIN Offc"/>
                <a:cs typeface="DIN Offc"/>
              </a:rPr>
              <a:t>E-mail</a:t>
            </a:r>
            <a:r>
              <a:rPr lang="de-DE" sz="1050" dirty="0">
                <a:solidFill>
                  <a:schemeClr val="bg1"/>
                </a:solidFill>
                <a:latin typeface="DIN Offc"/>
                <a:cs typeface="DIN Offc"/>
              </a:rPr>
              <a:t> : </a:t>
            </a:r>
            <a:r>
              <a:rPr lang="de-DE" sz="1050" dirty="0" err="1">
                <a:solidFill>
                  <a:schemeClr val="bg1"/>
                </a:solidFill>
                <a:latin typeface="DIN Offc"/>
                <a:cs typeface="DIN Offc"/>
              </a:rPr>
              <a:t>olas@ilnas.etat.lu</a:t>
            </a:r>
            <a:endParaRPr lang="de-DE" sz="1050" dirty="0">
              <a:solidFill>
                <a:schemeClr val="bg1"/>
              </a:solidFill>
              <a:latin typeface="DIN Offc"/>
              <a:cs typeface="DIN Offc"/>
            </a:endParaRPr>
          </a:p>
          <a:p>
            <a:pPr>
              <a:lnSpc>
                <a:spcPct val="150000"/>
              </a:lnSpc>
            </a:pPr>
            <a:r>
              <a:rPr lang="de-DE" sz="1400" dirty="0">
                <a:solidFill>
                  <a:srgbClr val="F2B01E"/>
                </a:solidFill>
                <a:latin typeface="DIN Offc"/>
                <a:cs typeface="DIN Offc"/>
                <a:hlinkClick r:id="rId3"/>
              </a:rPr>
              <a:t>www.portail-qualite.lu</a:t>
            </a:r>
            <a:endParaRPr lang="de-DE" sz="1400" dirty="0">
              <a:solidFill>
                <a:srgbClr val="F2B01E"/>
              </a:solidFill>
              <a:latin typeface="DIN Offc"/>
              <a:cs typeface="DIN Offc"/>
            </a:endParaRPr>
          </a:p>
        </p:txBody>
      </p:sp>
      <p:sp>
        <p:nvSpPr>
          <p:cNvPr id="9" name="Textfeld 12"/>
          <p:cNvSpPr txBox="1"/>
          <p:nvPr userDrawn="1"/>
        </p:nvSpPr>
        <p:spPr>
          <a:xfrm>
            <a:off x="345023" y="5945449"/>
            <a:ext cx="5667169" cy="461665"/>
          </a:xfrm>
          <a:prstGeom prst="rect">
            <a:avLst/>
          </a:prstGeom>
          <a:noFill/>
        </p:spPr>
        <p:txBody>
          <a:bodyPr wrap="square" rtlCol="0">
            <a:spAutoFit/>
          </a:bodyPr>
          <a:lstStyle/>
          <a:p>
            <a:r>
              <a:rPr lang="de-DE" sz="2400" i="1" dirty="0" err="1">
                <a:solidFill>
                  <a:schemeClr val="bg1"/>
                </a:solidFill>
                <a:latin typeface="Times"/>
                <a:cs typeface="Times"/>
              </a:rPr>
              <a:t>Thank</a:t>
            </a:r>
            <a:r>
              <a:rPr lang="de-DE" sz="2400" i="1" dirty="0">
                <a:solidFill>
                  <a:schemeClr val="bg1"/>
                </a:solidFill>
                <a:latin typeface="Times"/>
                <a:cs typeface="Times"/>
              </a:rPr>
              <a:t> </a:t>
            </a:r>
            <a:r>
              <a:rPr lang="de-DE" sz="2400" i="1" dirty="0" err="1">
                <a:solidFill>
                  <a:schemeClr val="bg1"/>
                </a:solidFill>
                <a:latin typeface="Times"/>
                <a:cs typeface="Times"/>
              </a:rPr>
              <a:t>you</a:t>
            </a:r>
            <a:r>
              <a:rPr lang="de-DE" sz="2400" i="1" dirty="0">
                <a:solidFill>
                  <a:schemeClr val="bg1"/>
                </a:solidFill>
                <a:latin typeface="Times"/>
                <a:cs typeface="Times"/>
              </a:rPr>
              <a:t> · Merci · Danke</a:t>
            </a:r>
          </a:p>
        </p:txBody>
      </p:sp>
    </p:spTree>
    <p:extLst>
      <p:ext uri="{BB962C8B-B14F-4D97-AF65-F5344CB8AC3E}">
        <p14:creationId xmlns:p14="http://schemas.microsoft.com/office/powerpoint/2010/main" val="1506734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02/10/2024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F170C3-6B7D-8541-BF66-81F71D8A3771}" type="slidenum">
              <a:rPr lang="de-DE" smtClean="0"/>
              <a:pPr/>
              <a:t>‹N°›</a:t>
            </a:fld>
            <a:endParaRPr lang="de-DE"/>
          </a:p>
        </p:txBody>
      </p:sp>
    </p:spTree>
    <p:extLst>
      <p:ext uri="{BB962C8B-B14F-4D97-AF65-F5344CB8AC3E}">
        <p14:creationId xmlns:p14="http://schemas.microsoft.com/office/powerpoint/2010/main" val="2229779396"/>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02/10/2024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BF170C3-6B7D-8541-BF66-81F71D8A3771}" type="slidenum">
              <a:rPr lang="de-DE" smtClean="0"/>
              <a:pPr/>
              <a:t>‹N°›</a:t>
            </a:fld>
            <a:endParaRPr lang="de-DE"/>
          </a:p>
        </p:txBody>
      </p:sp>
    </p:spTree>
    <p:extLst>
      <p:ext uri="{BB962C8B-B14F-4D97-AF65-F5344CB8AC3E}">
        <p14:creationId xmlns:p14="http://schemas.microsoft.com/office/powerpoint/2010/main" val="1280685846"/>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02/10/2024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BF170C3-6B7D-8541-BF66-81F71D8A3771}" type="slidenum">
              <a:rPr lang="de-DE" smtClean="0"/>
              <a:pPr/>
              <a:t>‹N°›</a:t>
            </a:fld>
            <a:endParaRPr lang="de-DE"/>
          </a:p>
        </p:txBody>
      </p:sp>
    </p:spTree>
    <p:extLst>
      <p:ext uri="{BB962C8B-B14F-4D97-AF65-F5344CB8AC3E}">
        <p14:creationId xmlns:p14="http://schemas.microsoft.com/office/powerpoint/2010/main" val="1151939813"/>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02/10/2024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BF170C3-6B7D-8541-BF66-81F71D8A3771}" type="slidenum">
              <a:rPr lang="de-DE" smtClean="0"/>
              <a:pPr/>
              <a:t>‹N°›</a:t>
            </a:fld>
            <a:endParaRPr lang="de-DE"/>
          </a:p>
        </p:txBody>
      </p:sp>
    </p:spTree>
    <p:extLst>
      <p:ext uri="{BB962C8B-B14F-4D97-AF65-F5344CB8AC3E}">
        <p14:creationId xmlns:p14="http://schemas.microsoft.com/office/powerpoint/2010/main" val="2796398560"/>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02/10/2024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BF170C3-6B7D-8541-BF66-81F71D8A3771}" type="slidenum">
              <a:rPr lang="de-DE" smtClean="0"/>
              <a:pPr/>
              <a:t>‹N°›</a:t>
            </a:fld>
            <a:endParaRPr lang="de-DE"/>
          </a:p>
        </p:txBody>
      </p:sp>
    </p:spTree>
    <p:extLst>
      <p:ext uri="{BB962C8B-B14F-4D97-AF65-F5344CB8AC3E}">
        <p14:creationId xmlns:p14="http://schemas.microsoft.com/office/powerpoint/2010/main" val="1078946157"/>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70DDF080-5E8C-48AD-84E5-6C08B304C14E}" type="datetimeFigureOut">
              <a:rPr lang="en-US" smtClean="0"/>
              <a:t>02/10/2024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BF170C3-6B7D-8541-BF66-81F71D8A3771}" type="slidenum">
              <a:rPr lang="de-DE" smtClean="0"/>
              <a:pPr/>
              <a:t>‹N°›</a:t>
            </a:fld>
            <a:endParaRPr lang="de-DE"/>
          </a:p>
        </p:txBody>
      </p:sp>
    </p:spTree>
    <p:extLst>
      <p:ext uri="{BB962C8B-B14F-4D97-AF65-F5344CB8AC3E}">
        <p14:creationId xmlns:p14="http://schemas.microsoft.com/office/powerpoint/2010/main" val="909147703"/>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02/10/2024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BF170C3-6B7D-8541-BF66-81F71D8A3771}" type="slidenum">
              <a:rPr lang="de-DE" smtClean="0"/>
              <a:pPr/>
              <a:t>‹N°›</a:t>
            </a:fld>
            <a:endParaRPr lang="de-DE"/>
          </a:p>
        </p:txBody>
      </p:sp>
    </p:spTree>
    <p:extLst>
      <p:ext uri="{BB962C8B-B14F-4D97-AF65-F5344CB8AC3E}">
        <p14:creationId xmlns:p14="http://schemas.microsoft.com/office/powerpoint/2010/main" val="1075283835"/>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02/10/2024</a:t>
            </a:fld>
            <a:endParaRPr lang="en-US" dirty="0"/>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BF170C3-6B7D-8541-BF66-81F71D8A3771}" type="slidenum">
              <a:rPr lang="de-DE" smtClean="0"/>
              <a:pPr/>
              <a:t>‹N°›</a:t>
            </a:fld>
            <a:endParaRPr lang="de-DE"/>
          </a:p>
        </p:txBody>
      </p:sp>
      <p:pic>
        <p:nvPicPr>
          <p:cNvPr id="18" name="Picture 17">
            <a:extLst>
              <a:ext uri="{FF2B5EF4-FFF2-40B4-BE49-F238E27FC236}">
                <a16:creationId xmlns:a16="http://schemas.microsoft.com/office/drawing/2014/main" id="{7EDBB833-B0D4-480F-A135-C7703100CF5A}"/>
              </a:ext>
            </a:extLst>
          </p:cNvPr>
          <p:cNvPicPr>
            <a:picLocks noChangeAspect="1"/>
          </p:cNvPicPr>
          <p:nvPr userDrawn="1"/>
        </p:nvPicPr>
        <p:blipFill>
          <a:blip r:embed="rId28"/>
          <a:stretch>
            <a:fillRect/>
          </a:stretch>
        </p:blipFill>
        <p:spPr>
          <a:xfrm>
            <a:off x="-397" y="-297"/>
            <a:ext cx="9144793" cy="6858594"/>
          </a:xfrm>
          <a:prstGeom prst="rect">
            <a:avLst/>
          </a:prstGeom>
        </p:spPr>
      </p:pic>
    </p:spTree>
    <p:extLst>
      <p:ext uri="{BB962C8B-B14F-4D97-AF65-F5344CB8AC3E}">
        <p14:creationId xmlns:p14="http://schemas.microsoft.com/office/powerpoint/2010/main" val="3340810723"/>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 id="2147483720" r:id="rId18"/>
    <p:sldLayoutId id="2147483722" r:id="rId19"/>
    <p:sldLayoutId id="2147483672" r:id="rId20"/>
    <p:sldLayoutId id="2147483673" r:id="rId21"/>
    <p:sldLayoutId id="2147483678" r:id="rId22"/>
    <p:sldLayoutId id="2147483676" r:id="rId23"/>
    <p:sldLayoutId id="2147483679" r:id="rId24"/>
    <p:sldLayoutId id="2147483677" r:id="rId25"/>
    <p:sldLayoutId id="2147483662" r:id="rId2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8.xml"/><Relationship Id="rId4" Type="http://schemas.openxmlformats.org/officeDocument/2006/relationships/image" Target="../media/image10.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8.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8.xml"/><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8.xml"/><Relationship Id="rId4" Type="http://schemas.openxmlformats.org/officeDocument/2006/relationships/image" Target="../media/image20.png"/></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8.xml"/><Relationship Id="rId4" Type="http://schemas.openxmlformats.org/officeDocument/2006/relationships/image" Target="../media/image21.png"/></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8.xml"/><Relationship Id="rId4" Type="http://schemas.openxmlformats.org/officeDocument/2006/relationships/image" Target="../media/image22.png"/></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18.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8.xml"/><Relationship Id="rId4" Type="http://schemas.openxmlformats.org/officeDocument/2006/relationships/image" Target="../media/image26.png"/></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8.xml"/><Relationship Id="rId4" Type="http://schemas.openxmlformats.org/officeDocument/2006/relationships/image" Target="../media/image29.png"/></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8.xml"/><Relationship Id="rId4" Type="http://schemas.openxmlformats.org/officeDocument/2006/relationships/image" Target="../media/image31.png"/></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8.xml"/><Relationship Id="rId4" Type="http://schemas.openxmlformats.org/officeDocument/2006/relationships/image" Target="../media/image32.png"/></Relationships>
</file>

<file path=ppt/slides/_rels/slide3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18.xml"/><Relationship Id="rId4" Type="http://schemas.openxmlformats.org/officeDocument/2006/relationships/image" Target="../media/image34.png"/></Relationships>
</file>

<file path=ppt/slides/_rels/slide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8.xml"/><Relationship Id="rId4" Type="http://schemas.openxmlformats.org/officeDocument/2006/relationships/image" Target="../media/image35.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g"/><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4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4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18.xml"/><Relationship Id="rId4" Type="http://schemas.openxmlformats.org/officeDocument/2006/relationships/image" Target="../media/image38.png"/></Relationships>
</file>

<file path=ppt/slides/_rels/slide4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4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8.xml"/><Relationship Id="rId4" Type="http://schemas.openxmlformats.org/officeDocument/2006/relationships/image" Target="../media/image40.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fr-FR" dirty="0"/>
              <a:t>JCA du 04 octobre 2024</a:t>
            </a:r>
          </a:p>
          <a:p>
            <a:endParaRPr lang="fr-FR" dirty="0"/>
          </a:p>
          <a:p>
            <a:pPr>
              <a:spcBef>
                <a:spcPts val="0"/>
              </a:spcBef>
            </a:pPr>
            <a:r>
              <a:rPr lang="fr-FR" dirty="0"/>
              <a:t>Olivier WAGNER</a:t>
            </a:r>
          </a:p>
        </p:txBody>
      </p:sp>
      <p:sp>
        <p:nvSpPr>
          <p:cNvPr id="4" name="Title 3"/>
          <p:cNvSpPr>
            <a:spLocks noGrp="1"/>
          </p:cNvSpPr>
          <p:nvPr>
            <p:ph type="title"/>
          </p:nvPr>
        </p:nvSpPr>
        <p:spPr/>
        <p:txBody>
          <a:bodyPr/>
          <a:lstStyle/>
          <a:p>
            <a:r>
              <a:rPr lang="fr-FR" dirty="0"/>
              <a:t>Formation continue auditeurs OLAS 2024</a:t>
            </a:r>
            <a:endParaRPr lang="fr-CH" dirty="0"/>
          </a:p>
        </p:txBody>
      </p:sp>
    </p:spTree>
    <p:extLst>
      <p:ext uri="{BB962C8B-B14F-4D97-AF65-F5344CB8AC3E}">
        <p14:creationId xmlns:p14="http://schemas.microsoft.com/office/powerpoint/2010/main" val="19925360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10</a:t>
            </a:fld>
            <a:endParaRPr lang="de-DE"/>
          </a:p>
        </p:txBody>
      </p:sp>
      <p:pic>
        <p:nvPicPr>
          <p:cNvPr id="15" name="Picture Placeholder 2">
            <a:extLst>
              <a:ext uri="{FF2B5EF4-FFF2-40B4-BE49-F238E27FC236}">
                <a16:creationId xmlns:a16="http://schemas.microsoft.com/office/drawing/2014/main" id="{BE89DD6B-88ED-4C06-BD40-59B8B538CB2B}"/>
              </a:ext>
            </a:extLst>
          </p:cNvPr>
          <p:cNvPicPr>
            <a:picLocks noGrp="1" noChangeAspect="1"/>
          </p:cNvPicPr>
          <p:nvPr>
            <p:ph type="pic" sz="quarter" idx="11"/>
          </p:nvPr>
        </p:nvPicPr>
        <p:blipFill>
          <a:blip r:embed="rId2"/>
          <a:srcRect l="14800" r="14800"/>
          <a:stretch>
            <a:fillRect/>
          </a:stretch>
        </p:blipFill>
        <p:spPr>
          <a:prstGeom prst="rect">
            <a:avLst/>
          </a:prstGeom>
        </p:spPr>
      </p:pic>
      <p:sp>
        <p:nvSpPr>
          <p:cNvPr id="11" name="Text Placeholder 10"/>
          <p:cNvSpPr>
            <a:spLocks noGrp="1"/>
          </p:cNvSpPr>
          <p:nvPr>
            <p:ph type="body" sz="quarter" idx="13"/>
          </p:nvPr>
        </p:nvSpPr>
        <p:spPr/>
        <p:txBody>
          <a:bodyPr/>
          <a:lstStyle/>
          <a:p>
            <a:endParaRPr lang="fr-FR" b="1" dirty="0">
              <a:latin typeface="DIN-Regular"/>
            </a:endParaRPr>
          </a:p>
          <a:p>
            <a:endParaRPr lang="fr-CH" dirty="0"/>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4" name="TextBox 3">
            <a:extLst>
              <a:ext uri="{FF2B5EF4-FFF2-40B4-BE49-F238E27FC236}">
                <a16:creationId xmlns:a16="http://schemas.microsoft.com/office/drawing/2014/main" id="{931DEBD8-EDE6-405F-B0D3-88BD5585C2A1}"/>
              </a:ext>
            </a:extLst>
          </p:cNvPr>
          <p:cNvSpPr txBox="1"/>
          <p:nvPr/>
        </p:nvSpPr>
        <p:spPr>
          <a:xfrm>
            <a:off x="1719718" y="1400987"/>
            <a:ext cx="7169528" cy="646331"/>
          </a:xfrm>
          <a:prstGeom prst="rect">
            <a:avLst/>
          </a:prstGeom>
          <a:noFill/>
        </p:spPr>
        <p:txBody>
          <a:bodyPr wrap="square" rtlCol="0">
            <a:spAutoFit/>
          </a:bodyPr>
          <a:lstStyle/>
          <a:p>
            <a:pPr marL="285750" indent="-285750">
              <a:buFont typeface="Arial" panose="020B0604020202020204" pitchFamily="34" charset="0"/>
              <a:buChar char="•"/>
            </a:pPr>
            <a:r>
              <a:rPr lang="fr-FR" dirty="0">
                <a:latin typeface="DIN-Regular"/>
              </a:rPr>
              <a:t>Le plan d’audit est établi par le responsable d’équipe</a:t>
            </a:r>
          </a:p>
          <a:p>
            <a:r>
              <a:rPr lang="fr-FR" dirty="0">
                <a:solidFill>
                  <a:schemeClr val="accent1"/>
                </a:solidFill>
                <a:latin typeface="DIN-Regular"/>
              </a:rPr>
              <a:t>C’est vrai! </a:t>
            </a:r>
            <a:r>
              <a:rPr lang="fr-FR" sz="1600" i="1" dirty="0">
                <a:latin typeface="DIN-Regular"/>
              </a:rPr>
              <a:t>(97% sont d’accord)</a:t>
            </a:r>
            <a:endParaRPr lang="fr-FR" i="1" dirty="0">
              <a:latin typeface="DIN-Regular"/>
            </a:endParaRPr>
          </a:p>
        </p:txBody>
      </p:sp>
      <p:sp>
        <p:nvSpPr>
          <p:cNvPr id="13" name="TextBox 12">
            <a:extLst>
              <a:ext uri="{FF2B5EF4-FFF2-40B4-BE49-F238E27FC236}">
                <a16:creationId xmlns:a16="http://schemas.microsoft.com/office/drawing/2014/main" id="{C06D950F-D502-4EAB-8A99-2959302FF44D}"/>
              </a:ext>
            </a:extLst>
          </p:cNvPr>
          <p:cNvSpPr txBox="1"/>
          <p:nvPr/>
        </p:nvSpPr>
        <p:spPr>
          <a:xfrm>
            <a:off x="1719718" y="2134954"/>
            <a:ext cx="7169528" cy="1477328"/>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000000">
                    <a:alpha val="100000"/>
                  </a:srgbClr>
                </a:solidFill>
                <a:latin typeface="DIN-Regular"/>
              </a:rPr>
              <a:t>Les non-</a:t>
            </a:r>
            <a:r>
              <a:rPr lang="en-US" dirty="0" err="1">
                <a:solidFill>
                  <a:srgbClr val="000000">
                    <a:alpha val="100000"/>
                  </a:srgbClr>
                </a:solidFill>
                <a:latin typeface="DIN-Regular"/>
              </a:rPr>
              <a:t>conformités</a:t>
            </a:r>
            <a:r>
              <a:rPr lang="en-US" dirty="0">
                <a:solidFill>
                  <a:srgbClr val="000000">
                    <a:alpha val="100000"/>
                  </a:srgbClr>
                </a:solidFill>
                <a:latin typeface="DIN-Regular"/>
              </a:rPr>
              <a:t> majeures, non-</a:t>
            </a:r>
            <a:r>
              <a:rPr lang="en-US" dirty="0" err="1">
                <a:solidFill>
                  <a:srgbClr val="000000">
                    <a:alpha val="100000"/>
                  </a:srgbClr>
                </a:solidFill>
                <a:latin typeface="DIN-Regular"/>
              </a:rPr>
              <a:t>conformités</a:t>
            </a:r>
            <a:r>
              <a:rPr lang="en-US" dirty="0">
                <a:solidFill>
                  <a:srgbClr val="000000">
                    <a:alpha val="100000"/>
                  </a:srgbClr>
                </a:solidFill>
                <a:latin typeface="DIN-Regular"/>
              </a:rPr>
              <a:t> et remarques, ne font pas </a:t>
            </a:r>
            <a:r>
              <a:rPr lang="en-US" dirty="0" err="1">
                <a:solidFill>
                  <a:srgbClr val="000000">
                    <a:alpha val="100000"/>
                  </a:srgbClr>
                </a:solidFill>
                <a:latin typeface="DIN-Regular"/>
              </a:rPr>
              <a:t>tous</a:t>
            </a:r>
            <a:r>
              <a:rPr lang="en-US" dirty="0">
                <a:solidFill>
                  <a:srgbClr val="000000">
                    <a:alpha val="100000"/>
                  </a:srgbClr>
                </a:solidFill>
                <a:latin typeface="DIN-Regular"/>
              </a:rPr>
              <a:t> </a:t>
            </a:r>
            <a:r>
              <a:rPr lang="en-US" dirty="0" err="1">
                <a:solidFill>
                  <a:srgbClr val="000000">
                    <a:alpha val="100000"/>
                  </a:srgbClr>
                </a:solidFill>
                <a:latin typeface="DIN-Regular"/>
              </a:rPr>
              <a:t>l’objet</a:t>
            </a:r>
            <a:r>
              <a:rPr lang="en-US" dirty="0">
                <a:solidFill>
                  <a:srgbClr val="000000">
                    <a:alpha val="100000"/>
                  </a:srgbClr>
                </a:solidFill>
                <a:latin typeface="DIN-Regular"/>
              </a:rPr>
              <a:t> de fiches </a:t>
            </a:r>
            <a:r>
              <a:rPr lang="en-US" dirty="0" err="1">
                <a:solidFill>
                  <a:srgbClr val="000000">
                    <a:alpha val="100000"/>
                  </a:srgbClr>
                </a:solidFill>
                <a:latin typeface="DIN-Regular"/>
              </a:rPr>
              <a:t>d’écart</a:t>
            </a:r>
            <a:r>
              <a:rPr lang="en-US" dirty="0">
                <a:solidFill>
                  <a:srgbClr val="000000">
                    <a:alpha val="100000"/>
                  </a:srgbClr>
                </a:solidFill>
                <a:latin typeface="DIN-Regular"/>
              </a:rPr>
              <a:t> </a:t>
            </a:r>
            <a:r>
              <a:rPr lang="en-US" dirty="0" err="1">
                <a:solidFill>
                  <a:srgbClr val="000000">
                    <a:alpha val="100000"/>
                  </a:srgbClr>
                </a:solidFill>
                <a:latin typeface="DIN-Regular"/>
              </a:rPr>
              <a:t>ainsi</a:t>
            </a:r>
            <a:r>
              <a:rPr lang="en-US" dirty="0">
                <a:solidFill>
                  <a:srgbClr val="000000">
                    <a:alpha val="100000"/>
                  </a:srgbClr>
                </a:solidFill>
                <a:latin typeface="DIN-Regular"/>
              </a:rPr>
              <a:t> que des actions correctives. </a:t>
            </a:r>
            <a:r>
              <a:rPr lang="en-US" dirty="0" err="1">
                <a:solidFill>
                  <a:srgbClr val="000000">
                    <a:alpha val="100000"/>
                  </a:srgbClr>
                </a:solidFill>
                <a:latin typeface="DIN-Regular"/>
              </a:rPr>
              <a:t>Seulement</a:t>
            </a:r>
            <a:r>
              <a:rPr lang="en-US" dirty="0">
                <a:solidFill>
                  <a:srgbClr val="000000">
                    <a:alpha val="100000"/>
                  </a:srgbClr>
                </a:solidFill>
                <a:latin typeface="DIN-Regular"/>
              </a:rPr>
              <a:t> les non-</a:t>
            </a:r>
            <a:r>
              <a:rPr lang="en-US" dirty="0" err="1">
                <a:solidFill>
                  <a:srgbClr val="000000">
                    <a:alpha val="100000"/>
                  </a:srgbClr>
                </a:solidFill>
                <a:latin typeface="DIN-Regular"/>
              </a:rPr>
              <a:t>conformités</a:t>
            </a:r>
            <a:r>
              <a:rPr lang="en-US" dirty="0">
                <a:solidFill>
                  <a:srgbClr val="000000">
                    <a:alpha val="100000"/>
                  </a:srgbClr>
                </a:solidFill>
                <a:latin typeface="DIN-Regular"/>
              </a:rPr>
              <a:t> majeures et les non-</a:t>
            </a:r>
            <a:r>
              <a:rPr lang="en-US" dirty="0" err="1">
                <a:solidFill>
                  <a:srgbClr val="000000">
                    <a:alpha val="100000"/>
                  </a:srgbClr>
                </a:solidFill>
                <a:latin typeface="DIN-Regular"/>
              </a:rPr>
              <a:t>conformités</a:t>
            </a:r>
            <a:r>
              <a:rPr lang="en-US" dirty="0">
                <a:solidFill>
                  <a:srgbClr val="000000">
                    <a:alpha val="100000"/>
                  </a:srgbClr>
                </a:solidFill>
                <a:latin typeface="DIN-Regular"/>
              </a:rPr>
              <a:t> </a:t>
            </a:r>
            <a:r>
              <a:rPr lang="en-US" dirty="0" err="1">
                <a:solidFill>
                  <a:srgbClr val="000000">
                    <a:alpha val="100000"/>
                  </a:srgbClr>
                </a:solidFill>
                <a:latin typeface="DIN-Regular"/>
              </a:rPr>
              <a:t>sont</a:t>
            </a:r>
            <a:r>
              <a:rPr lang="en-US" dirty="0">
                <a:solidFill>
                  <a:srgbClr val="000000">
                    <a:alpha val="100000"/>
                  </a:srgbClr>
                </a:solidFill>
                <a:latin typeface="DIN-Regular"/>
              </a:rPr>
              <a:t> </a:t>
            </a:r>
            <a:r>
              <a:rPr lang="en-US" dirty="0" err="1">
                <a:solidFill>
                  <a:srgbClr val="000000">
                    <a:alpha val="100000"/>
                  </a:srgbClr>
                </a:solidFill>
                <a:latin typeface="DIN-Regular"/>
              </a:rPr>
              <a:t>concernées</a:t>
            </a:r>
            <a:endParaRPr lang="en-US" dirty="0">
              <a:solidFill>
                <a:srgbClr val="000000">
                  <a:alpha val="100000"/>
                </a:srgbClr>
              </a:solidFill>
              <a:latin typeface="DIN-Regular"/>
            </a:endParaRPr>
          </a:p>
          <a:p>
            <a:r>
              <a:rPr lang="en-US" dirty="0" err="1">
                <a:solidFill>
                  <a:schemeClr val="accent1"/>
                </a:solidFill>
                <a:latin typeface="DIN-Regular"/>
              </a:rPr>
              <a:t>C’est</a:t>
            </a:r>
            <a:r>
              <a:rPr lang="en-US" dirty="0">
                <a:solidFill>
                  <a:schemeClr val="accent1"/>
                </a:solidFill>
                <a:latin typeface="DIN-Regular"/>
              </a:rPr>
              <a:t> faux! </a:t>
            </a:r>
            <a:r>
              <a:rPr lang="en-US" sz="1600" i="1" dirty="0">
                <a:solidFill>
                  <a:srgbClr val="000000">
                    <a:alpha val="100000"/>
                  </a:srgbClr>
                </a:solidFill>
                <a:latin typeface="DIN-Regular"/>
              </a:rPr>
              <a:t>(97% </a:t>
            </a:r>
            <a:r>
              <a:rPr lang="en-US" sz="1600" i="1" dirty="0" err="1">
                <a:solidFill>
                  <a:srgbClr val="000000">
                    <a:alpha val="100000"/>
                  </a:srgbClr>
                </a:solidFill>
                <a:latin typeface="DIN-Regular"/>
              </a:rPr>
              <a:t>sont</a:t>
            </a:r>
            <a:r>
              <a:rPr lang="en-US" sz="1600" i="1" dirty="0">
                <a:solidFill>
                  <a:srgbClr val="000000">
                    <a:alpha val="100000"/>
                  </a:srgbClr>
                </a:solidFill>
                <a:latin typeface="DIN-Regular"/>
              </a:rPr>
              <a:t> </a:t>
            </a:r>
            <a:r>
              <a:rPr lang="en-US" sz="1600" i="1" dirty="0" err="1">
                <a:solidFill>
                  <a:srgbClr val="000000">
                    <a:alpha val="100000"/>
                  </a:srgbClr>
                </a:solidFill>
                <a:latin typeface="DIN-Regular"/>
              </a:rPr>
              <a:t>d’accord</a:t>
            </a:r>
            <a:r>
              <a:rPr lang="en-US" sz="1600" i="1" dirty="0">
                <a:solidFill>
                  <a:srgbClr val="000000">
                    <a:alpha val="100000"/>
                  </a:srgbClr>
                </a:solidFill>
                <a:latin typeface="DIN-Regular"/>
              </a:rPr>
              <a:t>)</a:t>
            </a:r>
            <a:endParaRPr lang="fr-FR" i="1" dirty="0">
              <a:latin typeface="DIN-Regular"/>
            </a:endParaRPr>
          </a:p>
        </p:txBody>
      </p:sp>
      <p:sp>
        <p:nvSpPr>
          <p:cNvPr id="10" name="TextBox 9">
            <a:extLst>
              <a:ext uri="{FF2B5EF4-FFF2-40B4-BE49-F238E27FC236}">
                <a16:creationId xmlns:a16="http://schemas.microsoft.com/office/drawing/2014/main" id="{006C8C43-4F4E-478F-A881-AC4F509A0D8A}"/>
              </a:ext>
            </a:extLst>
          </p:cNvPr>
          <p:cNvSpPr txBox="1"/>
          <p:nvPr/>
        </p:nvSpPr>
        <p:spPr>
          <a:xfrm>
            <a:off x="1734645" y="3643833"/>
            <a:ext cx="6382901" cy="1200329"/>
          </a:xfrm>
          <a:prstGeom prst="rect">
            <a:avLst/>
          </a:prstGeom>
          <a:noFill/>
        </p:spPr>
        <p:txBody>
          <a:bodyPr wrap="square" rtlCol="0">
            <a:spAutoFit/>
          </a:bodyPr>
          <a:lstStyle/>
          <a:p>
            <a:pPr marL="285750" indent="-285750">
              <a:buFont typeface="Arial" panose="020B0604020202020204" pitchFamily="34" charset="0"/>
              <a:buChar char="•"/>
            </a:pPr>
            <a:r>
              <a:rPr lang="fr-FR" dirty="0">
                <a:solidFill>
                  <a:srgbClr val="000000">
                    <a:alpha val="100000"/>
                  </a:srgbClr>
                </a:solidFill>
                <a:latin typeface="DIN-Regular"/>
              </a:rPr>
              <a:t>Les documents EA, ILAC ou IAF d’application obligatoire ne fon pas forcément partie des exigences à auditer lors de l’audit d’accréditation</a:t>
            </a:r>
          </a:p>
          <a:p>
            <a:r>
              <a:rPr lang="fr-FR" dirty="0">
                <a:solidFill>
                  <a:schemeClr val="accent1"/>
                </a:solidFill>
                <a:latin typeface="DIN-Regular"/>
              </a:rPr>
              <a:t>C’est faux! </a:t>
            </a:r>
            <a:r>
              <a:rPr lang="fr-FR" sz="1600" i="1" dirty="0">
                <a:latin typeface="DIN-Regular"/>
              </a:rPr>
              <a:t>(95% sont d’accord)</a:t>
            </a:r>
            <a:endParaRPr lang="fr-FR" i="1" dirty="0">
              <a:latin typeface="DIN-Regular"/>
            </a:endParaRPr>
          </a:p>
        </p:txBody>
      </p:sp>
      <p:sp>
        <p:nvSpPr>
          <p:cNvPr id="3" name="Rectangle 2">
            <a:extLst>
              <a:ext uri="{FF2B5EF4-FFF2-40B4-BE49-F238E27FC236}">
                <a16:creationId xmlns:a16="http://schemas.microsoft.com/office/drawing/2014/main" id="{F0BB3B26-A977-406E-8633-5B87980EF353}"/>
              </a:ext>
            </a:extLst>
          </p:cNvPr>
          <p:cNvSpPr/>
          <p:nvPr/>
        </p:nvSpPr>
        <p:spPr>
          <a:xfrm>
            <a:off x="2214537" y="888298"/>
            <a:ext cx="2874120" cy="369332"/>
          </a:xfrm>
          <a:prstGeom prst="rect">
            <a:avLst/>
          </a:prstGeom>
        </p:spPr>
        <p:txBody>
          <a:bodyPr wrap="none">
            <a:spAutoFit/>
          </a:bodyPr>
          <a:lstStyle/>
          <a:p>
            <a:r>
              <a:rPr lang="fr-FR" b="1" dirty="0">
                <a:solidFill>
                  <a:schemeClr val="bg1"/>
                </a:solidFill>
                <a:latin typeface="DIN-Regular"/>
              </a:rPr>
              <a:t>Partie I « Le système OLAS »</a:t>
            </a:r>
          </a:p>
        </p:txBody>
      </p:sp>
      <p:sp>
        <p:nvSpPr>
          <p:cNvPr id="5" name="TextBox 9">
            <a:extLst>
              <a:ext uri="{FF2B5EF4-FFF2-40B4-BE49-F238E27FC236}">
                <a16:creationId xmlns:a16="http://schemas.microsoft.com/office/drawing/2014/main" id="{219B01CB-E125-8953-EB7F-06D8A4780D0F}"/>
              </a:ext>
            </a:extLst>
          </p:cNvPr>
          <p:cNvSpPr txBox="1"/>
          <p:nvPr/>
        </p:nvSpPr>
        <p:spPr>
          <a:xfrm>
            <a:off x="1754623" y="5095400"/>
            <a:ext cx="6382901" cy="1169551"/>
          </a:xfrm>
          <a:prstGeom prst="rect">
            <a:avLst/>
          </a:prstGeom>
          <a:noFill/>
        </p:spPr>
        <p:txBody>
          <a:bodyPr wrap="square" rtlCol="0">
            <a:spAutoFit/>
          </a:bodyPr>
          <a:lstStyle/>
          <a:p>
            <a:pPr marL="285750" indent="-285750">
              <a:buFont typeface="Arial" panose="020B0604020202020204" pitchFamily="34" charset="0"/>
              <a:buChar char="•"/>
            </a:pPr>
            <a:r>
              <a:rPr lang="fr-FR" dirty="0">
                <a:solidFill>
                  <a:srgbClr val="000000">
                    <a:alpha val="100000"/>
                  </a:srgbClr>
                </a:solidFill>
                <a:latin typeface="DIN-Regular"/>
              </a:rPr>
              <a:t>Non-conformité majeure identifiée lors de l’audit:</a:t>
            </a:r>
          </a:p>
          <a:p>
            <a:r>
              <a:rPr lang="fr-FR" dirty="0">
                <a:solidFill>
                  <a:schemeClr val="accent1"/>
                </a:solidFill>
                <a:latin typeface="DIN-Regular"/>
              </a:rPr>
              <a:t>L’OEC dispose de 3 mois pour faire parvenir des preuves de mise en place des actions correctives</a:t>
            </a:r>
          </a:p>
          <a:p>
            <a:r>
              <a:rPr lang="fr-FR" sz="1600" i="1" dirty="0">
                <a:latin typeface="DIN-Regular"/>
              </a:rPr>
              <a:t>(92% sont d’accord)</a:t>
            </a:r>
            <a:endParaRPr lang="fr-FR" i="1" dirty="0">
              <a:latin typeface="DIN-Regular"/>
            </a:endParaRPr>
          </a:p>
        </p:txBody>
      </p:sp>
    </p:spTree>
    <p:extLst>
      <p:ext uri="{BB962C8B-B14F-4D97-AF65-F5344CB8AC3E}">
        <p14:creationId xmlns:p14="http://schemas.microsoft.com/office/powerpoint/2010/main" val="4182757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0"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11</a:t>
            </a:fld>
            <a:endParaRPr lang="de-DE"/>
          </a:p>
        </p:txBody>
      </p:sp>
      <p:pic>
        <p:nvPicPr>
          <p:cNvPr id="15" name="Picture Placeholder 2">
            <a:extLst>
              <a:ext uri="{FF2B5EF4-FFF2-40B4-BE49-F238E27FC236}">
                <a16:creationId xmlns:a16="http://schemas.microsoft.com/office/drawing/2014/main" id="{BE89DD6B-88ED-4C06-BD40-59B8B538CB2B}"/>
              </a:ext>
            </a:extLst>
          </p:cNvPr>
          <p:cNvPicPr>
            <a:picLocks noGrp="1" noChangeAspect="1"/>
          </p:cNvPicPr>
          <p:nvPr>
            <p:ph type="pic" sz="quarter" idx="11"/>
          </p:nvPr>
        </p:nvPicPr>
        <p:blipFill>
          <a:blip r:embed="rId2"/>
          <a:srcRect l="14800" r="14800"/>
          <a:stretch>
            <a:fillRect/>
          </a:stretch>
        </p:blipFill>
        <p:spPr>
          <a:prstGeom prst="rect">
            <a:avLst/>
          </a:prstGeom>
        </p:spPr>
      </p:pic>
      <p:sp>
        <p:nvSpPr>
          <p:cNvPr id="11" name="Text Placeholder 10"/>
          <p:cNvSpPr>
            <a:spLocks noGrp="1"/>
          </p:cNvSpPr>
          <p:nvPr>
            <p:ph type="body" sz="quarter" idx="13"/>
          </p:nvPr>
        </p:nvSpPr>
        <p:spPr/>
        <p:txBody>
          <a:bodyPr/>
          <a:lstStyle/>
          <a:p>
            <a:endParaRPr lang="fr-FR" b="1" dirty="0">
              <a:latin typeface="DIN-Regular"/>
            </a:endParaRPr>
          </a:p>
          <a:p>
            <a:endParaRPr lang="fr-CH" dirty="0"/>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4" name="TextBox 3">
            <a:extLst>
              <a:ext uri="{FF2B5EF4-FFF2-40B4-BE49-F238E27FC236}">
                <a16:creationId xmlns:a16="http://schemas.microsoft.com/office/drawing/2014/main" id="{931DEBD8-EDE6-405F-B0D3-88BD5585C2A1}"/>
              </a:ext>
            </a:extLst>
          </p:cNvPr>
          <p:cNvSpPr txBox="1"/>
          <p:nvPr/>
        </p:nvSpPr>
        <p:spPr>
          <a:xfrm>
            <a:off x="1719718" y="1400987"/>
            <a:ext cx="7169528" cy="923330"/>
          </a:xfrm>
          <a:prstGeom prst="rect">
            <a:avLst/>
          </a:prstGeom>
          <a:noFill/>
        </p:spPr>
        <p:txBody>
          <a:bodyPr wrap="square" rtlCol="0">
            <a:spAutoFit/>
          </a:bodyPr>
          <a:lstStyle/>
          <a:p>
            <a:pPr marL="285750" indent="-285750">
              <a:buFont typeface="Arial" panose="020B0604020202020204" pitchFamily="34" charset="0"/>
              <a:buChar char="•"/>
            </a:pPr>
            <a:r>
              <a:rPr lang="fr-FR" dirty="0">
                <a:latin typeface="DIN-Regular"/>
              </a:rPr>
              <a:t>Pour une remarque constatée, il ne faut pas indiquer le risque sur la fiabilité des résultats</a:t>
            </a:r>
          </a:p>
          <a:p>
            <a:r>
              <a:rPr lang="fr-FR" dirty="0">
                <a:solidFill>
                  <a:schemeClr val="accent1"/>
                </a:solidFill>
                <a:latin typeface="DIN-Regular"/>
              </a:rPr>
              <a:t>C’est vrai! </a:t>
            </a:r>
            <a:r>
              <a:rPr lang="fr-FR" sz="1600" i="1" dirty="0">
                <a:latin typeface="DIN-Regular"/>
              </a:rPr>
              <a:t>(37% sont d’accord)</a:t>
            </a:r>
            <a:endParaRPr lang="fr-FR" i="1" dirty="0">
              <a:latin typeface="DIN-Regular"/>
            </a:endParaRPr>
          </a:p>
        </p:txBody>
      </p:sp>
      <p:sp>
        <p:nvSpPr>
          <p:cNvPr id="13" name="TextBox 12">
            <a:extLst>
              <a:ext uri="{FF2B5EF4-FFF2-40B4-BE49-F238E27FC236}">
                <a16:creationId xmlns:a16="http://schemas.microsoft.com/office/drawing/2014/main" id="{C06D950F-D502-4EAB-8A99-2959302FF44D}"/>
              </a:ext>
            </a:extLst>
          </p:cNvPr>
          <p:cNvSpPr txBox="1"/>
          <p:nvPr/>
        </p:nvSpPr>
        <p:spPr>
          <a:xfrm>
            <a:off x="1754623" y="2471375"/>
            <a:ext cx="7169528" cy="1477328"/>
          </a:xfrm>
          <a:prstGeom prst="rect">
            <a:avLst/>
          </a:prstGeom>
          <a:noFill/>
        </p:spPr>
        <p:txBody>
          <a:bodyPr wrap="square" rtlCol="0">
            <a:spAutoFit/>
          </a:bodyPr>
          <a:lstStyle/>
          <a:p>
            <a:pPr marL="285750" indent="-285750">
              <a:buFont typeface="Arial" panose="020B0604020202020204" pitchFamily="34" charset="0"/>
              <a:buChar char="•"/>
            </a:pPr>
            <a:r>
              <a:rPr lang="en-US" dirty="0" err="1">
                <a:solidFill>
                  <a:srgbClr val="000000">
                    <a:alpha val="100000"/>
                  </a:srgbClr>
                </a:solidFill>
                <a:latin typeface="DIN-Regular"/>
              </a:rPr>
              <a:t>L’accréditation</a:t>
            </a:r>
            <a:r>
              <a:rPr lang="en-US" dirty="0">
                <a:solidFill>
                  <a:srgbClr val="000000">
                    <a:alpha val="100000"/>
                  </a:srgbClr>
                </a:solidFill>
                <a:latin typeface="DIN-Regular"/>
              </a:rPr>
              <a:t> </a:t>
            </a:r>
            <a:r>
              <a:rPr lang="en-US" dirty="0" err="1">
                <a:solidFill>
                  <a:srgbClr val="000000">
                    <a:alpha val="100000"/>
                  </a:srgbClr>
                </a:solidFill>
                <a:latin typeface="DIN-Regular"/>
              </a:rPr>
              <a:t>n’est</a:t>
            </a:r>
            <a:r>
              <a:rPr lang="en-US" dirty="0">
                <a:solidFill>
                  <a:srgbClr val="000000">
                    <a:alpha val="100000"/>
                  </a:srgbClr>
                </a:solidFill>
                <a:latin typeface="DIN-Regular"/>
              </a:rPr>
              <a:t> pas </a:t>
            </a:r>
            <a:r>
              <a:rPr lang="en-US" dirty="0" err="1">
                <a:solidFill>
                  <a:srgbClr val="000000">
                    <a:alpha val="100000"/>
                  </a:srgbClr>
                </a:solidFill>
                <a:latin typeface="DIN-Regular"/>
              </a:rPr>
              <a:t>forcément</a:t>
            </a:r>
            <a:r>
              <a:rPr lang="en-US" dirty="0">
                <a:solidFill>
                  <a:srgbClr val="000000">
                    <a:alpha val="100000"/>
                  </a:srgbClr>
                </a:solidFill>
                <a:latin typeface="DIN-Regular"/>
              </a:rPr>
              <a:t> </a:t>
            </a:r>
            <a:r>
              <a:rPr lang="en-US" dirty="0" err="1">
                <a:solidFill>
                  <a:srgbClr val="000000">
                    <a:alpha val="100000"/>
                  </a:srgbClr>
                </a:solidFill>
                <a:latin typeface="DIN-Regular"/>
              </a:rPr>
              <a:t>obligatoire</a:t>
            </a:r>
            <a:r>
              <a:rPr lang="en-US" dirty="0">
                <a:solidFill>
                  <a:srgbClr val="000000">
                    <a:alpha val="100000"/>
                  </a:srgbClr>
                </a:solidFill>
                <a:latin typeface="DIN-Regular"/>
              </a:rPr>
              <a:t> au Luxembourg pour les </a:t>
            </a:r>
            <a:r>
              <a:rPr lang="en-US" dirty="0" err="1">
                <a:solidFill>
                  <a:srgbClr val="000000">
                    <a:alpha val="100000"/>
                  </a:srgbClr>
                </a:solidFill>
                <a:latin typeface="DIN-Regular"/>
              </a:rPr>
              <a:t>activités</a:t>
            </a:r>
            <a:r>
              <a:rPr lang="en-US" dirty="0">
                <a:solidFill>
                  <a:srgbClr val="000000">
                    <a:alpha val="100000"/>
                  </a:srgbClr>
                </a:solidFill>
                <a:latin typeface="DIN-Regular"/>
              </a:rPr>
              <a:t> </a:t>
            </a:r>
            <a:r>
              <a:rPr lang="en-US" dirty="0" err="1">
                <a:solidFill>
                  <a:srgbClr val="000000">
                    <a:alpha val="100000"/>
                  </a:srgbClr>
                </a:solidFill>
                <a:latin typeface="DIN-Regular"/>
              </a:rPr>
              <a:t>d’évaluation</a:t>
            </a:r>
            <a:r>
              <a:rPr lang="en-US" dirty="0">
                <a:solidFill>
                  <a:srgbClr val="000000">
                    <a:alpha val="100000"/>
                  </a:srgbClr>
                </a:solidFill>
                <a:latin typeface="DIN-Regular"/>
              </a:rPr>
              <a:t> de la </a:t>
            </a:r>
            <a:r>
              <a:rPr lang="en-US" dirty="0" err="1">
                <a:solidFill>
                  <a:srgbClr val="000000">
                    <a:alpha val="100000"/>
                  </a:srgbClr>
                </a:solidFill>
                <a:latin typeface="DIN-Regular"/>
              </a:rPr>
              <a:t>conformité</a:t>
            </a:r>
            <a:r>
              <a:rPr lang="en-US" dirty="0">
                <a:solidFill>
                  <a:srgbClr val="000000">
                    <a:alpha val="100000"/>
                  </a:srgbClr>
                </a:solidFill>
                <a:latin typeface="DIN-Regular"/>
              </a:rPr>
              <a:t> pour </a:t>
            </a:r>
            <a:r>
              <a:rPr lang="en-US" dirty="0" err="1">
                <a:solidFill>
                  <a:srgbClr val="000000">
                    <a:alpha val="100000"/>
                  </a:srgbClr>
                </a:solidFill>
                <a:latin typeface="DIN-Regular"/>
              </a:rPr>
              <a:t>lesquelles</a:t>
            </a:r>
            <a:r>
              <a:rPr lang="en-US" dirty="0">
                <a:solidFill>
                  <a:srgbClr val="000000">
                    <a:alpha val="100000"/>
                  </a:srgbClr>
                </a:solidFill>
                <a:latin typeface="DIN-Regular"/>
              </a:rPr>
              <a:t> un OEC </a:t>
            </a:r>
            <a:r>
              <a:rPr lang="en-US" dirty="0" err="1">
                <a:solidFill>
                  <a:srgbClr val="000000">
                    <a:alpha val="100000"/>
                  </a:srgbClr>
                </a:solidFill>
                <a:latin typeface="DIN-Regular"/>
              </a:rPr>
              <a:t>veut</a:t>
            </a:r>
            <a:r>
              <a:rPr lang="en-US" dirty="0">
                <a:solidFill>
                  <a:srgbClr val="000000">
                    <a:alpha val="100000"/>
                  </a:srgbClr>
                </a:solidFill>
                <a:latin typeface="DIN-Regular"/>
              </a:rPr>
              <a:t> </a:t>
            </a:r>
            <a:r>
              <a:rPr lang="en-US" dirty="0" err="1">
                <a:solidFill>
                  <a:srgbClr val="000000">
                    <a:alpha val="100000"/>
                  </a:srgbClr>
                </a:solidFill>
                <a:latin typeface="DIN-Regular"/>
              </a:rPr>
              <a:t>être</a:t>
            </a:r>
            <a:r>
              <a:rPr lang="en-US" dirty="0">
                <a:solidFill>
                  <a:srgbClr val="000000">
                    <a:alpha val="100000"/>
                  </a:srgbClr>
                </a:solidFill>
                <a:latin typeface="DIN-Regular"/>
              </a:rPr>
              <a:t> </a:t>
            </a:r>
            <a:r>
              <a:rPr lang="en-US" dirty="0" err="1">
                <a:solidFill>
                  <a:srgbClr val="000000">
                    <a:alpha val="100000"/>
                  </a:srgbClr>
                </a:solidFill>
                <a:latin typeface="DIN-Regular"/>
              </a:rPr>
              <a:t>notifié</a:t>
            </a:r>
            <a:r>
              <a:rPr lang="en-US" dirty="0">
                <a:solidFill>
                  <a:srgbClr val="000000">
                    <a:alpha val="100000"/>
                  </a:srgbClr>
                </a:solidFill>
                <a:latin typeface="DIN-Regular"/>
              </a:rPr>
              <a:t> </a:t>
            </a:r>
            <a:r>
              <a:rPr lang="en-US" dirty="0" err="1">
                <a:solidFill>
                  <a:srgbClr val="000000">
                    <a:alpha val="100000"/>
                  </a:srgbClr>
                </a:solidFill>
                <a:latin typeface="DIN-Regular"/>
              </a:rPr>
              <a:t>auprès</a:t>
            </a:r>
            <a:r>
              <a:rPr lang="en-US" dirty="0">
                <a:solidFill>
                  <a:srgbClr val="000000">
                    <a:alpha val="100000"/>
                  </a:srgbClr>
                </a:solidFill>
                <a:latin typeface="DIN-Regular"/>
              </a:rPr>
              <a:t> de la Commission </a:t>
            </a:r>
            <a:r>
              <a:rPr lang="en-US" dirty="0" err="1">
                <a:solidFill>
                  <a:srgbClr val="000000">
                    <a:alpha val="100000"/>
                  </a:srgbClr>
                </a:solidFill>
                <a:latin typeface="DIN-Regular"/>
              </a:rPr>
              <a:t>Européenne</a:t>
            </a:r>
            <a:r>
              <a:rPr lang="en-US" dirty="0">
                <a:solidFill>
                  <a:srgbClr val="000000">
                    <a:alpha val="100000"/>
                  </a:srgbClr>
                </a:solidFill>
                <a:latin typeface="DIN-Regular"/>
              </a:rPr>
              <a:t> et des </a:t>
            </a:r>
            <a:r>
              <a:rPr lang="en-US" dirty="0" err="1">
                <a:solidFill>
                  <a:srgbClr val="000000">
                    <a:alpha val="100000"/>
                  </a:srgbClr>
                </a:solidFill>
                <a:latin typeface="DIN-Regular"/>
              </a:rPr>
              <a:t>autres</a:t>
            </a:r>
            <a:r>
              <a:rPr lang="en-US" dirty="0">
                <a:solidFill>
                  <a:srgbClr val="000000">
                    <a:alpha val="100000"/>
                  </a:srgbClr>
                </a:solidFill>
                <a:latin typeface="DIN-Regular"/>
              </a:rPr>
              <a:t> </a:t>
            </a:r>
            <a:r>
              <a:rPr lang="en-US" dirty="0" err="1">
                <a:solidFill>
                  <a:srgbClr val="000000">
                    <a:alpha val="100000"/>
                  </a:srgbClr>
                </a:solidFill>
                <a:latin typeface="DIN-Regular"/>
              </a:rPr>
              <a:t>Etats</a:t>
            </a:r>
            <a:r>
              <a:rPr lang="en-US" dirty="0">
                <a:solidFill>
                  <a:srgbClr val="000000">
                    <a:alpha val="100000"/>
                  </a:srgbClr>
                </a:solidFill>
                <a:latin typeface="DIN-Regular"/>
              </a:rPr>
              <a:t> </a:t>
            </a:r>
            <a:r>
              <a:rPr lang="en-US" dirty="0" err="1">
                <a:solidFill>
                  <a:srgbClr val="000000">
                    <a:alpha val="100000"/>
                  </a:srgbClr>
                </a:solidFill>
                <a:latin typeface="DIN-Regular"/>
              </a:rPr>
              <a:t>membres</a:t>
            </a:r>
            <a:endParaRPr lang="en-US" dirty="0">
              <a:solidFill>
                <a:srgbClr val="000000">
                  <a:alpha val="100000"/>
                </a:srgbClr>
              </a:solidFill>
              <a:latin typeface="DIN-Regular"/>
            </a:endParaRPr>
          </a:p>
          <a:p>
            <a:r>
              <a:rPr lang="en-US" dirty="0" err="1">
                <a:solidFill>
                  <a:schemeClr val="accent1"/>
                </a:solidFill>
                <a:latin typeface="DIN-Regular"/>
              </a:rPr>
              <a:t>C’est</a:t>
            </a:r>
            <a:r>
              <a:rPr lang="en-US" dirty="0">
                <a:solidFill>
                  <a:schemeClr val="accent1"/>
                </a:solidFill>
                <a:latin typeface="DIN-Regular"/>
              </a:rPr>
              <a:t> faux! </a:t>
            </a:r>
            <a:r>
              <a:rPr lang="en-US" sz="1600" i="1" dirty="0">
                <a:solidFill>
                  <a:srgbClr val="000000">
                    <a:alpha val="100000"/>
                  </a:srgbClr>
                </a:solidFill>
                <a:latin typeface="DIN-Regular"/>
              </a:rPr>
              <a:t>(81% </a:t>
            </a:r>
            <a:r>
              <a:rPr lang="en-US" sz="1600" i="1" dirty="0" err="1">
                <a:solidFill>
                  <a:srgbClr val="000000">
                    <a:alpha val="100000"/>
                  </a:srgbClr>
                </a:solidFill>
                <a:latin typeface="DIN-Regular"/>
              </a:rPr>
              <a:t>sont</a:t>
            </a:r>
            <a:r>
              <a:rPr lang="en-US" sz="1600" i="1" dirty="0">
                <a:solidFill>
                  <a:srgbClr val="000000">
                    <a:alpha val="100000"/>
                  </a:srgbClr>
                </a:solidFill>
                <a:latin typeface="DIN-Regular"/>
              </a:rPr>
              <a:t> </a:t>
            </a:r>
            <a:r>
              <a:rPr lang="en-US" sz="1600" i="1" dirty="0" err="1">
                <a:solidFill>
                  <a:srgbClr val="000000">
                    <a:alpha val="100000"/>
                  </a:srgbClr>
                </a:solidFill>
                <a:latin typeface="DIN-Regular"/>
              </a:rPr>
              <a:t>d’accord</a:t>
            </a:r>
            <a:r>
              <a:rPr lang="en-US" sz="1600" i="1" dirty="0">
                <a:solidFill>
                  <a:srgbClr val="000000">
                    <a:alpha val="100000"/>
                  </a:srgbClr>
                </a:solidFill>
                <a:latin typeface="DIN-Regular"/>
              </a:rPr>
              <a:t>)</a:t>
            </a:r>
            <a:endParaRPr lang="fr-FR" i="1" dirty="0">
              <a:latin typeface="DIN-Regular"/>
            </a:endParaRPr>
          </a:p>
        </p:txBody>
      </p:sp>
      <p:sp>
        <p:nvSpPr>
          <p:cNvPr id="10" name="TextBox 9">
            <a:extLst>
              <a:ext uri="{FF2B5EF4-FFF2-40B4-BE49-F238E27FC236}">
                <a16:creationId xmlns:a16="http://schemas.microsoft.com/office/drawing/2014/main" id="{006C8C43-4F4E-478F-A881-AC4F509A0D8A}"/>
              </a:ext>
            </a:extLst>
          </p:cNvPr>
          <p:cNvSpPr txBox="1"/>
          <p:nvPr/>
        </p:nvSpPr>
        <p:spPr>
          <a:xfrm>
            <a:off x="1734645" y="3993703"/>
            <a:ext cx="6382901" cy="923330"/>
          </a:xfrm>
          <a:prstGeom prst="rect">
            <a:avLst/>
          </a:prstGeom>
          <a:noFill/>
        </p:spPr>
        <p:txBody>
          <a:bodyPr wrap="square" rtlCol="0">
            <a:spAutoFit/>
          </a:bodyPr>
          <a:lstStyle/>
          <a:p>
            <a:pPr marL="285750" indent="-285750">
              <a:buFont typeface="Arial" panose="020B0604020202020204" pitchFamily="34" charset="0"/>
              <a:buChar char="•"/>
            </a:pPr>
            <a:r>
              <a:rPr lang="fr-FR" dirty="0">
                <a:solidFill>
                  <a:srgbClr val="000000">
                    <a:alpha val="100000"/>
                  </a:srgbClr>
                </a:solidFill>
                <a:latin typeface="DIN-Regular"/>
              </a:rPr>
              <a:t>L’indemnité de jour (forfait de 30€ par ½ journée d’audit) est payée également pour la veille de l’audit</a:t>
            </a:r>
          </a:p>
          <a:p>
            <a:r>
              <a:rPr lang="fr-FR" dirty="0">
                <a:solidFill>
                  <a:schemeClr val="accent1"/>
                </a:solidFill>
                <a:latin typeface="DIN-Regular"/>
              </a:rPr>
              <a:t>C’est faux! </a:t>
            </a:r>
            <a:r>
              <a:rPr lang="fr-FR" sz="1600" i="1" dirty="0">
                <a:latin typeface="DIN-Regular"/>
              </a:rPr>
              <a:t>(90% sont d’accord)</a:t>
            </a:r>
            <a:endParaRPr lang="fr-FR" i="1" dirty="0">
              <a:latin typeface="DIN-Regular"/>
            </a:endParaRPr>
          </a:p>
        </p:txBody>
      </p:sp>
      <p:sp>
        <p:nvSpPr>
          <p:cNvPr id="3" name="Rectangle 2">
            <a:extLst>
              <a:ext uri="{FF2B5EF4-FFF2-40B4-BE49-F238E27FC236}">
                <a16:creationId xmlns:a16="http://schemas.microsoft.com/office/drawing/2014/main" id="{F0BB3B26-A977-406E-8633-5B87980EF353}"/>
              </a:ext>
            </a:extLst>
          </p:cNvPr>
          <p:cNvSpPr/>
          <p:nvPr/>
        </p:nvSpPr>
        <p:spPr>
          <a:xfrm>
            <a:off x="2214537" y="888298"/>
            <a:ext cx="2874120" cy="369332"/>
          </a:xfrm>
          <a:prstGeom prst="rect">
            <a:avLst/>
          </a:prstGeom>
        </p:spPr>
        <p:txBody>
          <a:bodyPr wrap="none">
            <a:spAutoFit/>
          </a:bodyPr>
          <a:lstStyle/>
          <a:p>
            <a:r>
              <a:rPr lang="fr-FR" b="1" dirty="0">
                <a:solidFill>
                  <a:schemeClr val="bg1"/>
                </a:solidFill>
                <a:latin typeface="DIN-Regular"/>
              </a:rPr>
              <a:t>Partie I « Le système OLAS »</a:t>
            </a:r>
          </a:p>
        </p:txBody>
      </p:sp>
      <p:sp>
        <p:nvSpPr>
          <p:cNvPr id="5" name="TextBox 9">
            <a:extLst>
              <a:ext uri="{FF2B5EF4-FFF2-40B4-BE49-F238E27FC236}">
                <a16:creationId xmlns:a16="http://schemas.microsoft.com/office/drawing/2014/main" id="{219B01CB-E125-8953-EB7F-06D8A4780D0F}"/>
              </a:ext>
            </a:extLst>
          </p:cNvPr>
          <p:cNvSpPr txBox="1"/>
          <p:nvPr/>
        </p:nvSpPr>
        <p:spPr>
          <a:xfrm>
            <a:off x="1754623" y="5095400"/>
            <a:ext cx="6382901" cy="1200329"/>
          </a:xfrm>
          <a:prstGeom prst="rect">
            <a:avLst/>
          </a:prstGeom>
          <a:noFill/>
        </p:spPr>
        <p:txBody>
          <a:bodyPr wrap="square" rtlCol="0">
            <a:spAutoFit/>
          </a:bodyPr>
          <a:lstStyle/>
          <a:p>
            <a:pPr marL="285750" indent="-285750">
              <a:buFont typeface="Arial" panose="020B0604020202020204" pitchFamily="34" charset="0"/>
              <a:buChar char="•"/>
            </a:pPr>
            <a:r>
              <a:rPr lang="fr-FR" dirty="0">
                <a:solidFill>
                  <a:srgbClr val="000000">
                    <a:alpha val="100000"/>
                  </a:srgbClr>
                </a:solidFill>
                <a:latin typeface="DIN-Regular"/>
              </a:rPr>
              <a:t>Depuis janvier 2024, l’indemnité de jour (forfait de 30€ par ½ journée d’audit) est payée même si le client reprend en charge les repas lors de l’audit.</a:t>
            </a:r>
          </a:p>
          <a:p>
            <a:r>
              <a:rPr lang="fr-FR" dirty="0">
                <a:solidFill>
                  <a:schemeClr val="accent1"/>
                </a:solidFill>
                <a:latin typeface="DIN-Regular"/>
              </a:rPr>
              <a:t>C’est vrai! </a:t>
            </a:r>
            <a:r>
              <a:rPr lang="fr-FR" sz="1600" i="1" dirty="0">
                <a:latin typeface="DIN-Regular"/>
              </a:rPr>
              <a:t>(61% sont d’accord)</a:t>
            </a:r>
            <a:endParaRPr lang="fr-FR" i="1" dirty="0">
              <a:latin typeface="DIN-Regular"/>
            </a:endParaRPr>
          </a:p>
        </p:txBody>
      </p:sp>
    </p:spTree>
    <p:extLst>
      <p:ext uri="{BB962C8B-B14F-4D97-AF65-F5344CB8AC3E}">
        <p14:creationId xmlns:p14="http://schemas.microsoft.com/office/powerpoint/2010/main" val="309234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0"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12</a:t>
            </a:fld>
            <a:endParaRPr lang="de-DE"/>
          </a:p>
        </p:txBody>
      </p:sp>
      <p:pic>
        <p:nvPicPr>
          <p:cNvPr id="15" name="Picture Placeholder 2">
            <a:extLst>
              <a:ext uri="{FF2B5EF4-FFF2-40B4-BE49-F238E27FC236}">
                <a16:creationId xmlns:a16="http://schemas.microsoft.com/office/drawing/2014/main" id="{BE89DD6B-88ED-4C06-BD40-59B8B538CB2B}"/>
              </a:ext>
            </a:extLst>
          </p:cNvPr>
          <p:cNvPicPr>
            <a:picLocks noGrp="1" noChangeAspect="1"/>
          </p:cNvPicPr>
          <p:nvPr>
            <p:ph type="pic" sz="quarter" idx="11"/>
          </p:nvPr>
        </p:nvPicPr>
        <p:blipFill>
          <a:blip r:embed="rId2"/>
          <a:srcRect l="14800" r="14800"/>
          <a:stretch>
            <a:fillRect/>
          </a:stretch>
        </p:blipFill>
        <p:spPr>
          <a:prstGeom prst="rect">
            <a:avLst/>
          </a:prstGeom>
        </p:spPr>
      </p:pic>
      <p:sp>
        <p:nvSpPr>
          <p:cNvPr id="11" name="Text Placeholder 10"/>
          <p:cNvSpPr>
            <a:spLocks noGrp="1"/>
          </p:cNvSpPr>
          <p:nvPr>
            <p:ph type="body" sz="quarter" idx="13"/>
          </p:nvPr>
        </p:nvSpPr>
        <p:spPr/>
        <p:txBody>
          <a:bodyPr/>
          <a:lstStyle/>
          <a:p>
            <a:endParaRPr lang="fr-FR" b="1" dirty="0">
              <a:latin typeface="DIN-Regular"/>
            </a:endParaRPr>
          </a:p>
          <a:p>
            <a:endParaRPr lang="fr-CH" dirty="0"/>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4" name="TextBox 3">
            <a:extLst>
              <a:ext uri="{FF2B5EF4-FFF2-40B4-BE49-F238E27FC236}">
                <a16:creationId xmlns:a16="http://schemas.microsoft.com/office/drawing/2014/main" id="{931DEBD8-EDE6-405F-B0D3-88BD5585C2A1}"/>
              </a:ext>
            </a:extLst>
          </p:cNvPr>
          <p:cNvSpPr txBox="1"/>
          <p:nvPr/>
        </p:nvSpPr>
        <p:spPr>
          <a:xfrm>
            <a:off x="1719718" y="1400987"/>
            <a:ext cx="7169528" cy="923330"/>
          </a:xfrm>
          <a:prstGeom prst="rect">
            <a:avLst/>
          </a:prstGeom>
          <a:noFill/>
        </p:spPr>
        <p:txBody>
          <a:bodyPr wrap="square" rtlCol="0">
            <a:spAutoFit/>
          </a:bodyPr>
          <a:lstStyle/>
          <a:p>
            <a:pPr marL="285750" indent="-285750">
              <a:buFont typeface="Arial" panose="020B0604020202020204" pitchFamily="34" charset="0"/>
              <a:buChar char="•"/>
            </a:pPr>
            <a:r>
              <a:rPr lang="fr-FR" dirty="0">
                <a:latin typeface="DIN-Regular"/>
              </a:rPr>
              <a:t>L’OEC peut reprendre les charges de l’hébergement des auditeurs directement</a:t>
            </a:r>
          </a:p>
          <a:p>
            <a:r>
              <a:rPr lang="fr-FR" dirty="0">
                <a:solidFill>
                  <a:schemeClr val="accent1"/>
                </a:solidFill>
                <a:latin typeface="DIN-Regular"/>
              </a:rPr>
              <a:t>C’est vrai! </a:t>
            </a:r>
            <a:r>
              <a:rPr lang="fr-FR" sz="1600" i="1" dirty="0">
                <a:latin typeface="DIN-Regular"/>
              </a:rPr>
              <a:t>(85% sont d’accord)</a:t>
            </a:r>
            <a:endParaRPr lang="fr-FR" i="1" dirty="0">
              <a:latin typeface="DIN-Regular"/>
            </a:endParaRPr>
          </a:p>
        </p:txBody>
      </p:sp>
      <p:sp>
        <p:nvSpPr>
          <p:cNvPr id="13" name="TextBox 12">
            <a:extLst>
              <a:ext uri="{FF2B5EF4-FFF2-40B4-BE49-F238E27FC236}">
                <a16:creationId xmlns:a16="http://schemas.microsoft.com/office/drawing/2014/main" id="{C06D950F-D502-4EAB-8A99-2959302FF44D}"/>
              </a:ext>
            </a:extLst>
          </p:cNvPr>
          <p:cNvSpPr txBox="1"/>
          <p:nvPr/>
        </p:nvSpPr>
        <p:spPr>
          <a:xfrm>
            <a:off x="1754623" y="2644842"/>
            <a:ext cx="7169528" cy="1200329"/>
          </a:xfrm>
          <a:prstGeom prst="rect">
            <a:avLst/>
          </a:prstGeom>
          <a:noFill/>
        </p:spPr>
        <p:txBody>
          <a:bodyPr wrap="square" rtlCol="0">
            <a:spAutoFit/>
          </a:bodyPr>
          <a:lstStyle/>
          <a:p>
            <a:pPr marL="285750" indent="-285750">
              <a:buFont typeface="Arial" panose="020B0604020202020204" pitchFamily="34" charset="0"/>
              <a:buChar char="•"/>
            </a:pPr>
            <a:r>
              <a:rPr lang="en-US" dirty="0" err="1">
                <a:solidFill>
                  <a:srgbClr val="000000">
                    <a:alpha val="100000"/>
                  </a:srgbClr>
                </a:solidFill>
                <a:latin typeface="DIN-Regular"/>
              </a:rPr>
              <a:t>Depuis</a:t>
            </a:r>
            <a:r>
              <a:rPr lang="en-US" dirty="0">
                <a:solidFill>
                  <a:srgbClr val="000000">
                    <a:alpha val="100000"/>
                  </a:srgbClr>
                </a:solidFill>
                <a:latin typeface="DIN-Regular"/>
              </a:rPr>
              <a:t> mars 2023, la </a:t>
            </a:r>
            <a:r>
              <a:rPr lang="en-US" dirty="0" err="1">
                <a:solidFill>
                  <a:srgbClr val="000000">
                    <a:alpha val="100000"/>
                  </a:srgbClr>
                </a:solidFill>
                <a:latin typeface="DIN-Regular"/>
              </a:rPr>
              <a:t>facturation</a:t>
            </a:r>
            <a:r>
              <a:rPr lang="en-US" dirty="0">
                <a:solidFill>
                  <a:srgbClr val="000000">
                    <a:alpha val="100000"/>
                  </a:srgbClr>
                </a:solidFill>
                <a:latin typeface="DIN-Regular"/>
              </a:rPr>
              <a:t> </a:t>
            </a:r>
            <a:r>
              <a:rPr lang="en-US" dirty="0" err="1">
                <a:solidFill>
                  <a:srgbClr val="000000">
                    <a:alpha val="100000"/>
                  </a:srgbClr>
                </a:solidFill>
                <a:latin typeface="DIN-Regular"/>
              </a:rPr>
              <a:t>électronique</a:t>
            </a:r>
            <a:r>
              <a:rPr lang="en-US" dirty="0">
                <a:solidFill>
                  <a:srgbClr val="000000">
                    <a:alpha val="100000"/>
                  </a:srgbClr>
                </a:solidFill>
                <a:latin typeface="DIN-Regular"/>
              </a:rPr>
              <a:t> des </a:t>
            </a:r>
            <a:r>
              <a:rPr lang="en-US" dirty="0" err="1">
                <a:solidFill>
                  <a:srgbClr val="000000">
                    <a:alpha val="100000"/>
                  </a:srgbClr>
                </a:solidFill>
                <a:latin typeface="DIN-Regular"/>
              </a:rPr>
              <a:t>prestations</a:t>
            </a:r>
            <a:r>
              <a:rPr lang="en-US" dirty="0">
                <a:solidFill>
                  <a:srgbClr val="000000">
                    <a:alpha val="100000"/>
                  </a:srgbClr>
                </a:solidFill>
                <a:latin typeface="DIN-Regular"/>
              </a:rPr>
              <a:t> d’un </a:t>
            </a:r>
            <a:r>
              <a:rPr lang="en-US" dirty="0" err="1">
                <a:solidFill>
                  <a:srgbClr val="000000">
                    <a:alpha val="100000"/>
                  </a:srgbClr>
                </a:solidFill>
                <a:latin typeface="DIN-Regular"/>
              </a:rPr>
              <a:t>auditeur</a:t>
            </a:r>
            <a:r>
              <a:rPr lang="en-US" dirty="0">
                <a:solidFill>
                  <a:srgbClr val="000000">
                    <a:alpha val="100000"/>
                  </a:srgbClr>
                </a:solidFill>
                <a:latin typeface="DIN-Regular"/>
              </a:rPr>
              <a:t>/expert pour </a:t>
            </a:r>
            <a:r>
              <a:rPr lang="en-US" dirty="0" err="1">
                <a:solidFill>
                  <a:srgbClr val="000000">
                    <a:alpha val="100000"/>
                  </a:srgbClr>
                </a:solidFill>
                <a:latin typeface="DIN-Regular"/>
              </a:rPr>
              <a:t>une</a:t>
            </a:r>
            <a:r>
              <a:rPr lang="en-US" dirty="0">
                <a:solidFill>
                  <a:srgbClr val="000000">
                    <a:alpha val="100000"/>
                  </a:srgbClr>
                </a:solidFill>
                <a:latin typeface="DIN-Regular"/>
              </a:rPr>
              <a:t> mission </a:t>
            </a:r>
            <a:r>
              <a:rPr lang="en-US" dirty="0" err="1">
                <a:solidFill>
                  <a:srgbClr val="000000">
                    <a:alpha val="100000"/>
                  </a:srgbClr>
                </a:solidFill>
                <a:latin typeface="DIN-Regular"/>
              </a:rPr>
              <a:t>d’audit</a:t>
            </a:r>
            <a:r>
              <a:rPr lang="en-US" dirty="0">
                <a:solidFill>
                  <a:srgbClr val="000000">
                    <a:alpha val="100000"/>
                  </a:srgbClr>
                </a:solidFill>
                <a:latin typeface="DIN-Regular"/>
              </a:rPr>
              <a:t> </a:t>
            </a:r>
            <a:r>
              <a:rPr lang="en-US" dirty="0" err="1">
                <a:solidFill>
                  <a:srgbClr val="000000">
                    <a:alpha val="100000"/>
                  </a:srgbClr>
                </a:solidFill>
                <a:latin typeface="DIN-Regular"/>
              </a:rPr>
              <a:t>est</a:t>
            </a:r>
            <a:r>
              <a:rPr lang="en-US" dirty="0">
                <a:solidFill>
                  <a:srgbClr val="000000">
                    <a:alpha val="100000"/>
                  </a:srgbClr>
                </a:solidFill>
                <a:latin typeface="DIN-Regular"/>
              </a:rPr>
              <a:t> </a:t>
            </a:r>
            <a:r>
              <a:rPr lang="en-US" dirty="0" err="1">
                <a:solidFill>
                  <a:srgbClr val="000000">
                    <a:alpha val="100000"/>
                  </a:srgbClr>
                </a:solidFill>
                <a:latin typeface="DIN-Regular"/>
              </a:rPr>
              <a:t>obligatoire</a:t>
            </a:r>
            <a:r>
              <a:rPr lang="en-US" dirty="0">
                <a:solidFill>
                  <a:srgbClr val="000000">
                    <a:alpha val="100000"/>
                  </a:srgbClr>
                </a:solidFill>
                <a:latin typeface="DIN-Regular"/>
              </a:rPr>
              <a:t>. Les factures sous format papier </a:t>
            </a:r>
            <a:r>
              <a:rPr lang="en-US" dirty="0" err="1">
                <a:solidFill>
                  <a:srgbClr val="000000">
                    <a:alpha val="100000"/>
                  </a:srgbClr>
                </a:solidFill>
                <a:latin typeface="DIN-Regular"/>
              </a:rPr>
              <a:t>ou</a:t>
            </a:r>
            <a:r>
              <a:rPr lang="en-US" dirty="0">
                <a:solidFill>
                  <a:srgbClr val="000000">
                    <a:alpha val="100000"/>
                  </a:srgbClr>
                </a:solidFill>
                <a:latin typeface="DIN-Regular"/>
              </a:rPr>
              <a:t> pdf ne </a:t>
            </a:r>
            <a:r>
              <a:rPr lang="en-US" dirty="0" err="1">
                <a:solidFill>
                  <a:srgbClr val="000000">
                    <a:alpha val="100000"/>
                  </a:srgbClr>
                </a:solidFill>
                <a:latin typeface="DIN-Regular"/>
              </a:rPr>
              <a:t>sont</a:t>
            </a:r>
            <a:r>
              <a:rPr lang="en-US" dirty="0">
                <a:solidFill>
                  <a:srgbClr val="000000">
                    <a:alpha val="100000"/>
                  </a:srgbClr>
                </a:solidFill>
                <a:latin typeface="DIN-Regular"/>
              </a:rPr>
              <a:t> plus </a:t>
            </a:r>
            <a:r>
              <a:rPr lang="en-US" dirty="0" err="1">
                <a:solidFill>
                  <a:srgbClr val="000000">
                    <a:alpha val="100000"/>
                  </a:srgbClr>
                </a:solidFill>
                <a:latin typeface="DIN-Regular"/>
              </a:rPr>
              <a:t>acceptées</a:t>
            </a:r>
            <a:r>
              <a:rPr lang="en-US" dirty="0">
                <a:solidFill>
                  <a:srgbClr val="000000">
                    <a:alpha val="100000"/>
                  </a:srgbClr>
                </a:solidFill>
                <a:latin typeface="DIN-Regular"/>
              </a:rPr>
              <a:t>.</a:t>
            </a:r>
          </a:p>
          <a:p>
            <a:r>
              <a:rPr lang="en-US" dirty="0" err="1">
                <a:solidFill>
                  <a:schemeClr val="accent1"/>
                </a:solidFill>
                <a:latin typeface="DIN-Regular"/>
              </a:rPr>
              <a:t>C’est</a:t>
            </a:r>
            <a:r>
              <a:rPr lang="en-US" dirty="0">
                <a:solidFill>
                  <a:schemeClr val="accent1"/>
                </a:solidFill>
                <a:latin typeface="DIN-Regular"/>
              </a:rPr>
              <a:t> </a:t>
            </a:r>
            <a:r>
              <a:rPr lang="en-US" dirty="0" err="1">
                <a:solidFill>
                  <a:schemeClr val="accent1"/>
                </a:solidFill>
                <a:latin typeface="DIN-Regular"/>
              </a:rPr>
              <a:t>vrai</a:t>
            </a:r>
            <a:r>
              <a:rPr lang="en-US" dirty="0">
                <a:solidFill>
                  <a:schemeClr val="accent1"/>
                </a:solidFill>
                <a:latin typeface="DIN-Regular"/>
              </a:rPr>
              <a:t>! </a:t>
            </a:r>
            <a:r>
              <a:rPr lang="en-US" sz="1600" i="1" dirty="0">
                <a:solidFill>
                  <a:srgbClr val="000000">
                    <a:alpha val="100000"/>
                  </a:srgbClr>
                </a:solidFill>
                <a:latin typeface="DIN-Regular"/>
              </a:rPr>
              <a:t>(98% </a:t>
            </a:r>
            <a:r>
              <a:rPr lang="en-US" sz="1600" i="1" dirty="0" err="1">
                <a:solidFill>
                  <a:srgbClr val="000000">
                    <a:alpha val="100000"/>
                  </a:srgbClr>
                </a:solidFill>
                <a:latin typeface="DIN-Regular"/>
              </a:rPr>
              <a:t>sont</a:t>
            </a:r>
            <a:r>
              <a:rPr lang="en-US" sz="1600" i="1" dirty="0">
                <a:solidFill>
                  <a:srgbClr val="000000">
                    <a:alpha val="100000"/>
                  </a:srgbClr>
                </a:solidFill>
                <a:latin typeface="DIN-Regular"/>
              </a:rPr>
              <a:t> </a:t>
            </a:r>
            <a:r>
              <a:rPr lang="en-US" sz="1600" i="1" dirty="0" err="1">
                <a:solidFill>
                  <a:srgbClr val="000000">
                    <a:alpha val="100000"/>
                  </a:srgbClr>
                </a:solidFill>
                <a:latin typeface="DIN-Regular"/>
              </a:rPr>
              <a:t>d’accord</a:t>
            </a:r>
            <a:r>
              <a:rPr lang="en-US" sz="1600" i="1" dirty="0">
                <a:solidFill>
                  <a:srgbClr val="000000">
                    <a:alpha val="100000"/>
                  </a:srgbClr>
                </a:solidFill>
                <a:latin typeface="DIN-Regular"/>
              </a:rPr>
              <a:t>)</a:t>
            </a:r>
            <a:endParaRPr lang="fr-FR" i="1" dirty="0">
              <a:latin typeface="DIN-Regular"/>
            </a:endParaRPr>
          </a:p>
        </p:txBody>
      </p:sp>
      <p:sp>
        <p:nvSpPr>
          <p:cNvPr id="10" name="TextBox 9">
            <a:extLst>
              <a:ext uri="{FF2B5EF4-FFF2-40B4-BE49-F238E27FC236}">
                <a16:creationId xmlns:a16="http://schemas.microsoft.com/office/drawing/2014/main" id="{006C8C43-4F4E-478F-A881-AC4F509A0D8A}"/>
              </a:ext>
            </a:extLst>
          </p:cNvPr>
          <p:cNvSpPr txBox="1"/>
          <p:nvPr/>
        </p:nvSpPr>
        <p:spPr>
          <a:xfrm>
            <a:off x="1754623" y="4227262"/>
            <a:ext cx="6382901" cy="1754326"/>
          </a:xfrm>
          <a:prstGeom prst="rect">
            <a:avLst/>
          </a:prstGeom>
          <a:noFill/>
        </p:spPr>
        <p:txBody>
          <a:bodyPr wrap="square" rtlCol="0">
            <a:spAutoFit/>
          </a:bodyPr>
          <a:lstStyle/>
          <a:p>
            <a:pPr marL="285750" indent="-285750">
              <a:buFont typeface="Arial" panose="020B0604020202020204" pitchFamily="34" charset="0"/>
              <a:buChar char="•"/>
            </a:pPr>
            <a:r>
              <a:rPr lang="fr-FR" dirty="0">
                <a:solidFill>
                  <a:srgbClr val="000000">
                    <a:alpha val="100000"/>
                  </a:srgbClr>
                </a:solidFill>
                <a:latin typeface="DIN-Regular"/>
              </a:rPr>
              <a:t>Etalonnage d’un équipement: lorsque le laboratoire est en mesure d’apporter des preuves quantitatives pour démontrer que l’incidence de l’équipement n’est pas significative, en particulier dans le calcul d’incertitude fournie avec le résultat, l’étalonnage d’un équipement n’est pas exigé</a:t>
            </a:r>
          </a:p>
          <a:p>
            <a:r>
              <a:rPr lang="fr-FR" dirty="0">
                <a:solidFill>
                  <a:schemeClr val="accent1"/>
                </a:solidFill>
                <a:latin typeface="DIN-Regular"/>
              </a:rPr>
              <a:t>C’est vrai! </a:t>
            </a:r>
            <a:r>
              <a:rPr lang="fr-FR" sz="1600" i="1" dirty="0">
                <a:latin typeface="DIN-Regular"/>
              </a:rPr>
              <a:t>(93% sont d’accord)</a:t>
            </a:r>
            <a:endParaRPr lang="fr-FR" i="1" dirty="0">
              <a:latin typeface="DIN-Regular"/>
            </a:endParaRPr>
          </a:p>
        </p:txBody>
      </p:sp>
      <p:sp>
        <p:nvSpPr>
          <p:cNvPr id="3" name="Rectangle 2">
            <a:extLst>
              <a:ext uri="{FF2B5EF4-FFF2-40B4-BE49-F238E27FC236}">
                <a16:creationId xmlns:a16="http://schemas.microsoft.com/office/drawing/2014/main" id="{F0BB3B26-A977-406E-8633-5B87980EF353}"/>
              </a:ext>
            </a:extLst>
          </p:cNvPr>
          <p:cNvSpPr/>
          <p:nvPr/>
        </p:nvSpPr>
        <p:spPr>
          <a:xfrm>
            <a:off x="2214537" y="888298"/>
            <a:ext cx="2874120" cy="369332"/>
          </a:xfrm>
          <a:prstGeom prst="rect">
            <a:avLst/>
          </a:prstGeom>
        </p:spPr>
        <p:txBody>
          <a:bodyPr wrap="none">
            <a:spAutoFit/>
          </a:bodyPr>
          <a:lstStyle/>
          <a:p>
            <a:r>
              <a:rPr lang="fr-FR" b="1" dirty="0">
                <a:solidFill>
                  <a:schemeClr val="bg1"/>
                </a:solidFill>
                <a:latin typeface="DIN-Regular"/>
              </a:rPr>
              <a:t>Partie I « Le système OLAS »</a:t>
            </a:r>
          </a:p>
        </p:txBody>
      </p:sp>
    </p:spTree>
    <p:extLst>
      <p:ext uri="{BB962C8B-B14F-4D97-AF65-F5344CB8AC3E}">
        <p14:creationId xmlns:p14="http://schemas.microsoft.com/office/powerpoint/2010/main" val="551194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13</a:t>
            </a:fld>
            <a:endParaRPr lang="de-DE"/>
          </a:p>
        </p:txBody>
      </p:sp>
      <p:pic>
        <p:nvPicPr>
          <p:cNvPr id="15" name="Picture Placeholder 2">
            <a:extLst>
              <a:ext uri="{FF2B5EF4-FFF2-40B4-BE49-F238E27FC236}">
                <a16:creationId xmlns:a16="http://schemas.microsoft.com/office/drawing/2014/main" id="{BE89DD6B-88ED-4C06-BD40-59B8B538CB2B}"/>
              </a:ext>
            </a:extLst>
          </p:cNvPr>
          <p:cNvPicPr>
            <a:picLocks noGrp="1" noChangeAspect="1"/>
          </p:cNvPicPr>
          <p:nvPr>
            <p:ph type="pic" sz="quarter" idx="11"/>
          </p:nvPr>
        </p:nvPicPr>
        <p:blipFill>
          <a:blip r:embed="rId2"/>
          <a:srcRect l="14800" r="14800"/>
          <a:stretch>
            <a:fillRect/>
          </a:stretch>
        </p:blipFill>
        <p:spPr>
          <a:prstGeom prst="rect">
            <a:avLst/>
          </a:prstGeom>
        </p:spPr>
      </p:pic>
      <p:sp>
        <p:nvSpPr>
          <p:cNvPr id="11" name="Text Placeholder 10"/>
          <p:cNvSpPr>
            <a:spLocks noGrp="1"/>
          </p:cNvSpPr>
          <p:nvPr>
            <p:ph type="body" sz="quarter" idx="13"/>
          </p:nvPr>
        </p:nvSpPr>
        <p:spPr/>
        <p:txBody>
          <a:bodyPr/>
          <a:lstStyle/>
          <a:p>
            <a:endParaRPr lang="fr-FR" b="1" dirty="0">
              <a:latin typeface="DIN-Regular"/>
            </a:endParaRPr>
          </a:p>
          <a:p>
            <a:endParaRPr lang="fr-CH" dirty="0"/>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4" name="TextBox 3">
            <a:extLst>
              <a:ext uri="{FF2B5EF4-FFF2-40B4-BE49-F238E27FC236}">
                <a16:creationId xmlns:a16="http://schemas.microsoft.com/office/drawing/2014/main" id="{931DEBD8-EDE6-405F-B0D3-88BD5585C2A1}"/>
              </a:ext>
            </a:extLst>
          </p:cNvPr>
          <p:cNvSpPr txBox="1"/>
          <p:nvPr/>
        </p:nvSpPr>
        <p:spPr>
          <a:xfrm>
            <a:off x="1719718" y="1400987"/>
            <a:ext cx="7169528" cy="923330"/>
          </a:xfrm>
          <a:prstGeom prst="rect">
            <a:avLst/>
          </a:prstGeom>
          <a:noFill/>
        </p:spPr>
        <p:txBody>
          <a:bodyPr wrap="square" rtlCol="0">
            <a:spAutoFit/>
          </a:bodyPr>
          <a:lstStyle/>
          <a:p>
            <a:pPr marL="285750" indent="-285750">
              <a:buFont typeface="Arial" panose="020B0604020202020204" pitchFamily="34" charset="0"/>
              <a:buChar char="•"/>
            </a:pPr>
            <a:r>
              <a:rPr lang="fr-FR" dirty="0">
                <a:latin typeface="DIN-Regular"/>
              </a:rPr>
              <a:t>La référence au statut de signataire du EA MLA de l’OLAS par les utilisateurs de services couverts par une accréditation est autorisée.</a:t>
            </a:r>
          </a:p>
          <a:p>
            <a:r>
              <a:rPr lang="fr-FR" dirty="0">
                <a:solidFill>
                  <a:schemeClr val="accent1"/>
                </a:solidFill>
                <a:latin typeface="DIN-Regular"/>
              </a:rPr>
              <a:t>C’est Faux! </a:t>
            </a:r>
            <a:r>
              <a:rPr lang="fr-FR" sz="1600" i="1" dirty="0">
                <a:latin typeface="DIN-Regular"/>
              </a:rPr>
              <a:t>(48% sont d’accord)</a:t>
            </a:r>
            <a:endParaRPr lang="fr-FR" i="1" dirty="0">
              <a:latin typeface="DIN-Regular"/>
            </a:endParaRPr>
          </a:p>
        </p:txBody>
      </p:sp>
      <p:sp>
        <p:nvSpPr>
          <p:cNvPr id="13" name="TextBox 12">
            <a:extLst>
              <a:ext uri="{FF2B5EF4-FFF2-40B4-BE49-F238E27FC236}">
                <a16:creationId xmlns:a16="http://schemas.microsoft.com/office/drawing/2014/main" id="{C06D950F-D502-4EAB-8A99-2959302FF44D}"/>
              </a:ext>
            </a:extLst>
          </p:cNvPr>
          <p:cNvSpPr txBox="1"/>
          <p:nvPr/>
        </p:nvSpPr>
        <p:spPr>
          <a:xfrm>
            <a:off x="1754623" y="2644842"/>
            <a:ext cx="7169528" cy="1477328"/>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000000">
                    <a:alpha val="100000"/>
                  </a:srgbClr>
                </a:solidFill>
                <a:latin typeface="DIN-Regular"/>
              </a:rPr>
              <a:t>Le passage </a:t>
            </a:r>
            <a:r>
              <a:rPr lang="en-US" dirty="0" err="1">
                <a:solidFill>
                  <a:srgbClr val="000000">
                    <a:alpha val="100000"/>
                  </a:srgbClr>
                </a:solidFill>
                <a:latin typeface="DIN-Regular"/>
              </a:rPr>
              <a:t>d’une</a:t>
            </a:r>
            <a:r>
              <a:rPr lang="en-US" dirty="0">
                <a:solidFill>
                  <a:srgbClr val="000000">
                    <a:alpha val="100000"/>
                  </a:srgbClr>
                </a:solidFill>
                <a:latin typeface="DIN-Regular"/>
              </a:rPr>
              <a:t> </a:t>
            </a:r>
            <a:r>
              <a:rPr lang="en-US" dirty="0" err="1">
                <a:solidFill>
                  <a:srgbClr val="000000">
                    <a:alpha val="100000"/>
                  </a:srgbClr>
                </a:solidFill>
                <a:latin typeface="DIN-Regular"/>
              </a:rPr>
              <a:t>portée</a:t>
            </a:r>
            <a:r>
              <a:rPr lang="en-US" dirty="0">
                <a:solidFill>
                  <a:srgbClr val="000000">
                    <a:alpha val="100000"/>
                  </a:srgbClr>
                </a:solidFill>
                <a:latin typeface="DIN-Regular"/>
              </a:rPr>
              <a:t> fixe </a:t>
            </a:r>
            <a:r>
              <a:rPr lang="en-US" dirty="0" err="1">
                <a:solidFill>
                  <a:srgbClr val="000000">
                    <a:alpha val="100000"/>
                  </a:srgbClr>
                </a:solidFill>
                <a:latin typeface="DIN-Regular"/>
              </a:rPr>
              <a:t>vers</a:t>
            </a:r>
            <a:r>
              <a:rPr lang="en-US" dirty="0">
                <a:solidFill>
                  <a:srgbClr val="000000">
                    <a:alpha val="100000"/>
                  </a:srgbClr>
                </a:solidFill>
                <a:latin typeface="DIN-Regular"/>
              </a:rPr>
              <a:t> </a:t>
            </a:r>
            <a:r>
              <a:rPr lang="en-US" dirty="0" err="1">
                <a:solidFill>
                  <a:srgbClr val="000000">
                    <a:alpha val="100000"/>
                  </a:srgbClr>
                </a:solidFill>
                <a:latin typeface="DIN-Regular"/>
              </a:rPr>
              <a:t>une</a:t>
            </a:r>
            <a:r>
              <a:rPr lang="en-US" dirty="0">
                <a:solidFill>
                  <a:srgbClr val="000000">
                    <a:alpha val="100000"/>
                  </a:srgbClr>
                </a:solidFill>
                <a:latin typeface="DIN-Regular"/>
              </a:rPr>
              <a:t> </a:t>
            </a:r>
            <a:r>
              <a:rPr lang="en-US" dirty="0" err="1">
                <a:solidFill>
                  <a:srgbClr val="000000">
                    <a:alpha val="100000"/>
                  </a:srgbClr>
                </a:solidFill>
                <a:latin typeface="DIN-Regular"/>
              </a:rPr>
              <a:t>portée</a:t>
            </a:r>
            <a:r>
              <a:rPr lang="en-US" dirty="0">
                <a:solidFill>
                  <a:srgbClr val="000000">
                    <a:alpha val="100000"/>
                  </a:srgbClr>
                </a:solidFill>
                <a:latin typeface="DIN-Regular"/>
              </a:rPr>
              <a:t> flexible se fait pendant un audit de surveillance </a:t>
            </a:r>
            <a:r>
              <a:rPr lang="en-US" dirty="0" err="1">
                <a:solidFill>
                  <a:srgbClr val="000000">
                    <a:alpha val="100000"/>
                  </a:srgbClr>
                </a:solidFill>
                <a:latin typeface="DIN-Regular"/>
              </a:rPr>
              <a:t>ou</a:t>
            </a:r>
            <a:r>
              <a:rPr lang="en-US" dirty="0">
                <a:solidFill>
                  <a:srgbClr val="000000">
                    <a:alpha val="100000"/>
                  </a:srgbClr>
                </a:solidFill>
                <a:latin typeface="DIN-Regular"/>
              </a:rPr>
              <a:t> de prolongation au </a:t>
            </a:r>
            <a:r>
              <a:rPr lang="en-US" dirty="0" err="1">
                <a:solidFill>
                  <a:srgbClr val="000000">
                    <a:alpha val="100000"/>
                  </a:srgbClr>
                </a:solidFill>
                <a:latin typeface="DIN-Regular"/>
              </a:rPr>
              <a:t>cours</a:t>
            </a:r>
            <a:r>
              <a:rPr lang="en-US" dirty="0">
                <a:solidFill>
                  <a:srgbClr val="000000">
                    <a:alpha val="100000"/>
                  </a:srgbClr>
                </a:solidFill>
                <a:latin typeface="DIN-Regular"/>
              </a:rPr>
              <a:t> </a:t>
            </a:r>
            <a:r>
              <a:rPr lang="en-US" dirty="0" err="1">
                <a:solidFill>
                  <a:srgbClr val="000000">
                    <a:alpha val="100000"/>
                  </a:srgbClr>
                </a:solidFill>
                <a:latin typeface="DIN-Regular"/>
              </a:rPr>
              <a:t>duquel</a:t>
            </a:r>
            <a:r>
              <a:rPr lang="en-US" dirty="0">
                <a:solidFill>
                  <a:srgbClr val="000000">
                    <a:alpha val="100000"/>
                  </a:srgbClr>
                </a:solidFill>
                <a:latin typeface="DIN-Regular"/>
              </a:rPr>
              <a:t> </a:t>
            </a:r>
            <a:r>
              <a:rPr lang="en-US" dirty="0" err="1">
                <a:solidFill>
                  <a:srgbClr val="000000">
                    <a:alpha val="100000"/>
                  </a:srgbClr>
                </a:solidFill>
                <a:latin typeface="DIN-Regular"/>
              </a:rPr>
              <a:t>seront</a:t>
            </a:r>
            <a:r>
              <a:rPr lang="en-US" dirty="0">
                <a:solidFill>
                  <a:srgbClr val="000000">
                    <a:alpha val="100000"/>
                  </a:srgbClr>
                </a:solidFill>
                <a:latin typeface="DIN-Regular"/>
              </a:rPr>
              <a:t> </a:t>
            </a:r>
            <a:r>
              <a:rPr lang="en-US" dirty="0" err="1">
                <a:solidFill>
                  <a:srgbClr val="000000">
                    <a:alpha val="100000"/>
                  </a:srgbClr>
                </a:solidFill>
                <a:latin typeface="DIN-Regular"/>
              </a:rPr>
              <a:t>vérifiés</a:t>
            </a:r>
            <a:r>
              <a:rPr lang="en-US" dirty="0">
                <a:solidFill>
                  <a:srgbClr val="000000">
                    <a:alpha val="100000"/>
                  </a:srgbClr>
                </a:solidFill>
                <a:latin typeface="DIN-Regular"/>
              </a:rPr>
              <a:t> les </a:t>
            </a:r>
            <a:r>
              <a:rPr lang="en-US" dirty="0" err="1">
                <a:solidFill>
                  <a:srgbClr val="000000">
                    <a:alpha val="100000"/>
                  </a:srgbClr>
                </a:solidFill>
                <a:latin typeface="DIN-Regular"/>
              </a:rPr>
              <a:t>compétences</a:t>
            </a:r>
            <a:r>
              <a:rPr lang="en-US" dirty="0">
                <a:solidFill>
                  <a:srgbClr val="000000">
                    <a:alpha val="100000"/>
                  </a:srgbClr>
                </a:solidFill>
                <a:latin typeface="DIN-Regular"/>
              </a:rPr>
              <a:t> du personnel </a:t>
            </a:r>
            <a:r>
              <a:rPr lang="en-US" dirty="0" err="1">
                <a:solidFill>
                  <a:srgbClr val="000000">
                    <a:alpha val="100000"/>
                  </a:srgbClr>
                </a:solidFill>
                <a:latin typeface="DIN-Regular"/>
              </a:rPr>
              <a:t>ainsi</a:t>
            </a:r>
            <a:r>
              <a:rPr lang="en-US" dirty="0">
                <a:solidFill>
                  <a:srgbClr val="000000">
                    <a:alpha val="100000"/>
                  </a:srgbClr>
                </a:solidFill>
                <a:latin typeface="DIN-Regular"/>
              </a:rPr>
              <a:t> que les </a:t>
            </a:r>
            <a:r>
              <a:rPr lang="en-US" dirty="0" err="1">
                <a:solidFill>
                  <a:srgbClr val="000000">
                    <a:alpha val="100000"/>
                  </a:srgbClr>
                </a:solidFill>
                <a:latin typeface="DIN-Regular"/>
              </a:rPr>
              <a:t>processus</a:t>
            </a:r>
            <a:r>
              <a:rPr lang="en-US" dirty="0">
                <a:solidFill>
                  <a:srgbClr val="000000">
                    <a:alpha val="100000"/>
                  </a:srgbClr>
                </a:solidFill>
                <a:latin typeface="DIN-Regular"/>
              </a:rPr>
              <a:t> de validation des </a:t>
            </a:r>
            <a:r>
              <a:rPr lang="en-US" dirty="0" err="1">
                <a:solidFill>
                  <a:srgbClr val="000000">
                    <a:alpha val="100000"/>
                  </a:srgbClr>
                </a:solidFill>
                <a:latin typeface="DIN-Regular"/>
              </a:rPr>
              <a:t>méthodes</a:t>
            </a:r>
            <a:r>
              <a:rPr lang="en-US" dirty="0">
                <a:solidFill>
                  <a:srgbClr val="000000">
                    <a:alpha val="100000"/>
                  </a:srgbClr>
                </a:solidFill>
                <a:latin typeface="DIN-Regular"/>
              </a:rPr>
              <a:t> et de gestion de la </a:t>
            </a:r>
            <a:r>
              <a:rPr lang="en-US" dirty="0" err="1">
                <a:solidFill>
                  <a:srgbClr val="000000">
                    <a:alpha val="100000"/>
                  </a:srgbClr>
                </a:solidFill>
                <a:latin typeface="DIN-Regular"/>
              </a:rPr>
              <a:t>portée</a:t>
            </a:r>
            <a:r>
              <a:rPr lang="en-US" dirty="0">
                <a:solidFill>
                  <a:srgbClr val="000000">
                    <a:alpha val="100000"/>
                  </a:srgbClr>
                </a:solidFill>
                <a:latin typeface="DIN-Regular"/>
              </a:rPr>
              <a:t> flexible.</a:t>
            </a:r>
          </a:p>
          <a:p>
            <a:r>
              <a:rPr lang="en-US" dirty="0" err="1">
                <a:solidFill>
                  <a:schemeClr val="accent1"/>
                </a:solidFill>
                <a:latin typeface="DIN-Regular"/>
              </a:rPr>
              <a:t>C’est</a:t>
            </a:r>
            <a:r>
              <a:rPr lang="en-US" dirty="0">
                <a:solidFill>
                  <a:schemeClr val="accent1"/>
                </a:solidFill>
                <a:latin typeface="DIN-Regular"/>
              </a:rPr>
              <a:t> </a:t>
            </a:r>
            <a:r>
              <a:rPr lang="en-US" dirty="0" err="1">
                <a:solidFill>
                  <a:schemeClr val="accent1"/>
                </a:solidFill>
                <a:latin typeface="DIN-Regular"/>
              </a:rPr>
              <a:t>vrai</a:t>
            </a:r>
            <a:r>
              <a:rPr lang="en-US" dirty="0">
                <a:solidFill>
                  <a:schemeClr val="accent1"/>
                </a:solidFill>
                <a:latin typeface="DIN-Regular"/>
              </a:rPr>
              <a:t>! </a:t>
            </a:r>
            <a:r>
              <a:rPr lang="en-US" sz="1600" i="1" dirty="0">
                <a:solidFill>
                  <a:srgbClr val="000000">
                    <a:alpha val="100000"/>
                  </a:srgbClr>
                </a:solidFill>
                <a:latin typeface="DIN-Regular"/>
              </a:rPr>
              <a:t>(95% </a:t>
            </a:r>
            <a:r>
              <a:rPr lang="en-US" sz="1600" i="1" dirty="0" err="1">
                <a:solidFill>
                  <a:srgbClr val="000000">
                    <a:alpha val="100000"/>
                  </a:srgbClr>
                </a:solidFill>
                <a:latin typeface="DIN-Regular"/>
              </a:rPr>
              <a:t>sont</a:t>
            </a:r>
            <a:r>
              <a:rPr lang="en-US" sz="1600" i="1" dirty="0">
                <a:solidFill>
                  <a:srgbClr val="000000">
                    <a:alpha val="100000"/>
                  </a:srgbClr>
                </a:solidFill>
                <a:latin typeface="DIN-Regular"/>
              </a:rPr>
              <a:t> </a:t>
            </a:r>
            <a:r>
              <a:rPr lang="en-US" sz="1600" i="1" dirty="0" err="1">
                <a:solidFill>
                  <a:srgbClr val="000000">
                    <a:alpha val="100000"/>
                  </a:srgbClr>
                </a:solidFill>
                <a:latin typeface="DIN-Regular"/>
              </a:rPr>
              <a:t>d’accord</a:t>
            </a:r>
            <a:r>
              <a:rPr lang="en-US" sz="1600" i="1" dirty="0">
                <a:solidFill>
                  <a:srgbClr val="000000">
                    <a:alpha val="100000"/>
                  </a:srgbClr>
                </a:solidFill>
                <a:latin typeface="DIN-Regular"/>
              </a:rPr>
              <a:t>)</a:t>
            </a:r>
            <a:endParaRPr lang="fr-FR" i="1" dirty="0">
              <a:latin typeface="DIN-Regular"/>
            </a:endParaRPr>
          </a:p>
        </p:txBody>
      </p:sp>
      <p:sp>
        <p:nvSpPr>
          <p:cNvPr id="10" name="TextBox 9">
            <a:extLst>
              <a:ext uri="{FF2B5EF4-FFF2-40B4-BE49-F238E27FC236}">
                <a16:creationId xmlns:a16="http://schemas.microsoft.com/office/drawing/2014/main" id="{006C8C43-4F4E-478F-A881-AC4F509A0D8A}"/>
              </a:ext>
            </a:extLst>
          </p:cNvPr>
          <p:cNvSpPr txBox="1"/>
          <p:nvPr/>
        </p:nvSpPr>
        <p:spPr>
          <a:xfrm>
            <a:off x="1754623" y="4227262"/>
            <a:ext cx="6382901" cy="1477328"/>
          </a:xfrm>
          <a:prstGeom prst="rect">
            <a:avLst/>
          </a:prstGeom>
          <a:noFill/>
        </p:spPr>
        <p:txBody>
          <a:bodyPr wrap="square" rtlCol="0">
            <a:spAutoFit/>
          </a:bodyPr>
          <a:lstStyle/>
          <a:p>
            <a:pPr marL="285750" indent="-285750">
              <a:buFont typeface="Arial" panose="020B0604020202020204" pitchFamily="34" charset="0"/>
              <a:buChar char="•"/>
            </a:pPr>
            <a:r>
              <a:rPr lang="fr-FR" dirty="0">
                <a:solidFill>
                  <a:srgbClr val="000000">
                    <a:alpha val="100000"/>
                  </a:srgbClr>
                </a:solidFill>
                <a:latin typeface="DIN-Regular"/>
              </a:rPr>
              <a:t>Chez l’OLAS, les portées d’accréditation de organismes d’inspection, de certification de produits et des organismes de certification de systèmes de management sont toujours des portées fixes</a:t>
            </a:r>
          </a:p>
          <a:p>
            <a:r>
              <a:rPr lang="fr-FR" dirty="0">
                <a:solidFill>
                  <a:schemeClr val="accent1"/>
                </a:solidFill>
                <a:latin typeface="DIN-Regular"/>
              </a:rPr>
              <a:t>C’est vrai! </a:t>
            </a:r>
            <a:r>
              <a:rPr lang="fr-FR" sz="1600" i="1" dirty="0">
                <a:latin typeface="DIN-Regular"/>
              </a:rPr>
              <a:t>(85% sont d’accord)</a:t>
            </a:r>
            <a:endParaRPr lang="fr-FR" i="1" dirty="0">
              <a:latin typeface="DIN-Regular"/>
            </a:endParaRPr>
          </a:p>
        </p:txBody>
      </p:sp>
      <p:sp>
        <p:nvSpPr>
          <p:cNvPr id="3" name="Rectangle 2">
            <a:extLst>
              <a:ext uri="{FF2B5EF4-FFF2-40B4-BE49-F238E27FC236}">
                <a16:creationId xmlns:a16="http://schemas.microsoft.com/office/drawing/2014/main" id="{F0BB3B26-A977-406E-8633-5B87980EF353}"/>
              </a:ext>
            </a:extLst>
          </p:cNvPr>
          <p:cNvSpPr/>
          <p:nvPr/>
        </p:nvSpPr>
        <p:spPr>
          <a:xfrm>
            <a:off x="2214537" y="888298"/>
            <a:ext cx="2874120" cy="369332"/>
          </a:xfrm>
          <a:prstGeom prst="rect">
            <a:avLst/>
          </a:prstGeom>
        </p:spPr>
        <p:txBody>
          <a:bodyPr wrap="none">
            <a:spAutoFit/>
          </a:bodyPr>
          <a:lstStyle/>
          <a:p>
            <a:r>
              <a:rPr lang="fr-FR" b="1" dirty="0">
                <a:solidFill>
                  <a:schemeClr val="bg1"/>
                </a:solidFill>
                <a:latin typeface="DIN-Regular"/>
              </a:rPr>
              <a:t>Partie I « Le système OLAS »</a:t>
            </a:r>
          </a:p>
        </p:txBody>
      </p:sp>
    </p:spTree>
    <p:extLst>
      <p:ext uri="{BB962C8B-B14F-4D97-AF65-F5344CB8AC3E}">
        <p14:creationId xmlns:p14="http://schemas.microsoft.com/office/powerpoint/2010/main" val="3495045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14</a:t>
            </a:fld>
            <a:endParaRPr lang="de-DE"/>
          </a:p>
        </p:txBody>
      </p:sp>
      <p:pic>
        <p:nvPicPr>
          <p:cNvPr id="15" name="Picture Placeholder 2">
            <a:extLst>
              <a:ext uri="{FF2B5EF4-FFF2-40B4-BE49-F238E27FC236}">
                <a16:creationId xmlns:a16="http://schemas.microsoft.com/office/drawing/2014/main" id="{BE89DD6B-88ED-4C06-BD40-59B8B538CB2B}"/>
              </a:ext>
            </a:extLst>
          </p:cNvPr>
          <p:cNvPicPr>
            <a:picLocks noGrp="1" noChangeAspect="1"/>
          </p:cNvPicPr>
          <p:nvPr>
            <p:ph type="pic" sz="quarter" idx="11"/>
          </p:nvPr>
        </p:nvPicPr>
        <p:blipFill>
          <a:blip r:embed="rId2"/>
          <a:srcRect l="14800" r="14800"/>
          <a:stretch>
            <a:fillRect/>
          </a:stretch>
        </p:blipFill>
        <p:spPr>
          <a:prstGeom prst="rect">
            <a:avLst/>
          </a:prstGeom>
        </p:spPr>
      </p:pic>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4" name="TextBox 3">
            <a:extLst>
              <a:ext uri="{FF2B5EF4-FFF2-40B4-BE49-F238E27FC236}">
                <a16:creationId xmlns:a16="http://schemas.microsoft.com/office/drawing/2014/main" id="{931DEBD8-EDE6-405F-B0D3-88BD5585C2A1}"/>
              </a:ext>
            </a:extLst>
          </p:cNvPr>
          <p:cNvSpPr txBox="1"/>
          <p:nvPr/>
        </p:nvSpPr>
        <p:spPr>
          <a:xfrm>
            <a:off x="1719718" y="1400987"/>
            <a:ext cx="7169528" cy="1723549"/>
          </a:xfrm>
          <a:prstGeom prst="rect">
            <a:avLst/>
          </a:prstGeom>
          <a:noFill/>
        </p:spPr>
        <p:txBody>
          <a:bodyPr wrap="square" rtlCol="0">
            <a:spAutoFit/>
          </a:bodyPr>
          <a:lstStyle/>
          <a:p>
            <a:pPr marL="285750" indent="-285750">
              <a:buFont typeface="Arial" panose="020B0604020202020204" pitchFamily="34" charset="0"/>
              <a:buChar char="•"/>
            </a:pPr>
            <a:r>
              <a:rPr lang="fr-FR" dirty="0">
                <a:latin typeface="DIN-Regular"/>
              </a:rPr>
              <a:t>Quelles sont les conditions à remplir si un laboratoire demande une flexibilité au niveau des méthodes</a:t>
            </a:r>
          </a:p>
          <a:p>
            <a:r>
              <a:rPr lang="fr-FR" dirty="0">
                <a:solidFill>
                  <a:schemeClr val="accent1"/>
                </a:solidFill>
                <a:latin typeface="DIN-Regular"/>
              </a:rPr>
              <a:t>Le laboratoire doit mettre à jour la liste des objets, caractéristiques et méthodes dans la portée qu’il gère</a:t>
            </a:r>
          </a:p>
          <a:p>
            <a:r>
              <a:rPr lang="fr-FR" dirty="0">
                <a:solidFill>
                  <a:schemeClr val="accent1"/>
                </a:solidFill>
                <a:latin typeface="DIN-Regular"/>
              </a:rPr>
              <a:t>La laboratoire doit être accrédité en portée flexible</a:t>
            </a:r>
          </a:p>
          <a:p>
            <a:r>
              <a:rPr lang="fr-FR" sz="1600" i="1" dirty="0">
                <a:latin typeface="DIN-Regular"/>
              </a:rPr>
              <a:t>(61% sont d’accord)</a:t>
            </a:r>
            <a:endParaRPr lang="fr-FR" i="1" dirty="0">
              <a:latin typeface="DIN-Regular"/>
            </a:endParaRPr>
          </a:p>
        </p:txBody>
      </p:sp>
      <p:sp>
        <p:nvSpPr>
          <p:cNvPr id="3" name="Rectangle 2">
            <a:extLst>
              <a:ext uri="{FF2B5EF4-FFF2-40B4-BE49-F238E27FC236}">
                <a16:creationId xmlns:a16="http://schemas.microsoft.com/office/drawing/2014/main" id="{F0BB3B26-A977-406E-8633-5B87980EF353}"/>
              </a:ext>
            </a:extLst>
          </p:cNvPr>
          <p:cNvSpPr/>
          <p:nvPr/>
        </p:nvSpPr>
        <p:spPr>
          <a:xfrm>
            <a:off x="2214537" y="888298"/>
            <a:ext cx="2874120" cy="369332"/>
          </a:xfrm>
          <a:prstGeom prst="rect">
            <a:avLst/>
          </a:prstGeom>
        </p:spPr>
        <p:txBody>
          <a:bodyPr wrap="none">
            <a:spAutoFit/>
          </a:bodyPr>
          <a:lstStyle/>
          <a:p>
            <a:r>
              <a:rPr lang="fr-FR" b="1" dirty="0">
                <a:solidFill>
                  <a:schemeClr val="bg1"/>
                </a:solidFill>
                <a:latin typeface="DIN-Regular"/>
              </a:rPr>
              <a:t>Partie I « Le système OLAS »</a:t>
            </a:r>
          </a:p>
        </p:txBody>
      </p:sp>
    </p:spTree>
    <p:extLst>
      <p:ext uri="{BB962C8B-B14F-4D97-AF65-F5344CB8AC3E}">
        <p14:creationId xmlns:p14="http://schemas.microsoft.com/office/powerpoint/2010/main" val="19749015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15</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2"/>
          <a:srcRect l="14800" r="14800"/>
          <a:stretch>
            <a:fillRect/>
          </a:stretch>
        </p:blipFill>
        <p:spPr>
          <a:xfrm>
            <a:off x="1" y="2052358"/>
            <a:ext cx="2115957" cy="2468444"/>
          </a:xfrm>
          <a:prstGeom prst="rect">
            <a:avLst/>
          </a:prstGeom>
        </p:spPr>
      </p:pic>
      <p:sp>
        <p:nvSpPr>
          <p:cNvPr id="9" name="Text Placeholder 8">
            <a:extLst>
              <a:ext uri="{FF2B5EF4-FFF2-40B4-BE49-F238E27FC236}">
                <a16:creationId xmlns:a16="http://schemas.microsoft.com/office/drawing/2014/main" id="{53F67488-F919-4A69-99A3-655F890B78FB}"/>
              </a:ext>
            </a:extLst>
          </p:cNvPr>
          <p:cNvSpPr txBox="1">
            <a:spLocks noGrp="1"/>
          </p:cNvSpPr>
          <p:nvPr>
            <p:ph type="body" sz="quarter" idx="13"/>
          </p:nvPr>
        </p:nvSpPr>
        <p:spPr>
          <a:xfrm>
            <a:off x="2115958" y="2854998"/>
            <a:ext cx="6238875" cy="307777"/>
          </a:xfrm>
          <a:prstGeom prst="rect">
            <a:avLst/>
          </a:prstGeom>
          <a:noFill/>
        </p:spPr>
        <p:txBody>
          <a:bodyPr wrap="square" rtlCol="0">
            <a:spAutoFit/>
          </a:bodyPr>
          <a:lstStyle/>
          <a:p>
            <a:r>
              <a:rPr lang="fr-FR" sz="1400" b="1" dirty="0">
                <a:solidFill>
                  <a:srgbClr val="78B832"/>
                </a:solidFill>
              </a:rPr>
              <a:t>Position OLAS : C’est une </a:t>
            </a:r>
            <a:r>
              <a:rPr lang="fr-FR" sz="1400" b="1" u="sng" dirty="0">
                <a:solidFill>
                  <a:srgbClr val="78B832"/>
                </a:solidFill>
              </a:rPr>
              <a:t>non-conformité </a:t>
            </a:r>
            <a:r>
              <a:rPr lang="fr-FR" sz="1400" b="1" dirty="0">
                <a:solidFill>
                  <a:srgbClr val="78B832"/>
                </a:solidFill>
              </a:rPr>
              <a:t> (NC) – </a:t>
            </a:r>
            <a:r>
              <a:rPr lang="fr-FR" b="1" dirty="0">
                <a:solidFill>
                  <a:srgbClr val="78B832"/>
                </a:solidFill>
              </a:rPr>
              <a:t>§ 6.6.3</a:t>
            </a:r>
            <a:endParaRPr lang="fr-FR" sz="14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a:t>
            </a:r>
            <a:r>
              <a:rPr lang="de-DE">
                <a:solidFill>
                  <a:schemeClr val="bg1"/>
                </a:solidFill>
                <a:latin typeface="DIN-Regular"/>
                <a:cs typeface="DIN-Regular"/>
              </a:rPr>
              <a:t>OLAS 2024</a:t>
            </a:r>
            <a:endParaRPr lang="fr-CH" dirty="0"/>
          </a:p>
        </p:txBody>
      </p:sp>
      <p:sp>
        <p:nvSpPr>
          <p:cNvPr id="11" name="Text Placeholder 10"/>
          <p:cNvSpPr>
            <a:spLocks noGrp="1"/>
          </p:cNvSpPr>
          <p:nvPr>
            <p:ph type="body" sz="quarter" idx="14"/>
          </p:nvPr>
        </p:nvSpPr>
        <p:spPr>
          <a:xfrm>
            <a:off x="2105026" y="863314"/>
            <a:ext cx="6890883" cy="466852"/>
          </a:xfrm>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a) Laboratoires d’essais et d’étalonnages – ISO/IEC 17025:2017</a:t>
            </a:r>
            <a:endParaRPr lang="fr-CH" sz="1400" dirty="0"/>
          </a:p>
        </p:txBody>
      </p:sp>
      <p:sp>
        <p:nvSpPr>
          <p:cNvPr id="3" name="TextBox 2">
            <a:extLst>
              <a:ext uri="{FF2B5EF4-FFF2-40B4-BE49-F238E27FC236}">
                <a16:creationId xmlns:a16="http://schemas.microsoft.com/office/drawing/2014/main" id="{399581FF-AA9F-417A-950F-939D0A26077D}"/>
              </a:ext>
            </a:extLst>
          </p:cNvPr>
          <p:cNvSpPr txBox="1"/>
          <p:nvPr/>
        </p:nvSpPr>
        <p:spPr>
          <a:xfrm>
            <a:off x="3016577" y="1905629"/>
            <a:ext cx="45719" cy="369332"/>
          </a:xfrm>
          <a:prstGeom prst="rect">
            <a:avLst/>
          </a:prstGeom>
          <a:noFill/>
        </p:spPr>
        <p:txBody>
          <a:bodyPr wrap="square" rtlCol="0">
            <a:spAutoFit/>
          </a:bodyPr>
          <a:lstStyle/>
          <a:p>
            <a:endParaRPr lang="fr-FR" dirty="0"/>
          </a:p>
        </p:txBody>
      </p:sp>
      <p:sp>
        <p:nvSpPr>
          <p:cNvPr id="4" name="TextBox 3">
            <a:extLst>
              <a:ext uri="{FF2B5EF4-FFF2-40B4-BE49-F238E27FC236}">
                <a16:creationId xmlns:a16="http://schemas.microsoft.com/office/drawing/2014/main" id="{DABA025F-DB39-4C41-A565-E321296B1BB8}"/>
              </a:ext>
            </a:extLst>
          </p:cNvPr>
          <p:cNvSpPr txBox="1"/>
          <p:nvPr/>
        </p:nvSpPr>
        <p:spPr>
          <a:xfrm>
            <a:off x="2105026" y="1469030"/>
            <a:ext cx="6696011" cy="1077218"/>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Dans le cadre d’un achat de prestation, le laboratoire ne communique pas aux prestataires externes ses exigences concernant ses critères d’acceptation, les compétences ou qualifications requises du personnel pour les services.</a:t>
            </a:r>
          </a:p>
        </p:txBody>
      </p:sp>
      <p:pic>
        <p:nvPicPr>
          <p:cNvPr id="6" name="Image 5">
            <a:extLst>
              <a:ext uri="{FF2B5EF4-FFF2-40B4-BE49-F238E27FC236}">
                <a16:creationId xmlns:a16="http://schemas.microsoft.com/office/drawing/2014/main" id="{EFC8322A-F5CC-6BCC-2241-26FC0F1EE1C5}"/>
              </a:ext>
            </a:extLst>
          </p:cNvPr>
          <p:cNvPicPr>
            <a:picLocks noChangeAspect="1"/>
          </p:cNvPicPr>
          <p:nvPr/>
        </p:nvPicPr>
        <p:blipFill>
          <a:blip r:embed="rId3"/>
          <a:stretch>
            <a:fillRect/>
          </a:stretch>
        </p:blipFill>
        <p:spPr>
          <a:xfrm>
            <a:off x="3062296" y="3141292"/>
            <a:ext cx="4023929" cy="3296332"/>
          </a:xfrm>
          <a:prstGeom prst="rect">
            <a:avLst/>
          </a:prstGeom>
        </p:spPr>
      </p:pic>
      <p:sp>
        <p:nvSpPr>
          <p:cNvPr id="12" name="ZoneTexte 11">
            <a:extLst>
              <a:ext uri="{FF2B5EF4-FFF2-40B4-BE49-F238E27FC236}">
                <a16:creationId xmlns:a16="http://schemas.microsoft.com/office/drawing/2014/main" id="{166F1B40-D151-9D8C-CD75-7825A2713807}"/>
              </a:ext>
            </a:extLst>
          </p:cNvPr>
          <p:cNvSpPr txBox="1"/>
          <p:nvPr/>
        </p:nvSpPr>
        <p:spPr>
          <a:xfrm>
            <a:off x="4625377" y="5138776"/>
            <a:ext cx="833120" cy="369332"/>
          </a:xfrm>
          <a:prstGeom prst="rect">
            <a:avLst/>
          </a:prstGeom>
          <a:noFill/>
        </p:spPr>
        <p:txBody>
          <a:bodyPr wrap="square" rtlCol="0">
            <a:spAutoFit/>
          </a:bodyPr>
          <a:lstStyle/>
          <a:p>
            <a:r>
              <a:rPr lang="fr-FR" dirty="0"/>
              <a:t>80,8%</a:t>
            </a:r>
          </a:p>
        </p:txBody>
      </p:sp>
      <p:sp>
        <p:nvSpPr>
          <p:cNvPr id="13" name="ZoneTexte 12">
            <a:extLst>
              <a:ext uri="{FF2B5EF4-FFF2-40B4-BE49-F238E27FC236}">
                <a16:creationId xmlns:a16="http://schemas.microsoft.com/office/drawing/2014/main" id="{2BE5786D-ACC2-59B5-C247-945342CE45DA}"/>
              </a:ext>
            </a:extLst>
          </p:cNvPr>
          <p:cNvSpPr txBox="1"/>
          <p:nvPr/>
        </p:nvSpPr>
        <p:spPr>
          <a:xfrm>
            <a:off x="4241140" y="3596777"/>
            <a:ext cx="833120" cy="369332"/>
          </a:xfrm>
          <a:prstGeom prst="rect">
            <a:avLst/>
          </a:prstGeom>
          <a:noFill/>
        </p:spPr>
        <p:txBody>
          <a:bodyPr wrap="square" rtlCol="0">
            <a:spAutoFit/>
          </a:bodyPr>
          <a:lstStyle/>
          <a:p>
            <a:r>
              <a:rPr lang="fr-FR" dirty="0"/>
              <a:t>15,4%</a:t>
            </a:r>
          </a:p>
        </p:txBody>
      </p:sp>
      <p:sp>
        <p:nvSpPr>
          <p:cNvPr id="14" name="ZoneTexte 13">
            <a:extLst>
              <a:ext uri="{FF2B5EF4-FFF2-40B4-BE49-F238E27FC236}">
                <a16:creationId xmlns:a16="http://schemas.microsoft.com/office/drawing/2014/main" id="{A6A5D9DD-0E33-AEAC-1781-736F5E324A67}"/>
              </a:ext>
            </a:extLst>
          </p:cNvPr>
          <p:cNvSpPr txBox="1"/>
          <p:nvPr/>
        </p:nvSpPr>
        <p:spPr>
          <a:xfrm>
            <a:off x="5936017" y="3126374"/>
            <a:ext cx="833120" cy="369332"/>
          </a:xfrm>
          <a:prstGeom prst="rect">
            <a:avLst/>
          </a:prstGeom>
          <a:noFill/>
        </p:spPr>
        <p:txBody>
          <a:bodyPr wrap="square" rtlCol="0">
            <a:spAutoFit/>
          </a:bodyPr>
          <a:lstStyle/>
          <a:p>
            <a:r>
              <a:rPr lang="fr-FR" dirty="0"/>
              <a:t>3,8%</a:t>
            </a:r>
          </a:p>
        </p:txBody>
      </p:sp>
      <p:cxnSp>
        <p:nvCxnSpPr>
          <p:cNvPr id="16" name="Connecteur droit 15">
            <a:extLst>
              <a:ext uri="{FF2B5EF4-FFF2-40B4-BE49-F238E27FC236}">
                <a16:creationId xmlns:a16="http://schemas.microsoft.com/office/drawing/2014/main" id="{8EC0351D-0457-66A8-8C29-282DAEFD43F4}"/>
              </a:ext>
            </a:extLst>
          </p:cNvPr>
          <p:cNvCxnSpPr>
            <a:stCxn id="14" idx="1"/>
          </p:cNvCxnSpPr>
          <p:nvPr/>
        </p:nvCxnSpPr>
        <p:spPr>
          <a:xfrm flipH="1">
            <a:off x="5235395" y="3311040"/>
            <a:ext cx="700622" cy="11796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3783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a:extLst>
              <a:ext uri="{FF2B5EF4-FFF2-40B4-BE49-F238E27FC236}">
                <a16:creationId xmlns:a16="http://schemas.microsoft.com/office/drawing/2014/main" id="{7DCA886F-61FD-6F96-645C-3041086A7A13}"/>
              </a:ext>
            </a:extLst>
          </p:cNvPr>
          <p:cNvPicPr>
            <a:picLocks noChangeAspect="1"/>
          </p:cNvPicPr>
          <p:nvPr/>
        </p:nvPicPr>
        <p:blipFill>
          <a:blip r:embed="rId3"/>
          <a:stretch>
            <a:fillRect/>
          </a:stretch>
        </p:blipFill>
        <p:spPr>
          <a:xfrm>
            <a:off x="3016577" y="3626204"/>
            <a:ext cx="3510484" cy="2806169"/>
          </a:xfrm>
          <a:prstGeom prst="rect">
            <a:avLst/>
          </a:prstGeom>
        </p:spPr>
      </p:pic>
      <p:sp>
        <p:nvSpPr>
          <p:cNvPr id="2" name="Slide Number Placeholder 1"/>
          <p:cNvSpPr>
            <a:spLocks noGrp="1"/>
          </p:cNvSpPr>
          <p:nvPr>
            <p:ph type="sldNum" sz="quarter" idx="10"/>
          </p:nvPr>
        </p:nvSpPr>
        <p:spPr/>
        <p:txBody>
          <a:bodyPr/>
          <a:lstStyle/>
          <a:p>
            <a:fld id="{9BF170C3-6B7D-8541-BF66-81F71D8A3771}" type="slidenum">
              <a:rPr lang="de-DE" smtClean="0"/>
              <a:pPr/>
              <a:t>16</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4"/>
          <a:srcRect l="14800" r="14800"/>
          <a:stretch>
            <a:fillRect/>
          </a:stretch>
        </p:blipFill>
        <p:spPr>
          <a:xfrm>
            <a:off x="1" y="2052358"/>
            <a:ext cx="2115957" cy="2468444"/>
          </a:xfrm>
          <a:prstGeom prst="rect">
            <a:avLst/>
          </a:prstGeom>
        </p:spPr>
      </p:pic>
      <p:sp>
        <p:nvSpPr>
          <p:cNvPr id="9" name="Text Placeholder 8">
            <a:extLst>
              <a:ext uri="{FF2B5EF4-FFF2-40B4-BE49-F238E27FC236}">
                <a16:creationId xmlns:a16="http://schemas.microsoft.com/office/drawing/2014/main" id="{53F67488-F919-4A69-99A3-655F890B78FB}"/>
              </a:ext>
            </a:extLst>
          </p:cNvPr>
          <p:cNvSpPr txBox="1">
            <a:spLocks noGrp="1"/>
          </p:cNvSpPr>
          <p:nvPr>
            <p:ph type="body" sz="quarter" idx="13"/>
          </p:nvPr>
        </p:nvSpPr>
        <p:spPr>
          <a:xfrm>
            <a:off x="2854329" y="3196417"/>
            <a:ext cx="6238875" cy="307777"/>
          </a:xfrm>
          <a:prstGeom prst="rect">
            <a:avLst/>
          </a:prstGeom>
          <a:noFill/>
        </p:spPr>
        <p:txBody>
          <a:bodyPr wrap="square" rtlCol="0">
            <a:spAutoFit/>
          </a:bodyPr>
          <a:lstStyle/>
          <a:p>
            <a:r>
              <a:rPr lang="fr-FR" sz="1400" b="1" dirty="0">
                <a:solidFill>
                  <a:srgbClr val="78B832"/>
                </a:solidFill>
              </a:rPr>
              <a:t>Position OLAS : C’est une </a:t>
            </a:r>
            <a:r>
              <a:rPr lang="fr-FR" sz="1400" b="1" u="sng" dirty="0">
                <a:solidFill>
                  <a:srgbClr val="78B832"/>
                </a:solidFill>
              </a:rPr>
              <a:t>non-conformité </a:t>
            </a:r>
            <a:r>
              <a:rPr lang="fr-FR" sz="1400" b="1" dirty="0">
                <a:solidFill>
                  <a:srgbClr val="78B832"/>
                </a:solidFill>
              </a:rPr>
              <a:t> (NC) – </a:t>
            </a:r>
            <a:r>
              <a:rPr lang="fr-FR" b="1" dirty="0">
                <a:solidFill>
                  <a:srgbClr val="78B832"/>
                </a:solidFill>
              </a:rPr>
              <a:t>§ 6.4.3</a:t>
            </a:r>
            <a:endParaRPr lang="fr-FR" sz="14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a:t>
            </a:r>
            <a:r>
              <a:rPr lang="de-DE">
                <a:solidFill>
                  <a:schemeClr val="bg1"/>
                </a:solidFill>
                <a:latin typeface="DIN-Regular"/>
                <a:cs typeface="DIN-Regular"/>
              </a:rPr>
              <a:t>OLAS 2024</a:t>
            </a:r>
            <a:endParaRPr lang="fr-CH" dirty="0"/>
          </a:p>
        </p:txBody>
      </p:sp>
      <p:sp>
        <p:nvSpPr>
          <p:cNvPr id="11" name="Text Placeholder 10"/>
          <p:cNvSpPr>
            <a:spLocks noGrp="1"/>
          </p:cNvSpPr>
          <p:nvPr>
            <p:ph type="body" sz="quarter" idx="14"/>
          </p:nvPr>
        </p:nvSpPr>
        <p:spPr>
          <a:xfrm>
            <a:off x="2105026" y="863314"/>
            <a:ext cx="6890883" cy="466852"/>
          </a:xfrm>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a) Laboratoires d’essais et d’étalonnages – ISO/IEC 17025:2017</a:t>
            </a:r>
            <a:endParaRPr lang="fr-CH" sz="1400" dirty="0"/>
          </a:p>
        </p:txBody>
      </p:sp>
      <p:sp>
        <p:nvSpPr>
          <p:cNvPr id="3" name="TextBox 2">
            <a:extLst>
              <a:ext uri="{FF2B5EF4-FFF2-40B4-BE49-F238E27FC236}">
                <a16:creationId xmlns:a16="http://schemas.microsoft.com/office/drawing/2014/main" id="{399581FF-AA9F-417A-950F-939D0A26077D}"/>
              </a:ext>
            </a:extLst>
          </p:cNvPr>
          <p:cNvSpPr txBox="1"/>
          <p:nvPr/>
        </p:nvSpPr>
        <p:spPr>
          <a:xfrm>
            <a:off x="3016577" y="1905629"/>
            <a:ext cx="45719" cy="369332"/>
          </a:xfrm>
          <a:prstGeom prst="rect">
            <a:avLst/>
          </a:prstGeom>
          <a:noFill/>
        </p:spPr>
        <p:txBody>
          <a:bodyPr wrap="square" rtlCol="0">
            <a:spAutoFit/>
          </a:bodyPr>
          <a:lstStyle/>
          <a:p>
            <a:endParaRPr lang="fr-FR" dirty="0"/>
          </a:p>
        </p:txBody>
      </p:sp>
      <p:sp>
        <p:nvSpPr>
          <p:cNvPr id="4" name="TextBox 3">
            <a:extLst>
              <a:ext uri="{FF2B5EF4-FFF2-40B4-BE49-F238E27FC236}">
                <a16:creationId xmlns:a16="http://schemas.microsoft.com/office/drawing/2014/main" id="{DABA025F-DB39-4C41-A565-E321296B1BB8}"/>
              </a:ext>
            </a:extLst>
          </p:cNvPr>
          <p:cNvSpPr txBox="1"/>
          <p:nvPr/>
        </p:nvSpPr>
        <p:spPr>
          <a:xfrm>
            <a:off x="2150086" y="1390099"/>
            <a:ext cx="6696011" cy="2062103"/>
          </a:xfrm>
          <a:prstGeom prst="rect">
            <a:avLst/>
          </a:prstGeom>
          <a:noFill/>
        </p:spPr>
        <p:txBody>
          <a:bodyPr wrap="square" rtlCol="0">
            <a:spAutoFit/>
          </a:bodyPr>
          <a:lstStyle/>
          <a:p>
            <a:r>
              <a:rPr lang="fr-FR" sz="1600" b="0" i="0" dirty="0">
                <a:solidFill>
                  <a:srgbClr val="354050"/>
                </a:solidFill>
                <a:effectLst/>
                <a:latin typeface="Nunito Sans" pitchFamily="2" charset="0"/>
              </a:rPr>
              <a:t>Lors de l’audit OLAS précédent, le laboratoire avait eu un écart car le thermomètre qu’il utilise n’est pas enregistré dans la liste des appareils à suivre. Cette année, l’auditeur constate que le thermomètre n’est toujours pas enregistré dans la liste des appareils à suivre. Le laboratoire ne peut pas démontrer qu’il assure le bon stockage, la maintenance planifiée et la prévention de toute contamination ou détérioration du thermomètre</a:t>
            </a:r>
          </a:p>
          <a:p>
            <a:pPr algn="l"/>
            <a:endParaRPr lang="fr-FR" sz="1600" b="0" i="0" dirty="0">
              <a:solidFill>
                <a:srgbClr val="354050"/>
              </a:solidFill>
              <a:effectLst/>
              <a:latin typeface="Nunito Sans" pitchFamily="2" charset="0"/>
            </a:endParaRPr>
          </a:p>
        </p:txBody>
      </p:sp>
      <p:sp>
        <p:nvSpPr>
          <p:cNvPr id="13" name="ZoneTexte 12">
            <a:extLst>
              <a:ext uri="{FF2B5EF4-FFF2-40B4-BE49-F238E27FC236}">
                <a16:creationId xmlns:a16="http://schemas.microsoft.com/office/drawing/2014/main" id="{2BE5786D-ACC2-59B5-C247-945342CE45DA}"/>
              </a:ext>
            </a:extLst>
          </p:cNvPr>
          <p:cNvSpPr txBox="1"/>
          <p:nvPr/>
        </p:nvSpPr>
        <p:spPr>
          <a:xfrm>
            <a:off x="5154227" y="4498696"/>
            <a:ext cx="833120" cy="369332"/>
          </a:xfrm>
          <a:prstGeom prst="rect">
            <a:avLst/>
          </a:prstGeom>
          <a:noFill/>
        </p:spPr>
        <p:txBody>
          <a:bodyPr wrap="square" rtlCol="0">
            <a:spAutoFit/>
          </a:bodyPr>
          <a:lstStyle/>
          <a:p>
            <a:r>
              <a:rPr lang="fr-FR" dirty="0"/>
              <a:t>37,7%</a:t>
            </a:r>
          </a:p>
        </p:txBody>
      </p:sp>
      <p:sp>
        <p:nvSpPr>
          <p:cNvPr id="14" name="ZoneTexte 13">
            <a:extLst>
              <a:ext uri="{FF2B5EF4-FFF2-40B4-BE49-F238E27FC236}">
                <a16:creationId xmlns:a16="http://schemas.microsoft.com/office/drawing/2014/main" id="{A6A5D9DD-0E33-AEAC-1781-736F5E324A67}"/>
              </a:ext>
            </a:extLst>
          </p:cNvPr>
          <p:cNvSpPr txBox="1"/>
          <p:nvPr/>
        </p:nvSpPr>
        <p:spPr>
          <a:xfrm>
            <a:off x="6367157" y="3680376"/>
            <a:ext cx="833120" cy="369332"/>
          </a:xfrm>
          <a:prstGeom prst="rect">
            <a:avLst/>
          </a:prstGeom>
          <a:noFill/>
        </p:spPr>
        <p:txBody>
          <a:bodyPr wrap="square" rtlCol="0">
            <a:spAutoFit/>
          </a:bodyPr>
          <a:lstStyle/>
          <a:p>
            <a:r>
              <a:rPr lang="fr-FR" dirty="0"/>
              <a:t>1.3%</a:t>
            </a:r>
          </a:p>
        </p:txBody>
      </p:sp>
      <p:cxnSp>
        <p:nvCxnSpPr>
          <p:cNvPr id="16" name="Connecteur droit 15">
            <a:extLst>
              <a:ext uri="{FF2B5EF4-FFF2-40B4-BE49-F238E27FC236}">
                <a16:creationId xmlns:a16="http://schemas.microsoft.com/office/drawing/2014/main" id="{8EC0351D-0457-66A8-8C29-282DAEFD43F4}"/>
              </a:ext>
            </a:extLst>
          </p:cNvPr>
          <p:cNvCxnSpPr>
            <a:cxnSpLocks/>
            <a:stCxn id="14" idx="1"/>
          </p:cNvCxnSpPr>
          <p:nvPr/>
        </p:nvCxnSpPr>
        <p:spPr>
          <a:xfrm flipH="1">
            <a:off x="4839186" y="3865042"/>
            <a:ext cx="1527971"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166F1B40-D151-9D8C-CD75-7825A2713807}"/>
              </a:ext>
            </a:extLst>
          </p:cNvPr>
          <p:cNvSpPr txBox="1"/>
          <p:nvPr/>
        </p:nvSpPr>
        <p:spPr>
          <a:xfrm>
            <a:off x="4006066" y="4968022"/>
            <a:ext cx="833120" cy="369332"/>
          </a:xfrm>
          <a:prstGeom prst="rect">
            <a:avLst/>
          </a:prstGeom>
          <a:noFill/>
        </p:spPr>
        <p:txBody>
          <a:bodyPr wrap="square" rtlCol="0">
            <a:spAutoFit/>
          </a:bodyPr>
          <a:lstStyle/>
          <a:p>
            <a:r>
              <a:rPr lang="fr-FR" dirty="0"/>
              <a:t>61%</a:t>
            </a:r>
          </a:p>
        </p:txBody>
      </p:sp>
    </p:spTree>
    <p:extLst>
      <p:ext uri="{BB962C8B-B14F-4D97-AF65-F5344CB8AC3E}">
        <p14:creationId xmlns:p14="http://schemas.microsoft.com/office/powerpoint/2010/main" val="2371044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17</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3"/>
          <a:srcRect l="14800" r="14800"/>
          <a:stretch>
            <a:fillRect/>
          </a:stretch>
        </p:blipFill>
        <p:spPr>
          <a:xfrm>
            <a:off x="1" y="2052358"/>
            <a:ext cx="2115957" cy="2468444"/>
          </a:xfrm>
          <a:prstGeom prst="rect">
            <a:avLst/>
          </a:prstGeom>
        </p:spPr>
      </p:pic>
      <p:sp>
        <p:nvSpPr>
          <p:cNvPr id="9" name="Text Placeholder 8">
            <a:extLst>
              <a:ext uri="{FF2B5EF4-FFF2-40B4-BE49-F238E27FC236}">
                <a16:creationId xmlns:a16="http://schemas.microsoft.com/office/drawing/2014/main" id="{53F67488-F919-4A69-99A3-655F890B78FB}"/>
              </a:ext>
            </a:extLst>
          </p:cNvPr>
          <p:cNvSpPr txBox="1">
            <a:spLocks noGrp="1"/>
          </p:cNvSpPr>
          <p:nvPr>
            <p:ph type="body" sz="quarter" idx="13"/>
          </p:nvPr>
        </p:nvSpPr>
        <p:spPr>
          <a:xfrm>
            <a:off x="2183673" y="2564845"/>
            <a:ext cx="6238875" cy="307777"/>
          </a:xfrm>
          <a:prstGeom prst="rect">
            <a:avLst/>
          </a:prstGeom>
          <a:noFill/>
        </p:spPr>
        <p:txBody>
          <a:bodyPr wrap="square" rtlCol="0">
            <a:spAutoFit/>
          </a:bodyPr>
          <a:lstStyle/>
          <a:p>
            <a:r>
              <a:rPr lang="fr-FR" sz="1400" b="1" dirty="0">
                <a:solidFill>
                  <a:srgbClr val="78B832"/>
                </a:solidFill>
              </a:rPr>
              <a:t>Position OLAS : C’est une </a:t>
            </a:r>
            <a:r>
              <a:rPr lang="fr-FR" sz="1400" b="1" u="sng" dirty="0">
                <a:solidFill>
                  <a:srgbClr val="78B832"/>
                </a:solidFill>
              </a:rPr>
              <a:t>non-conformité </a:t>
            </a:r>
            <a:r>
              <a:rPr lang="fr-FR" sz="1400" b="1" dirty="0">
                <a:solidFill>
                  <a:srgbClr val="78B832"/>
                </a:solidFill>
              </a:rPr>
              <a:t> (NC) – </a:t>
            </a:r>
            <a:r>
              <a:rPr lang="fr-FR" b="1" dirty="0">
                <a:solidFill>
                  <a:srgbClr val="78B832"/>
                </a:solidFill>
              </a:rPr>
              <a:t>§ 7.2.1.3</a:t>
            </a:r>
            <a:endParaRPr lang="fr-FR" sz="14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a:t>
            </a:r>
            <a:r>
              <a:rPr lang="de-DE">
                <a:solidFill>
                  <a:schemeClr val="bg1"/>
                </a:solidFill>
                <a:latin typeface="DIN-Regular"/>
                <a:cs typeface="DIN-Regular"/>
              </a:rPr>
              <a:t>OLAS 2024</a:t>
            </a:r>
            <a:endParaRPr lang="fr-CH" dirty="0"/>
          </a:p>
        </p:txBody>
      </p:sp>
      <p:sp>
        <p:nvSpPr>
          <p:cNvPr id="11" name="Text Placeholder 10"/>
          <p:cNvSpPr>
            <a:spLocks noGrp="1"/>
          </p:cNvSpPr>
          <p:nvPr>
            <p:ph type="body" sz="quarter" idx="14"/>
          </p:nvPr>
        </p:nvSpPr>
        <p:spPr>
          <a:xfrm>
            <a:off x="2105026" y="863314"/>
            <a:ext cx="6890883" cy="466852"/>
          </a:xfrm>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a) Laboratoires d’essais et d’étalonnages – ISO/IEC 17025:2017</a:t>
            </a:r>
            <a:endParaRPr lang="fr-CH" sz="1400" dirty="0"/>
          </a:p>
        </p:txBody>
      </p:sp>
      <p:sp>
        <p:nvSpPr>
          <p:cNvPr id="3" name="TextBox 2">
            <a:extLst>
              <a:ext uri="{FF2B5EF4-FFF2-40B4-BE49-F238E27FC236}">
                <a16:creationId xmlns:a16="http://schemas.microsoft.com/office/drawing/2014/main" id="{399581FF-AA9F-417A-950F-939D0A26077D}"/>
              </a:ext>
            </a:extLst>
          </p:cNvPr>
          <p:cNvSpPr txBox="1"/>
          <p:nvPr/>
        </p:nvSpPr>
        <p:spPr>
          <a:xfrm>
            <a:off x="3016577" y="1905629"/>
            <a:ext cx="45719" cy="369332"/>
          </a:xfrm>
          <a:prstGeom prst="rect">
            <a:avLst/>
          </a:prstGeom>
          <a:noFill/>
        </p:spPr>
        <p:txBody>
          <a:bodyPr wrap="square" rtlCol="0">
            <a:spAutoFit/>
          </a:bodyPr>
          <a:lstStyle/>
          <a:p>
            <a:endParaRPr lang="fr-FR" dirty="0"/>
          </a:p>
        </p:txBody>
      </p:sp>
      <p:sp>
        <p:nvSpPr>
          <p:cNvPr id="4" name="TextBox 3">
            <a:extLst>
              <a:ext uri="{FF2B5EF4-FFF2-40B4-BE49-F238E27FC236}">
                <a16:creationId xmlns:a16="http://schemas.microsoft.com/office/drawing/2014/main" id="{DABA025F-DB39-4C41-A565-E321296B1BB8}"/>
              </a:ext>
            </a:extLst>
          </p:cNvPr>
          <p:cNvSpPr txBox="1"/>
          <p:nvPr/>
        </p:nvSpPr>
        <p:spPr>
          <a:xfrm>
            <a:off x="2150086" y="1390099"/>
            <a:ext cx="6696011" cy="1077218"/>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Le laboratoire ABCD ne décrit pas de dispositions donnant la marche à suivre en cas de changement de version valide d’une méthode. Cependant, les techniciens et les responsables techniques reçoivent une alerte en cas de changement de cette version</a:t>
            </a:r>
          </a:p>
        </p:txBody>
      </p:sp>
      <p:pic>
        <p:nvPicPr>
          <p:cNvPr id="6" name="Image 5">
            <a:extLst>
              <a:ext uri="{FF2B5EF4-FFF2-40B4-BE49-F238E27FC236}">
                <a16:creationId xmlns:a16="http://schemas.microsoft.com/office/drawing/2014/main" id="{1895DFD7-4C0E-AAAE-1566-405989AA7149}"/>
              </a:ext>
            </a:extLst>
          </p:cNvPr>
          <p:cNvPicPr>
            <a:picLocks noChangeAspect="1"/>
          </p:cNvPicPr>
          <p:nvPr/>
        </p:nvPicPr>
        <p:blipFill>
          <a:blip r:embed="rId4"/>
          <a:stretch>
            <a:fillRect/>
          </a:stretch>
        </p:blipFill>
        <p:spPr>
          <a:xfrm>
            <a:off x="2145573" y="2982847"/>
            <a:ext cx="6276975" cy="2990850"/>
          </a:xfrm>
          <a:prstGeom prst="rect">
            <a:avLst/>
          </a:prstGeom>
        </p:spPr>
      </p:pic>
    </p:spTree>
    <p:extLst>
      <p:ext uri="{BB962C8B-B14F-4D97-AF65-F5344CB8AC3E}">
        <p14:creationId xmlns:p14="http://schemas.microsoft.com/office/powerpoint/2010/main" val="1862862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18</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2"/>
          <a:srcRect l="14800" r="14800"/>
          <a:stretch>
            <a:fillRect/>
          </a:stretch>
        </p:blipFill>
        <p:spPr>
          <a:xfrm>
            <a:off x="1" y="2052358"/>
            <a:ext cx="2115957" cy="2468444"/>
          </a:xfrm>
          <a:prstGeom prst="rect">
            <a:avLst/>
          </a:prstGeom>
        </p:spPr>
      </p:pic>
      <p:sp>
        <p:nvSpPr>
          <p:cNvPr id="9" name="Text Placeholder 8">
            <a:extLst>
              <a:ext uri="{FF2B5EF4-FFF2-40B4-BE49-F238E27FC236}">
                <a16:creationId xmlns:a16="http://schemas.microsoft.com/office/drawing/2014/main" id="{53F67488-F919-4A69-99A3-655F890B78FB}"/>
              </a:ext>
            </a:extLst>
          </p:cNvPr>
          <p:cNvSpPr txBox="1">
            <a:spLocks noGrp="1"/>
          </p:cNvSpPr>
          <p:nvPr>
            <p:ph type="body" sz="quarter" idx="13"/>
          </p:nvPr>
        </p:nvSpPr>
        <p:spPr>
          <a:xfrm>
            <a:off x="2183673" y="2770813"/>
            <a:ext cx="6238875" cy="307777"/>
          </a:xfrm>
          <a:prstGeom prst="rect">
            <a:avLst/>
          </a:prstGeom>
          <a:noFill/>
        </p:spPr>
        <p:txBody>
          <a:bodyPr wrap="square" rtlCol="0">
            <a:spAutoFit/>
          </a:bodyPr>
          <a:lstStyle/>
          <a:p>
            <a:r>
              <a:rPr lang="fr-FR" sz="1400" b="1" dirty="0">
                <a:solidFill>
                  <a:srgbClr val="78B832"/>
                </a:solidFill>
              </a:rPr>
              <a:t>Position OLAS : C’est une </a:t>
            </a:r>
            <a:r>
              <a:rPr lang="fr-FR" sz="1400" b="1" u="sng" dirty="0">
                <a:solidFill>
                  <a:srgbClr val="78B832"/>
                </a:solidFill>
              </a:rPr>
              <a:t>non-conformité majeure</a:t>
            </a:r>
            <a:r>
              <a:rPr lang="fr-FR" sz="1400" b="1" dirty="0">
                <a:solidFill>
                  <a:srgbClr val="78B832"/>
                </a:solidFill>
              </a:rPr>
              <a:t> (NC+) – </a:t>
            </a:r>
            <a:r>
              <a:rPr lang="fr-FR" b="1" dirty="0">
                <a:solidFill>
                  <a:srgbClr val="78B832"/>
                </a:solidFill>
              </a:rPr>
              <a:t>§ 8.8.2</a:t>
            </a:r>
            <a:endParaRPr lang="fr-FR" sz="14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a:t>
            </a:r>
            <a:r>
              <a:rPr lang="de-DE">
                <a:solidFill>
                  <a:schemeClr val="bg1"/>
                </a:solidFill>
                <a:latin typeface="DIN-Regular"/>
                <a:cs typeface="DIN-Regular"/>
              </a:rPr>
              <a:t>OLAS 2024</a:t>
            </a:r>
            <a:endParaRPr lang="fr-CH" dirty="0"/>
          </a:p>
        </p:txBody>
      </p:sp>
      <p:sp>
        <p:nvSpPr>
          <p:cNvPr id="11" name="Text Placeholder 10"/>
          <p:cNvSpPr>
            <a:spLocks noGrp="1"/>
          </p:cNvSpPr>
          <p:nvPr>
            <p:ph type="body" sz="quarter" idx="14"/>
          </p:nvPr>
        </p:nvSpPr>
        <p:spPr>
          <a:xfrm>
            <a:off x="2105026" y="863314"/>
            <a:ext cx="6890883" cy="466852"/>
          </a:xfrm>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a) Laboratoires d’essais et d’étalonnages – ISO/IEC 17025:2017</a:t>
            </a:r>
            <a:endParaRPr lang="fr-CH" sz="1400" dirty="0"/>
          </a:p>
        </p:txBody>
      </p:sp>
      <p:sp>
        <p:nvSpPr>
          <p:cNvPr id="3" name="TextBox 2">
            <a:extLst>
              <a:ext uri="{FF2B5EF4-FFF2-40B4-BE49-F238E27FC236}">
                <a16:creationId xmlns:a16="http://schemas.microsoft.com/office/drawing/2014/main" id="{399581FF-AA9F-417A-950F-939D0A26077D}"/>
              </a:ext>
            </a:extLst>
          </p:cNvPr>
          <p:cNvSpPr txBox="1"/>
          <p:nvPr/>
        </p:nvSpPr>
        <p:spPr>
          <a:xfrm>
            <a:off x="3016577" y="1905629"/>
            <a:ext cx="45719" cy="369332"/>
          </a:xfrm>
          <a:prstGeom prst="rect">
            <a:avLst/>
          </a:prstGeom>
          <a:noFill/>
        </p:spPr>
        <p:txBody>
          <a:bodyPr wrap="square" rtlCol="0">
            <a:spAutoFit/>
          </a:bodyPr>
          <a:lstStyle/>
          <a:p>
            <a:endParaRPr lang="fr-FR" dirty="0"/>
          </a:p>
        </p:txBody>
      </p:sp>
      <p:sp>
        <p:nvSpPr>
          <p:cNvPr id="4" name="TextBox 3">
            <a:extLst>
              <a:ext uri="{FF2B5EF4-FFF2-40B4-BE49-F238E27FC236}">
                <a16:creationId xmlns:a16="http://schemas.microsoft.com/office/drawing/2014/main" id="{DABA025F-DB39-4C41-A565-E321296B1BB8}"/>
              </a:ext>
            </a:extLst>
          </p:cNvPr>
          <p:cNvSpPr txBox="1"/>
          <p:nvPr/>
        </p:nvSpPr>
        <p:spPr>
          <a:xfrm>
            <a:off x="2150086" y="1390099"/>
            <a:ext cx="6696011" cy="1323439"/>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Le Laboratoire a déménagé durant les années N-1 et N. La procédure P001 prévoit des audits annuels. Durant l’année N-1et N aucun audit interne n’a été réalisé. Il n'existe aucun rapport d'analyse démontrant que, pour les différentes méthodes d’analyse, l'effet du déménagement vers le nouveau laboratoire a été bien géré.</a:t>
            </a:r>
          </a:p>
        </p:txBody>
      </p:sp>
      <p:pic>
        <p:nvPicPr>
          <p:cNvPr id="10" name="Image 9">
            <a:extLst>
              <a:ext uri="{FF2B5EF4-FFF2-40B4-BE49-F238E27FC236}">
                <a16:creationId xmlns:a16="http://schemas.microsoft.com/office/drawing/2014/main" id="{84391427-1A31-7540-6A88-CBFFBE32EF85}"/>
              </a:ext>
            </a:extLst>
          </p:cNvPr>
          <p:cNvPicPr>
            <a:picLocks noChangeAspect="1"/>
          </p:cNvPicPr>
          <p:nvPr/>
        </p:nvPicPr>
        <p:blipFill>
          <a:blip r:embed="rId3"/>
          <a:stretch>
            <a:fillRect/>
          </a:stretch>
        </p:blipFill>
        <p:spPr>
          <a:xfrm>
            <a:off x="2106010" y="3286580"/>
            <a:ext cx="6800850" cy="2228850"/>
          </a:xfrm>
          <a:prstGeom prst="rect">
            <a:avLst/>
          </a:prstGeom>
        </p:spPr>
      </p:pic>
    </p:spTree>
    <p:extLst>
      <p:ext uri="{BB962C8B-B14F-4D97-AF65-F5344CB8AC3E}">
        <p14:creationId xmlns:p14="http://schemas.microsoft.com/office/powerpoint/2010/main" val="1664458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19</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2"/>
          <a:srcRect l="14800" r="14800"/>
          <a:stretch>
            <a:fillRect/>
          </a:stretch>
        </p:blipFill>
        <p:spPr>
          <a:xfrm>
            <a:off x="1" y="2052358"/>
            <a:ext cx="2115957" cy="2468444"/>
          </a:xfrm>
          <a:prstGeom prst="rect">
            <a:avLst/>
          </a:prstGeom>
        </p:spPr>
      </p:pic>
      <p:sp>
        <p:nvSpPr>
          <p:cNvPr id="9" name="Text Placeholder 8">
            <a:extLst>
              <a:ext uri="{FF2B5EF4-FFF2-40B4-BE49-F238E27FC236}">
                <a16:creationId xmlns:a16="http://schemas.microsoft.com/office/drawing/2014/main" id="{53F67488-F919-4A69-99A3-655F890B78FB}"/>
              </a:ext>
            </a:extLst>
          </p:cNvPr>
          <p:cNvSpPr txBox="1">
            <a:spLocks noGrp="1"/>
          </p:cNvSpPr>
          <p:nvPr>
            <p:ph type="body" sz="quarter" idx="13"/>
          </p:nvPr>
        </p:nvSpPr>
        <p:spPr>
          <a:xfrm>
            <a:off x="2183673" y="2770813"/>
            <a:ext cx="6238875" cy="307777"/>
          </a:xfrm>
          <a:prstGeom prst="rect">
            <a:avLst/>
          </a:prstGeom>
          <a:noFill/>
        </p:spPr>
        <p:txBody>
          <a:bodyPr wrap="square" rtlCol="0">
            <a:spAutoFit/>
          </a:bodyPr>
          <a:lstStyle/>
          <a:p>
            <a:r>
              <a:rPr lang="fr-FR" sz="1400" b="1" dirty="0">
                <a:solidFill>
                  <a:srgbClr val="78B832"/>
                </a:solidFill>
              </a:rPr>
              <a:t>Position OLAS : C’est une </a:t>
            </a:r>
            <a:r>
              <a:rPr lang="fr-FR" sz="1400" b="1" u="sng" dirty="0">
                <a:solidFill>
                  <a:srgbClr val="78B832"/>
                </a:solidFill>
              </a:rPr>
              <a:t>remarque </a:t>
            </a:r>
            <a:r>
              <a:rPr lang="fr-FR" sz="1400" b="1" dirty="0">
                <a:solidFill>
                  <a:srgbClr val="78B832"/>
                </a:solidFill>
              </a:rPr>
              <a:t>(R) – </a:t>
            </a:r>
            <a:r>
              <a:rPr lang="fr-FR" b="1" dirty="0">
                <a:solidFill>
                  <a:srgbClr val="78B832"/>
                </a:solidFill>
              </a:rPr>
              <a:t>§ 6.2</a:t>
            </a:r>
            <a:endParaRPr lang="fr-FR" sz="14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a:t>
            </a:r>
            <a:r>
              <a:rPr lang="de-DE">
                <a:solidFill>
                  <a:schemeClr val="bg1"/>
                </a:solidFill>
                <a:latin typeface="DIN-Regular"/>
                <a:cs typeface="DIN-Regular"/>
              </a:rPr>
              <a:t>OLAS 2024</a:t>
            </a:r>
            <a:endParaRPr lang="fr-CH" dirty="0"/>
          </a:p>
        </p:txBody>
      </p:sp>
      <p:sp>
        <p:nvSpPr>
          <p:cNvPr id="11" name="Text Placeholder 10"/>
          <p:cNvSpPr>
            <a:spLocks noGrp="1"/>
          </p:cNvSpPr>
          <p:nvPr>
            <p:ph type="body" sz="quarter" idx="14"/>
          </p:nvPr>
        </p:nvSpPr>
        <p:spPr>
          <a:xfrm>
            <a:off x="2105026" y="863314"/>
            <a:ext cx="6890883" cy="466852"/>
          </a:xfrm>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a) Laboratoires d’essais et d’étalonnages – ISO/IEC 17025:2017</a:t>
            </a:r>
            <a:endParaRPr lang="fr-CH" sz="1400" dirty="0"/>
          </a:p>
        </p:txBody>
      </p:sp>
      <p:sp>
        <p:nvSpPr>
          <p:cNvPr id="3" name="TextBox 2">
            <a:extLst>
              <a:ext uri="{FF2B5EF4-FFF2-40B4-BE49-F238E27FC236}">
                <a16:creationId xmlns:a16="http://schemas.microsoft.com/office/drawing/2014/main" id="{399581FF-AA9F-417A-950F-939D0A26077D}"/>
              </a:ext>
            </a:extLst>
          </p:cNvPr>
          <p:cNvSpPr txBox="1"/>
          <p:nvPr/>
        </p:nvSpPr>
        <p:spPr>
          <a:xfrm>
            <a:off x="3016577" y="1905629"/>
            <a:ext cx="45719" cy="369332"/>
          </a:xfrm>
          <a:prstGeom prst="rect">
            <a:avLst/>
          </a:prstGeom>
          <a:noFill/>
        </p:spPr>
        <p:txBody>
          <a:bodyPr wrap="square" rtlCol="0">
            <a:spAutoFit/>
          </a:bodyPr>
          <a:lstStyle/>
          <a:p>
            <a:endParaRPr lang="fr-FR" dirty="0"/>
          </a:p>
        </p:txBody>
      </p:sp>
      <p:sp>
        <p:nvSpPr>
          <p:cNvPr id="4" name="TextBox 3">
            <a:extLst>
              <a:ext uri="{FF2B5EF4-FFF2-40B4-BE49-F238E27FC236}">
                <a16:creationId xmlns:a16="http://schemas.microsoft.com/office/drawing/2014/main" id="{DABA025F-DB39-4C41-A565-E321296B1BB8}"/>
              </a:ext>
            </a:extLst>
          </p:cNvPr>
          <p:cNvSpPr txBox="1"/>
          <p:nvPr/>
        </p:nvSpPr>
        <p:spPr>
          <a:xfrm>
            <a:off x="2150086" y="1390099"/>
            <a:ext cx="6696011" cy="1323439"/>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Dans le MQ, il est indiqué que l’habilitation est assurée par le directeur technique selon le formulaire FXXX alors que celui-ci ne comporte pas la signature du directeur technique. Un autre document dans le système DOC YYY est établi par le directeur technique. Ce document DOC YYY n’est pas décrit comme étant utilisé pour l’habilitation. </a:t>
            </a:r>
          </a:p>
        </p:txBody>
      </p:sp>
      <p:pic>
        <p:nvPicPr>
          <p:cNvPr id="6" name="Image 5">
            <a:extLst>
              <a:ext uri="{FF2B5EF4-FFF2-40B4-BE49-F238E27FC236}">
                <a16:creationId xmlns:a16="http://schemas.microsoft.com/office/drawing/2014/main" id="{1B8677BC-AC47-7057-EBD2-A527C0D17A63}"/>
              </a:ext>
            </a:extLst>
          </p:cNvPr>
          <p:cNvPicPr>
            <a:picLocks noChangeAspect="1"/>
          </p:cNvPicPr>
          <p:nvPr/>
        </p:nvPicPr>
        <p:blipFill>
          <a:blip r:embed="rId3"/>
          <a:stretch>
            <a:fillRect/>
          </a:stretch>
        </p:blipFill>
        <p:spPr>
          <a:xfrm>
            <a:off x="2116998" y="3087414"/>
            <a:ext cx="6305550" cy="2981325"/>
          </a:xfrm>
          <a:prstGeom prst="rect">
            <a:avLst/>
          </a:prstGeom>
        </p:spPr>
      </p:pic>
    </p:spTree>
    <p:extLst>
      <p:ext uri="{BB962C8B-B14F-4D97-AF65-F5344CB8AC3E}">
        <p14:creationId xmlns:p14="http://schemas.microsoft.com/office/powerpoint/2010/main" val="113848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t>2</a:t>
            </a:fld>
            <a:endParaRPr lang="de-DE"/>
          </a:p>
        </p:txBody>
      </p:sp>
      <p:pic>
        <p:nvPicPr>
          <p:cNvPr id="1028" name="Picture 4" descr="Persönliche Verbesserungslinie Ikonenkonzept Flaches Vektorsymbol Der  Persönlichen Verbesserung, Zeichen, Entwurfsillustration Vektor Abbildung -  Illustration von wachstum, mentor: 143220525">
            <a:extLst>
              <a:ext uri="{FF2B5EF4-FFF2-40B4-BE49-F238E27FC236}">
                <a16:creationId xmlns:a16="http://schemas.microsoft.com/office/drawing/2014/main" id="{1757098D-D7B5-471A-B656-C9C6338700E1}"/>
              </a:ext>
            </a:extLst>
          </p:cNvPr>
          <p:cNvPicPr>
            <a:picLocks noGrp="1" noChangeAspect="1" noChangeArrowheads="1"/>
          </p:cNvPicPr>
          <p:nvPr>
            <p:ph type="pic" sz="quarter" idx="11"/>
          </p:nvPr>
        </p:nvPicPr>
        <p:blipFill>
          <a:blip r:embed="rId2">
            <a:extLst>
              <a:ext uri="{28A0092B-C50C-407E-A947-70E740481C1C}">
                <a14:useLocalDpi xmlns:a14="http://schemas.microsoft.com/office/drawing/2010/main" val="0"/>
              </a:ext>
            </a:extLst>
          </a:blip>
          <a:srcRect l="21358" r="21358"/>
          <a:stretch>
            <a:fillRect/>
          </a:stretch>
        </p:blipFill>
        <p:spPr bwMode="auto">
          <a:xfrm>
            <a:off x="156572" y="1862412"/>
            <a:ext cx="1948454" cy="3347262"/>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a:extLst>
              <a:ext uri="{FF2B5EF4-FFF2-40B4-BE49-F238E27FC236}">
                <a16:creationId xmlns:a16="http://schemas.microsoft.com/office/drawing/2014/main" id="{6E7D3AE7-B333-4C08-AB81-379984FE35AC}"/>
              </a:ext>
            </a:extLst>
          </p:cNvPr>
          <p:cNvSpPr txBox="1">
            <a:spLocks noGrp="1"/>
          </p:cNvSpPr>
          <p:nvPr>
            <p:ph type="body" sz="quarter" idx="13"/>
          </p:nvPr>
        </p:nvSpPr>
        <p:spPr>
          <a:xfrm>
            <a:off x="2106010" y="1364730"/>
            <a:ext cx="6238875" cy="584775"/>
          </a:xfrm>
          <a:prstGeom prst="rect">
            <a:avLst/>
          </a:prstGeom>
          <a:noFill/>
        </p:spPr>
        <p:txBody>
          <a:bodyPr wrap="square" rtlCol="0">
            <a:spAutoFit/>
          </a:bodyPr>
          <a:lstStyle/>
          <a:p>
            <a:pPr algn="ctr"/>
            <a:r>
              <a:rPr lang="fr-FR" sz="2400" b="1" dirty="0">
                <a:solidFill>
                  <a:schemeClr val="tx2"/>
                </a:solidFill>
                <a:effectLst>
                  <a:outerShdw blurRad="38100" dist="38100" dir="2700000" algn="tl">
                    <a:srgbClr val="000000">
                      <a:alpha val="43137"/>
                    </a:srgbClr>
                  </a:outerShdw>
                </a:effectLst>
                <a:latin typeface="DIN-Regular"/>
                <a:cs typeface="Arial" panose="020B0604020202020204" pitchFamily="34" charset="0"/>
              </a:rPr>
              <a:t>D’un total de 143 questionnaires envoyés</a:t>
            </a:r>
            <a:r>
              <a:rPr lang="fr-FR" sz="3200" b="1" dirty="0">
                <a:solidFill>
                  <a:schemeClr val="tx2">
                    <a:lumMod val="60000"/>
                    <a:lumOff val="40000"/>
                  </a:schemeClr>
                </a:solidFill>
                <a:effectLst>
                  <a:outerShdw blurRad="38100" dist="38100" dir="2700000" algn="tl">
                    <a:srgbClr val="000000">
                      <a:alpha val="43137"/>
                    </a:srgbClr>
                  </a:outerShdw>
                </a:effectLst>
                <a:latin typeface="DIN-Regular"/>
                <a:cs typeface="Arial" panose="020B0604020202020204" pitchFamily="34" charset="0"/>
                <a:sym typeface="Wingdings 2" panose="05020102010507070707" pitchFamily="18" charset="2"/>
              </a:rPr>
              <a:t></a:t>
            </a:r>
            <a:r>
              <a:rPr lang="fr-FR" sz="3200" b="1" dirty="0">
                <a:solidFill>
                  <a:schemeClr val="tx2">
                    <a:lumMod val="60000"/>
                    <a:lumOff val="40000"/>
                  </a:schemeClr>
                </a:solidFill>
                <a:effectLst>
                  <a:outerShdw blurRad="38100" dist="38100" dir="2700000" algn="tl">
                    <a:srgbClr val="000000">
                      <a:alpha val="43137"/>
                    </a:srgbClr>
                  </a:outerShdw>
                </a:effectLst>
                <a:latin typeface="DIN-Regular"/>
                <a:cs typeface="Arial" panose="020B0604020202020204" pitchFamily="34" charset="0"/>
              </a:rPr>
              <a:t> </a:t>
            </a:r>
          </a:p>
        </p:txBody>
      </p:sp>
      <p:sp>
        <p:nvSpPr>
          <p:cNvPr id="5" name="Title 4"/>
          <p:cNvSpPr>
            <a:spLocks noGrp="1"/>
          </p:cNvSpPr>
          <p:nvPr>
            <p:ph type="title"/>
          </p:nvPr>
        </p:nvSpPr>
        <p:spPr/>
        <p:txBody>
          <a:bodyPr/>
          <a:lstStyle/>
          <a:p>
            <a:r>
              <a:rPr lang="de-DE" dirty="0">
                <a:solidFill>
                  <a:schemeClr val="bg1"/>
                </a:solidFill>
                <a:latin typeface="DIN-Regular"/>
                <a:cs typeface="DIN-Regular"/>
              </a:rPr>
              <a:t>FORMATION CONTINUE OLAS 2024</a:t>
            </a:r>
            <a:endParaRPr lang="en-US" dirty="0"/>
          </a:p>
        </p:txBody>
      </p:sp>
      <p:sp>
        <p:nvSpPr>
          <p:cNvPr id="6" name="Text Placeholder 5"/>
          <p:cNvSpPr>
            <a:spLocks noGrp="1"/>
          </p:cNvSpPr>
          <p:nvPr>
            <p:ph type="body" sz="quarter" idx="14"/>
          </p:nvPr>
        </p:nvSpPr>
        <p:spPr/>
        <p:txBody>
          <a:bodyPr>
            <a:noAutofit/>
          </a:bodyPr>
          <a:lstStyle/>
          <a:p>
            <a:endParaRPr lang="de-DE" b="1" dirty="0">
              <a:solidFill>
                <a:schemeClr val="bg1"/>
              </a:solidFill>
              <a:latin typeface="DIN-Regular"/>
              <a:cs typeface="DIN-Regular"/>
            </a:endParaRPr>
          </a:p>
          <a:p>
            <a:r>
              <a:rPr lang="de-DE" b="1" dirty="0">
                <a:solidFill>
                  <a:schemeClr val="bg1"/>
                </a:solidFill>
                <a:latin typeface="DIN-Regular"/>
                <a:cs typeface="DIN-Regular"/>
              </a:rPr>
              <a:t>PARTICIPATION à LA FORMATION CONTINUE</a:t>
            </a:r>
            <a:endParaRPr lang="de-DE" b="1" baseline="30000" dirty="0">
              <a:solidFill>
                <a:schemeClr val="bg1"/>
              </a:solidFill>
              <a:latin typeface="DIN-Regular"/>
              <a:cs typeface="DIN-Regular"/>
            </a:endParaRPr>
          </a:p>
          <a:p>
            <a:endParaRPr lang="en-US" dirty="0"/>
          </a:p>
        </p:txBody>
      </p:sp>
      <p:sp>
        <p:nvSpPr>
          <p:cNvPr id="10" name="Rectangle 9">
            <a:extLst>
              <a:ext uri="{FF2B5EF4-FFF2-40B4-BE49-F238E27FC236}">
                <a16:creationId xmlns:a16="http://schemas.microsoft.com/office/drawing/2014/main" id="{51F535AE-7E39-455D-83F7-66DE391D7E18}"/>
              </a:ext>
            </a:extLst>
          </p:cNvPr>
          <p:cNvSpPr/>
          <p:nvPr/>
        </p:nvSpPr>
        <p:spPr>
          <a:xfrm>
            <a:off x="1996204" y="1980258"/>
            <a:ext cx="6314727" cy="461665"/>
          </a:xfrm>
          <a:prstGeom prst="rect">
            <a:avLst/>
          </a:prstGeom>
        </p:spPr>
        <p:txBody>
          <a:bodyPr wrap="square">
            <a:spAutoFit/>
          </a:bodyPr>
          <a:lstStyle/>
          <a:p>
            <a:pPr algn="ctr"/>
            <a:r>
              <a:rPr lang="fr-FR" sz="2400" b="1" dirty="0">
                <a:solidFill>
                  <a:schemeClr val="tx2"/>
                </a:solidFill>
                <a:effectLst>
                  <a:outerShdw blurRad="38100" dist="38100" dir="2700000" algn="tl">
                    <a:srgbClr val="000000">
                      <a:alpha val="43137"/>
                    </a:srgbClr>
                  </a:outerShdw>
                </a:effectLst>
                <a:latin typeface="DIN-Regular"/>
                <a:cs typeface="Arial" panose="020B0604020202020204" pitchFamily="34" charset="0"/>
              </a:rPr>
              <a:t>Taux de participation 2024 ≈ 81% </a:t>
            </a:r>
          </a:p>
        </p:txBody>
      </p:sp>
      <p:pic>
        <p:nvPicPr>
          <p:cNvPr id="3" name="Image 2">
            <a:extLst>
              <a:ext uri="{FF2B5EF4-FFF2-40B4-BE49-F238E27FC236}">
                <a16:creationId xmlns:a16="http://schemas.microsoft.com/office/drawing/2014/main" id="{8EAA78E2-B291-AE27-0BAD-3675E9D395F3}"/>
              </a:ext>
            </a:extLst>
          </p:cNvPr>
          <p:cNvPicPr>
            <a:picLocks noChangeAspect="1"/>
          </p:cNvPicPr>
          <p:nvPr/>
        </p:nvPicPr>
        <p:blipFill>
          <a:blip r:embed="rId3"/>
          <a:stretch>
            <a:fillRect/>
          </a:stretch>
        </p:blipFill>
        <p:spPr>
          <a:xfrm>
            <a:off x="2486641" y="2789798"/>
            <a:ext cx="5824289" cy="2892909"/>
          </a:xfrm>
          <a:prstGeom prst="rect">
            <a:avLst/>
          </a:prstGeom>
        </p:spPr>
      </p:pic>
    </p:spTree>
    <p:extLst>
      <p:ext uri="{BB962C8B-B14F-4D97-AF65-F5344CB8AC3E}">
        <p14:creationId xmlns:p14="http://schemas.microsoft.com/office/powerpoint/2010/main" val="1571398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20</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2"/>
          <a:srcRect l="14800" r="14800"/>
          <a:stretch>
            <a:fillRect/>
          </a:stretch>
        </p:blipFill>
        <p:spPr>
          <a:xfrm>
            <a:off x="1" y="2052358"/>
            <a:ext cx="2115957" cy="2468444"/>
          </a:xfrm>
          <a:prstGeom prst="rect">
            <a:avLst/>
          </a:prstGeom>
        </p:spPr>
      </p:pic>
      <p:sp>
        <p:nvSpPr>
          <p:cNvPr id="9" name="Text Placeholder 8">
            <a:extLst>
              <a:ext uri="{FF2B5EF4-FFF2-40B4-BE49-F238E27FC236}">
                <a16:creationId xmlns:a16="http://schemas.microsoft.com/office/drawing/2014/main" id="{53F67488-F919-4A69-99A3-655F890B78FB}"/>
              </a:ext>
            </a:extLst>
          </p:cNvPr>
          <p:cNvSpPr txBox="1">
            <a:spLocks noGrp="1"/>
          </p:cNvSpPr>
          <p:nvPr>
            <p:ph type="body" sz="quarter" idx="13"/>
          </p:nvPr>
        </p:nvSpPr>
        <p:spPr>
          <a:xfrm>
            <a:off x="2183673" y="2232333"/>
            <a:ext cx="6238875" cy="307777"/>
          </a:xfrm>
          <a:prstGeom prst="rect">
            <a:avLst/>
          </a:prstGeom>
          <a:noFill/>
        </p:spPr>
        <p:txBody>
          <a:bodyPr wrap="square" rtlCol="0">
            <a:spAutoFit/>
          </a:bodyPr>
          <a:lstStyle/>
          <a:p>
            <a:r>
              <a:rPr lang="fr-FR" sz="1400" b="1" dirty="0">
                <a:solidFill>
                  <a:srgbClr val="78B832"/>
                </a:solidFill>
              </a:rPr>
              <a:t>Position OLAS : C’est une </a:t>
            </a:r>
            <a:r>
              <a:rPr lang="fr-FR" sz="1400" b="1" u="sng" dirty="0">
                <a:solidFill>
                  <a:srgbClr val="78B832"/>
                </a:solidFill>
              </a:rPr>
              <a:t>non-conformité </a:t>
            </a:r>
            <a:r>
              <a:rPr lang="fr-FR" sz="1400" b="1" dirty="0">
                <a:solidFill>
                  <a:srgbClr val="78B832"/>
                </a:solidFill>
              </a:rPr>
              <a:t>(NC) – </a:t>
            </a:r>
            <a:r>
              <a:rPr lang="fr-FR" b="1" dirty="0">
                <a:solidFill>
                  <a:srgbClr val="78B832"/>
                </a:solidFill>
              </a:rPr>
              <a:t>§ 6.2.2</a:t>
            </a:r>
            <a:endParaRPr lang="fr-FR" sz="14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a:t>
            </a:r>
            <a:r>
              <a:rPr lang="de-DE">
                <a:solidFill>
                  <a:schemeClr val="bg1"/>
                </a:solidFill>
                <a:latin typeface="DIN-Regular"/>
                <a:cs typeface="DIN-Regular"/>
              </a:rPr>
              <a:t>OLAS 2024</a:t>
            </a:r>
            <a:endParaRPr lang="fr-CH" dirty="0"/>
          </a:p>
        </p:txBody>
      </p:sp>
      <p:sp>
        <p:nvSpPr>
          <p:cNvPr id="11" name="Text Placeholder 10"/>
          <p:cNvSpPr>
            <a:spLocks noGrp="1"/>
          </p:cNvSpPr>
          <p:nvPr>
            <p:ph type="body" sz="quarter" idx="14"/>
          </p:nvPr>
        </p:nvSpPr>
        <p:spPr>
          <a:xfrm>
            <a:off x="2105026" y="863314"/>
            <a:ext cx="6890883" cy="466852"/>
          </a:xfrm>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a) Laboratoires d’essais et d’étalonnages – ISO/IEC 17025:2017</a:t>
            </a:r>
            <a:endParaRPr lang="fr-CH" sz="1400" dirty="0"/>
          </a:p>
        </p:txBody>
      </p:sp>
      <p:sp>
        <p:nvSpPr>
          <p:cNvPr id="3" name="TextBox 2">
            <a:extLst>
              <a:ext uri="{FF2B5EF4-FFF2-40B4-BE49-F238E27FC236}">
                <a16:creationId xmlns:a16="http://schemas.microsoft.com/office/drawing/2014/main" id="{399581FF-AA9F-417A-950F-939D0A26077D}"/>
              </a:ext>
            </a:extLst>
          </p:cNvPr>
          <p:cNvSpPr txBox="1"/>
          <p:nvPr/>
        </p:nvSpPr>
        <p:spPr>
          <a:xfrm>
            <a:off x="3016577" y="1905629"/>
            <a:ext cx="45719" cy="369332"/>
          </a:xfrm>
          <a:prstGeom prst="rect">
            <a:avLst/>
          </a:prstGeom>
          <a:noFill/>
        </p:spPr>
        <p:txBody>
          <a:bodyPr wrap="square" rtlCol="0">
            <a:spAutoFit/>
          </a:bodyPr>
          <a:lstStyle/>
          <a:p>
            <a:endParaRPr lang="fr-FR" dirty="0"/>
          </a:p>
        </p:txBody>
      </p:sp>
      <p:sp>
        <p:nvSpPr>
          <p:cNvPr id="4" name="TextBox 3">
            <a:extLst>
              <a:ext uri="{FF2B5EF4-FFF2-40B4-BE49-F238E27FC236}">
                <a16:creationId xmlns:a16="http://schemas.microsoft.com/office/drawing/2014/main" id="{DABA025F-DB39-4C41-A565-E321296B1BB8}"/>
              </a:ext>
            </a:extLst>
          </p:cNvPr>
          <p:cNvSpPr txBox="1"/>
          <p:nvPr/>
        </p:nvSpPr>
        <p:spPr>
          <a:xfrm>
            <a:off x="2150086" y="1390099"/>
            <a:ext cx="6696011" cy="830997"/>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Le laboratoire ne dispose pas de preuves formelles du travail effectué par un nouveau collaborateur dans le cadre de sa supervision par son tuteur.</a:t>
            </a:r>
          </a:p>
        </p:txBody>
      </p:sp>
      <p:pic>
        <p:nvPicPr>
          <p:cNvPr id="10" name="Image 9">
            <a:extLst>
              <a:ext uri="{FF2B5EF4-FFF2-40B4-BE49-F238E27FC236}">
                <a16:creationId xmlns:a16="http://schemas.microsoft.com/office/drawing/2014/main" id="{C92F1AD3-4A44-0091-FE86-5B0A508FA002}"/>
              </a:ext>
            </a:extLst>
          </p:cNvPr>
          <p:cNvPicPr>
            <a:picLocks noChangeAspect="1"/>
          </p:cNvPicPr>
          <p:nvPr/>
        </p:nvPicPr>
        <p:blipFill>
          <a:blip r:embed="rId3"/>
          <a:stretch>
            <a:fillRect/>
          </a:stretch>
        </p:blipFill>
        <p:spPr>
          <a:xfrm>
            <a:off x="2589857" y="2694727"/>
            <a:ext cx="5038097" cy="3624793"/>
          </a:xfrm>
          <a:prstGeom prst="rect">
            <a:avLst/>
          </a:prstGeom>
        </p:spPr>
      </p:pic>
    </p:spTree>
    <p:extLst>
      <p:ext uri="{BB962C8B-B14F-4D97-AF65-F5344CB8AC3E}">
        <p14:creationId xmlns:p14="http://schemas.microsoft.com/office/powerpoint/2010/main" val="1804041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21</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2"/>
          <a:srcRect l="14800" r="14800"/>
          <a:stretch>
            <a:fillRect/>
          </a:stretch>
        </p:blipFill>
        <p:spPr>
          <a:xfrm>
            <a:off x="-9947" y="2223734"/>
            <a:ext cx="2115957" cy="2445359"/>
          </a:xfrm>
          <a:prstGeom prst="rect">
            <a:avLst/>
          </a:prstGeom>
        </p:spPr>
      </p:pic>
      <p:sp>
        <p:nvSpPr>
          <p:cNvPr id="9" name="Text Placeholder 8">
            <a:extLst>
              <a:ext uri="{FF2B5EF4-FFF2-40B4-BE49-F238E27FC236}">
                <a16:creationId xmlns:a16="http://schemas.microsoft.com/office/drawing/2014/main" id="{194FF7EF-97D3-4749-803C-9710946DF01A}"/>
              </a:ext>
            </a:extLst>
          </p:cNvPr>
          <p:cNvSpPr txBox="1">
            <a:spLocks noGrp="1"/>
          </p:cNvSpPr>
          <p:nvPr>
            <p:ph type="body" sz="quarter" idx="13"/>
          </p:nvPr>
        </p:nvSpPr>
        <p:spPr>
          <a:xfrm>
            <a:off x="2115958" y="2054457"/>
            <a:ext cx="6207126" cy="338554"/>
          </a:xfrm>
          <a:prstGeom prst="rect">
            <a:avLst/>
          </a:prstGeom>
          <a:noFill/>
        </p:spPr>
        <p:txBody>
          <a:bodyPr wrap="square" rtlCol="0">
            <a:spAutoFit/>
          </a:bodyPr>
          <a:lstStyle/>
          <a:p>
            <a:r>
              <a:rPr lang="fr-FR" sz="1600" b="1" dirty="0">
                <a:solidFill>
                  <a:srgbClr val="78B832"/>
                </a:solidFill>
                <a:latin typeface="DIN-Regular"/>
              </a:rPr>
              <a:t>Position OLAS : C’est une </a:t>
            </a:r>
            <a:r>
              <a:rPr lang="fr-FR" sz="1600" b="1" u="sng" dirty="0">
                <a:solidFill>
                  <a:srgbClr val="78B832"/>
                </a:solidFill>
                <a:latin typeface="DIN-Regular"/>
              </a:rPr>
              <a:t>remarque </a:t>
            </a:r>
            <a:r>
              <a:rPr lang="fr-FR" sz="1600" b="1" dirty="0">
                <a:solidFill>
                  <a:srgbClr val="78B832"/>
                </a:solidFill>
                <a:latin typeface="DIN-Regular"/>
              </a:rPr>
              <a:t> (R) – § 4.1.5</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b) Organismes d’inspection – ISO/IEC 17020:2012</a:t>
            </a:r>
            <a:endParaRPr lang="fr-CH" sz="1400" dirty="0"/>
          </a:p>
        </p:txBody>
      </p:sp>
      <p:sp>
        <p:nvSpPr>
          <p:cNvPr id="12" name="TextBox 11">
            <a:extLst>
              <a:ext uri="{FF2B5EF4-FFF2-40B4-BE49-F238E27FC236}">
                <a16:creationId xmlns:a16="http://schemas.microsoft.com/office/drawing/2014/main" id="{19B8447F-A8D7-4BF8-AC10-97618CFC6B6D}"/>
              </a:ext>
            </a:extLst>
          </p:cNvPr>
          <p:cNvSpPr txBox="1"/>
          <p:nvPr/>
        </p:nvSpPr>
        <p:spPr>
          <a:xfrm>
            <a:off x="2115958" y="1429425"/>
            <a:ext cx="6879951" cy="584775"/>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L’organisme d’inspection possède une politique de la direction mais cette dernière n’est pas assez formalisée en matière d’impartialité. </a:t>
            </a:r>
          </a:p>
        </p:txBody>
      </p:sp>
      <p:graphicFrame>
        <p:nvGraphicFramePr>
          <p:cNvPr id="13" name="633bd97c17912">
            <a:extLst>
              <a:ext uri="{FF2B5EF4-FFF2-40B4-BE49-F238E27FC236}">
                <a16:creationId xmlns:a16="http://schemas.microsoft.com/office/drawing/2014/main" id="{D7E520BF-0429-4754-8F97-202E390293F0}"/>
              </a:ext>
            </a:extLst>
          </p:cNvPr>
          <p:cNvGraphicFramePr/>
          <p:nvPr>
            <p:extLst>
              <p:ext uri="{D42A27DB-BD31-4B8C-83A1-F6EECF244321}">
                <p14:modId xmlns:p14="http://schemas.microsoft.com/office/powerpoint/2010/main" val="1091498430"/>
              </p:ext>
            </p:extLst>
          </p:nvPr>
        </p:nvGraphicFramePr>
        <p:xfrm>
          <a:off x="1309105" y="3093539"/>
          <a:ext cx="7686804" cy="306033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540208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22</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3"/>
          <a:srcRect l="14800" r="14800"/>
          <a:stretch>
            <a:fillRect/>
          </a:stretch>
        </p:blipFill>
        <p:spPr>
          <a:xfrm>
            <a:off x="-9947" y="2223734"/>
            <a:ext cx="2115957" cy="2445359"/>
          </a:xfrm>
          <a:prstGeom prst="rect">
            <a:avLst/>
          </a:prstGeom>
        </p:spPr>
      </p:pic>
      <p:sp>
        <p:nvSpPr>
          <p:cNvPr id="9" name="Text Placeholder 8">
            <a:extLst>
              <a:ext uri="{FF2B5EF4-FFF2-40B4-BE49-F238E27FC236}">
                <a16:creationId xmlns:a16="http://schemas.microsoft.com/office/drawing/2014/main" id="{194FF7EF-97D3-4749-803C-9710946DF01A}"/>
              </a:ext>
            </a:extLst>
          </p:cNvPr>
          <p:cNvSpPr txBox="1">
            <a:spLocks noGrp="1"/>
          </p:cNvSpPr>
          <p:nvPr>
            <p:ph type="body" sz="quarter" idx="13"/>
          </p:nvPr>
        </p:nvSpPr>
        <p:spPr>
          <a:xfrm>
            <a:off x="2207398" y="3336168"/>
            <a:ext cx="6207126" cy="338554"/>
          </a:xfrm>
          <a:prstGeom prst="rect">
            <a:avLst/>
          </a:prstGeom>
          <a:noFill/>
        </p:spPr>
        <p:txBody>
          <a:bodyPr wrap="square" rtlCol="0">
            <a:spAutoFit/>
          </a:bodyPr>
          <a:lstStyle/>
          <a:p>
            <a:r>
              <a:rPr lang="fr-FR" sz="1600" b="1" dirty="0">
                <a:solidFill>
                  <a:srgbClr val="78B832"/>
                </a:solidFill>
                <a:latin typeface="DIN-Regular"/>
              </a:rPr>
              <a:t>Position OLAS : C’est une </a:t>
            </a:r>
            <a:r>
              <a:rPr lang="fr-FR" sz="1600" b="1" u="sng" dirty="0">
                <a:solidFill>
                  <a:srgbClr val="78B832"/>
                </a:solidFill>
                <a:latin typeface="DIN-Regular"/>
              </a:rPr>
              <a:t>non-conformité</a:t>
            </a:r>
            <a:r>
              <a:rPr lang="fr-FR" sz="1600" b="1" dirty="0">
                <a:solidFill>
                  <a:srgbClr val="78B832"/>
                </a:solidFill>
                <a:latin typeface="DIN-Regular"/>
              </a:rPr>
              <a:t> (NC) – § 6.2.6</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b) Organismes d’inspection – ISO/IEC 17020:2012</a:t>
            </a:r>
            <a:endParaRPr lang="fr-CH" sz="1400" dirty="0"/>
          </a:p>
        </p:txBody>
      </p:sp>
      <p:sp>
        <p:nvSpPr>
          <p:cNvPr id="12" name="TextBox 11">
            <a:extLst>
              <a:ext uri="{FF2B5EF4-FFF2-40B4-BE49-F238E27FC236}">
                <a16:creationId xmlns:a16="http://schemas.microsoft.com/office/drawing/2014/main" id="{19B8447F-A8D7-4BF8-AC10-97618CFC6B6D}"/>
              </a:ext>
            </a:extLst>
          </p:cNvPr>
          <p:cNvSpPr txBox="1"/>
          <p:nvPr/>
        </p:nvSpPr>
        <p:spPr>
          <a:xfrm>
            <a:off x="2126889" y="1425226"/>
            <a:ext cx="6879951" cy="1815882"/>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Les équipements de mesure de la température (thermomètre, mouchards..) de l’organisme A sont identifiés comme critiques. Ils sont vérifiés par un organisme B qui est certifié ISO 9001 pour son système de management. La prestation métrologique de l’organisme B n’est pas raccordée au SI. Toutefois, l’organisme B il utilise un thermomètre étalonné par un organisme accrédité. L’organisme ne peut pas démontrer la compétence de son prestataire (B) de service.</a:t>
            </a:r>
          </a:p>
        </p:txBody>
      </p:sp>
      <p:pic>
        <p:nvPicPr>
          <p:cNvPr id="4" name="Image 3">
            <a:extLst>
              <a:ext uri="{FF2B5EF4-FFF2-40B4-BE49-F238E27FC236}">
                <a16:creationId xmlns:a16="http://schemas.microsoft.com/office/drawing/2014/main" id="{652CEBA3-D8A4-558C-26A9-1521CA5A9705}"/>
              </a:ext>
            </a:extLst>
          </p:cNvPr>
          <p:cNvPicPr>
            <a:picLocks noChangeAspect="1"/>
          </p:cNvPicPr>
          <p:nvPr/>
        </p:nvPicPr>
        <p:blipFill>
          <a:blip r:embed="rId4"/>
          <a:stretch>
            <a:fillRect/>
          </a:stretch>
        </p:blipFill>
        <p:spPr>
          <a:xfrm>
            <a:off x="1824355" y="3674722"/>
            <a:ext cx="6877050" cy="2390775"/>
          </a:xfrm>
          <a:prstGeom prst="rect">
            <a:avLst/>
          </a:prstGeom>
        </p:spPr>
      </p:pic>
    </p:spTree>
    <p:extLst>
      <p:ext uri="{BB962C8B-B14F-4D97-AF65-F5344CB8AC3E}">
        <p14:creationId xmlns:p14="http://schemas.microsoft.com/office/powerpoint/2010/main" val="2228001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23</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3"/>
          <a:srcRect l="14800" r="14800"/>
          <a:stretch>
            <a:fillRect/>
          </a:stretch>
        </p:blipFill>
        <p:spPr>
          <a:xfrm>
            <a:off x="-9947" y="2223734"/>
            <a:ext cx="2115957" cy="2445359"/>
          </a:xfrm>
          <a:prstGeom prst="rect">
            <a:avLst/>
          </a:prstGeom>
        </p:spPr>
      </p:pic>
      <p:sp>
        <p:nvSpPr>
          <p:cNvPr id="9" name="Text Placeholder 8">
            <a:extLst>
              <a:ext uri="{FF2B5EF4-FFF2-40B4-BE49-F238E27FC236}">
                <a16:creationId xmlns:a16="http://schemas.microsoft.com/office/drawing/2014/main" id="{194FF7EF-97D3-4749-803C-9710946DF01A}"/>
              </a:ext>
            </a:extLst>
          </p:cNvPr>
          <p:cNvSpPr txBox="1">
            <a:spLocks noGrp="1"/>
          </p:cNvSpPr>
          <p:nvPr>
            <p:ph type="body" sz="quarter" idx="13"/>
          </p:nvPr>
        </p:nvSpPr>
        <p:spPr>
          <a:xfrm>
            <a:off x="2207398" y="2268062"/>
            <a:ext cx="6207126" cy="338554"/>
          </a:xfrm>
          <a:prstGeom prst="rect">
            <a:avLst/>
          </a:prstGeom>
          <a:noFill/>
        </p:spPr>
        <p:txBody>
          <a:bodyPr wrap="square" rtlCol="0">
            <a:spAutoFit/>
          </a:bodyPr>
          <a:lstStyle/>
          <a:p>
            <a:r>
              <a:rPr lang="fr-FR" sz="1600" b="1" dirty="0">
                <a:solidFill>
                  <a:srgbClr val="78B832"/>
                </a:solidFill>
                <a:latin typeface="DIN-Regular"/>
              </a:rPr>
              <a:t>Position OLAS : C’est une </a:t>
            </a:r>
            <a:r>
              <a:rPr lang="fr-FR" sz="1600" b="1" u="sng" dirty="0">
                <a:solidFill>
                  <a:srgbClr val="78B832"/>
                </a:solidFill>
                <a:latin typeface="DIN-Regular"/>
              </a:rPr>
              <a:t>remarque</a:t>
            </a:r>
            <a:r>
              <a:rPr lang="fr-FR" sz="1600" b="1" dirty="0">
                <a:solidFill>
                  <a:srgbClr val="78B832"/>
                </a:solidFill>
                <a:latin typeface="DIN-Regular"/>
              </a:rPr>
              <a:t> (R) – § 8.3.2</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b) Organismes d’inspection – ISO/IEC 17020:2012</a:t>
            </a:r>
            <a:endParaRPr lang="fr-CH" sz="1400" dirty="0"/>
          </a:p>
        </p:txBody>
      </p:sp>
      <p:sp>
        <p:nvSpPr>
          <p:cNvPr id="12" name="TextBox 11">
            <a:extLst>
              <a:ext uri="{FF2B5EF4-FFF2-40B4-BE49-F238E27FC236}">
                <a16:creationId xmlns:a16="http://schemas.microsoft.com/office/drawing/2014/main" id="{19B8447F-A8D7-4BF8-AC10-97618CFC6B6D}"/>
              </a:ext>
            </a:extLst>
          </p:cNvPr>
          <p:cNvSpPr txBox="1"/>
          <p:nvPr/>
        </p:nvSpPr>
        <p:spPr>
          <a:xfrm>
            <a:off x="2126889" y="1425226"/>
            <a:ext cx="6879951" cy="830997"/>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Les rapports d’inspection ne comportent pas la mention « rapport d’inspection » et ils ne font référence systématiquement au texte de référence selon lequel l’inspection est réalisée.</a:t>
            </a:r>
          </a:p>
        </p:txBody>
      </p:sp>
      <p:pic>
        <p:nvPicPr>
          <p:cNvPr id="5" name="Image 4">
            <a:extLst>
              <a:ext uri="{FF2B5EF4-FFF2-40B4-BE49-F238E27FC236}">
                <a16:creationId xmlns:a16="http://schemas.microsoft.com/office/drawing/2014/main" id="{1DC50FE1-20F9-1D8E-B840-954687AC7887}"/>
              </a:ext>
            </a:extLst>
          </p:cNvPr>
          <p:cNvPicPr>
            <a:picLocks noChangeAspect="1"/>
          </p:cNvPicPr>
          <p:nvPr/>
        </p:nvPicPr>
        <p:blipFill>
          <a:blip r:embed="rId4"/>
          <a:stretch>
            <a:fillRect/>
          </a:stretch>
        </p:blipFill>
        <p:spPr>
          <a:xfrm>
            <a:off x="2105026" y="3138169"/>
            <a:ext cx="6229350" cy="2162175"/>
          </a:xfrm>
          <a:prstGeom prst="rect">
            <a:avLst/>
          </a:prstGeom>
        </p:spPr>
      </p:pic>
    </p:spTree>
    <p:extLst>
      <p:ext uri="{BB962C8B-B14F-4D97-AF65-F5344CB8AC3E}">
        <p14:creationId xmlns:p14="http://schemas.microsoft.com/office/powerpoint/2010/main" val="1246703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24</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3"/>
          <a:srcRect l="14800" r="14800"/>
          <a:stretch>
            <a:fillRect/>
          </a:stretch>
        </p:blipFill>
        <p:spPr>
          <a:xfrm>
            <a:off x="-9947" y="2223734"/>
            <a:ext cx="2115957" cy="2445359"/>
          </a:xfrm>
          <a:prstGeom prst="rect">
            <a:avLst/>
          </a:prstGeom>
        </p:spPr>
      </p:pic>
      <p:sp>
        <p:nvSpPr>
          <p:cNvPr id="9" name="Text Placeholder 8">
            <a:extLst>
              <a:ext uri="{FF2B5EF4-FFF2-40B4-BE49-F238E27FC236}">
                <a16:creationId xmlns:a16="http://schemas.microsoft.com/office/drawing/2014/main" id="{194FF7EF-97D3-4749-803C-9710946DF01A}"/>
              </a:ext>
            </a:extLst>
          </p:cNvPr>
          <p:cNvSpPr txBox="1">
            <a:spLocks noGrp="1"/>
          </p:cNvSpPr>
          <p:nvPr>
            <p:ph type="body" sz="quarter" idx="13"/>
          </p:nvPr>
        </p:nvSpPr>
        <p:spPr>
          <a:xfrm>
            <a:off x="2207398" y="2268062"/>
            <a:ext cx="6207126" cy="338554"/>
          </a:xfrm>
          <a:prstGeom prst="rect">
            <a:avLst/>
          </a:prstGeom>
          <a:noFill/>
        </p:spPr>
        <p:txBody>
          <a:bodyPr wrap="square" rtlCol="0">
            <a:spAutoFit/>
          </a:bodyPr>
          <a:lstStyle/>
          <a:p>
            <a:r>
              <a:rPr lang="fr-FR" sz="1600" b="1" dirty="0">
                <a:solidFill>
                  <a:srgbClr val="78B832"/>
                </a:solidFill>
                <a:latin typeface="DIN-Regular"/>
              </a:rPr>
              <a:t>Position OLAS : C’est une </a:t>
            </a:r>
            <a:r>
              <a:rPr lang="fr-FR" sz="1600" b="1" u="sng" dirty="0">
                <a:solidFill>
                  <a:srgbClr val="78B832"/>
                </a:solidFill>
                <a:latin typeface="DIN-Regular"/>
              </a:rPr>
              <a:t>remarque</a:t>
            </a:r>
            <a:r>
              <a:rPr lang="fr-FR" sz="1600" b="1" dirty="0">
                <a:solidFill>
                  <a:srgbClr val="78B832"/>
                </a:solidFill>
                <a:latin typeface="DIN-Regular"/>
              </a:rPr>
              <a:t> (R) – § 7.4</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b) Organismes d’inspection – ISO/IEC 17020:2012</a:t>
            </a:r>
            <a:endParaRPr lang="fr-CH" sz="1400" dirty="0"/>
          </a:p>
        </p:txBody>
      </p:sp>
      <p:sp>
        <p:nvSpPr>
          <p:cNvPr id="12" name="TextBox 11">
            <a:extLst>
              <a:ext uri="{FF2B5EF4-FFF2-40B4-BE49-F238E27FC236}">
                <a16:creationId xmlns:a16="http://schemas.microsoft.com/office/drawing/2014/main" id="{19B8447F-A8D7-4BF8-AC10-97618CFC6B6D}"/>
              </a:ext>
            </a:extLst>
          </p:cNvPr>
          <p:cNvSpPr txBox="1"/>
          <p:nvPr/>
        </p:nvSpPr>
        <p:spPr>
          <a:xfrm>
            <a:off x="2126889" y="1425226"/>
            <a:ext cx="6879951" cy="830997"/>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L’organisme peut être amené de manière exceptionnelle à envoyer des rapports au client sous format électronique. Cette façon de procéder n’est pas documentée.</a:t>
            </a:r>
          </a:p>
        </p:txBody>
      </p:sp>
      <p:pic>
        <p:nvPicPr>
          <p:cNvPr id="4" name="Image 3">
            <a:extLst>
              <a:ext uri="{FF2B5EF4-FFF2-40B4-BE49-F238E27FC236}">
                <a16:creationId xmlns:a16="http://schemas.microsoft.com/office/drawing/2014/main" id="{55E038FD-1FBC-8DBE-8599-E85175D409A5}"/>
              </a:ext>
            </a:extLst>
          </p:cNvPr>
          <p:cNvPicPr>
            <a:picLocks noChangeAspect="1"/>
          </p:cNvPicPr>
          <p:nvPr/>
        </p:nvPicPr>
        <p:blipFill>
          <a:blip r:embed="rId4"/>
          <a:stretch>
            <a:fillRect/>
          </a:stretch>
        </p:blipFill>
        <p:spPr>
          <a:xfrm>
            <a:off x="2126889" y="3384803"/>
            <a:ext cx="6305550" cy="2019300"/>
          </a:xfrm>
          <a:prstGeom prst="rect">
            <a:avLst/>
          </a:prstGeom>
        </p:spPr>
      </p:pic>
    </p:spTree>
    <p:extLst>
      <p:ext uri="{BB962C8B-B14F-4D97-AF65-F5344CB8AC3E}">
        <p14:creationId xmlns:p14="http://schemas.microsoft.com/office/powerpoint/2010/main" val="1373872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25</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3"/>
          <a:srcRect l="14800" r="14800"/>
          <a:stretch>
            <a:fillRect/>
          </a:stretch>
        </p:blipFill>
        <p:spPr>
          <a:xfrm>
            <a:off x="-9947" y="2223734"/>
            <a:ext cx="2115957" cy="2445359"/>
          </a:xfrm>
          <a:prstGeom prst="rect">
            <a:avLst/>
          </a:prstGeom>
        </p:spPr>
      </p:pic>
      <p:sp>
        <p:nvSpPr>
          <p:cNvPr id="9" name="Text Placeholder 8">
            <a:extLst>
              <a:ext uri="{FF2B5EF4-FFF2-40B4-BE49-F238E27FC236}">
                <a16:creationId xmlns:a16="http://schemas.microsoft.com/office/drawing/2014/main" id="{194FF7EF-97D3-4749-803C-9710946DF01A}"/>
              </a:ext>
            </a:extLst>
          </p:cNvPr>
          <p:cNvSpPr txBox="1">
            <a:spLocks noGrp="1"/>
          </p:cNvSpPr>
          <p:nvPr>
            <p:ph type="body" sz="quarter" idx="13"/>
          </p:nvPr>
        </p:nvSpPr>
        <p:spPr>
          <a:xfrm>
            <a:off x="2167529" y="2933882"/>
            <a:ext cx="6207126" cy="338554"/>
          </a:xfrm>
          <a:prstGeom prst="rect">
            <a:avLst/>
          </a:prstGeom>
          <a:noFill/>
        </p:spPr>
        <p:txBody>
          <a:bodyPr wrap="square" rtlCol="0">
            <a:spAutoFit/>
          </a:bodyPr>
          <a:lstStyle/>
          <a:p>
            <a:r>
              <a:rPr lang="fr-FR" sz="1600" b="1" dirty="0">
                <a:solidFill>
                  <a:srgbClr val="78B832"/>
                </a:solidFill>
                <a:latin typeface="DIN-Regular"/>
              </a:rPr>
              <a:t>Position OLAS : C’est une </a:t>
            </a:r>
            <a:r>
              <a:rPr lang="fr-FR" sz="1600" b="1" u="sng" dirty="0">
                <a:solidFill>
                  <a:srgbClr val="78B832"/>
                </a:solidFill>
                <a:latin typeface="DIN-Regular"/>
              </a:rPr>
              <a:t>remarque</a:t>
            </a:r>
            <a:r>
              <a:rPr lang="fr-FR" sz="1600" b="1" dirty="0">
                <a:solidFill>
                  <a:srgbClr val="78B832"/>
                </a:solidFill>
                <a:latin typeface="DIN-Regular"/>
              </a:rPr>
              <a:t> (R) – § 8.3.2.c)</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b) Organismes d’inspection – ISO/IEC 17020:2012</a:t>
            </a:r>
            <a:endParaRPr lang="fr-CH" sz="1400" dirty="0"/>
          </a:p>
        </p:txBody>
      </p:sp>
      <p:sp>
        <p:nvSpPr>
          <p:cNvPr id="12" name="TextBox 11">
            <a:extLst>
              <a:ext uri="{FF2B5EF4-FFF2-40B4-BE49-F238E27FC236}">
                <a16:creationId xmlns:a16="http://schemas.microsoft.com/office/drawing/2014/main" id="{19B8447F-A8D7-4BF8-AC10-97618CFC6B6D}"/>
              </a:ext>
            </a:extLst>
          </p:cNvPr>
          <p:cNvSpPr txBox="1"/>
          <p:nvPr/>
        </p:nvSpPr>
        <p:spPr>
          <a:xfrm>
            <a:off x="2167529" y="1364222"/>
            <a:ext cx="6879951" cy="1569660"/>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Les manquements suivants ont été constatés en ce qui concerne la gestion de la documentation : Le DOC ORIGAMI (organigramme) n’est pas repris dans la liste des documents qualité FOR 002 actualisée au 01/03/ANNEE Deux contenus différents de l’organigramme V10 du 01/01/ANNEE ont été présentés, l’un mentionnant le nouvel inspecteur Mr. Bâtiment et l’autre pas.</a:t>
            </a:r>
          </a:p>
        </p:txBody>
      </p:sp>
      <p:pic>
        <p:nvPicPr>
          <p:cNvPr id="5" name="Image 4">
            <a:extLst>
              <a:ext uri="{FF2B5EF4-FFF2-40B4-BE49-F238E27FC236}">
                <a16:creationId xmlns:a16="http://schemas.microsoft.com/office/drawing/2014/main" id="{CA179699-4E2C-E26B-61A1-EF6379D6855F}"/>
              </a:ext>
            </a:extLst>
          </p:cNvPr>
          <p:cNvPicPr>
            <a:picLocks noChangeAspect="1"/>
          </p:cNvPicPr>
          <p:nvPr/>
        </p:nvPicPr>
        <p:blipFill>
          <a:blip r:embed="rId4"/>
          <a:stretch>
            <a:fillRect/>
          </a:stretch>
        </p:blipFill>
        <p:spPr>
          <a:xfrm>
            <a:off x="2576993" y="3479006"/>
            <a:ext cx="5103332" cy="2884821"/>
          </a:xfrm>
          <a:prstGeom prst="rect">
            <a:avLst/>
          </a:prstGeom>
        </p:spPr>
      </p:pic>
    </p:spTree>
    <p:extLst>
      <p:ext uri="{BB962C8B-B14F-4D97-AF65-F5344CB8AC3E}">
        <p14:creationId xmlns:p14="http://schemas.microsoft.com/office/powerpoint/2010/main" val="137535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26</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3"/>
          <a:srcRect l="14800" r="14800"/>
          <a:stretch>
            <a:fillRect/>
          </a:stretch>
        </p:blipFill>
        <p:spPr>
          <a:xfrm>
            <a:off x="-9947" y="2223734"/>
            <a:ext cx="2115957" cy="2445359"/>
          </a:xfrm>
          <a:prstGeom prst="rect">
            <a:avLst/>
          </a:prstGeom>
        </p:spPr>
      </p:pic>
      <p:sp>
        <p:nvSpPr>
          <p:cNvPr id="9" name="Text Placeholder 8">
            <a:extLst>
              <a:ext uri="{FF2B5EF4-FFF2-40B4-BE49-F238E27FC236}">
                <a16:creationId xmlns:a16="http://schemas.microsoft.com/office/drawing/2014/main" id="{194FF7EF-97D3-4749-803C-9710946DF01A}"/>
              </a:ext>
            </a:extLst>
          </p:cNvPr>
          <p:cNvSpPr txBox="1">
            <a:spLocks noGrp="1"/>
          </p:cNvSpPr>
          <p:nvPr>
            <p:ph type="body" sz="quarter" idx="13"/>
          </p:nvPr>
        </p:nvSpPr>
        <p:spPr>
          <a:xfrm>
            <a:off x="2167529" y="2933882"/>
            <a:ext cx="6207126" cy="338554"/>
          </a:xfrm>
          <a:prstGeom prst="rect">
            <a:avLst/>
          </a:prstGeom>
          <a:noFill/>
        </p:spPr>
        <p:txBody>
          <a:bodyPr wrap="square" rtlCol="0">
            <a:spAutoFit/>
          </a:bodyPr>
          <a:lstStyle/>
          <a:p>
            <a:r>
              <a:rPr lang="fr-FR" sz="1600" b="1" dirty="0">
                <a:solidFill>
                  <a:srgbClr val="78B832"/>
                </a:solidFill>
                <a:latin typeface="DIN-Regular"/>
              </a:rPr>
              <a:t>Position OLAS : C’est une </a:t>
            </a:r>
            <a:r>
              <a:rPr lang="fr-FR" sz="1600" b="1" u="sng" dirty="0">
                <a:solidFill>
                  <a:srgbClr val="78B832"/>
                </a:solidFill>
                <a:latin typeface="DIN-Regular"/>
              </a:rPr>
              <a:t>non-conformité</a:t>
            </a:r>
            <a:r>
              <a:rPr lang="fr-FR" sz="1600" b="1" dirty="0">
                <a:solidFill>
                  <a:srgbClr val="78B832"/>
                </a:solidFill>
                <a:latin typeface="DIN-Regular"/>
              </a:rPr>
              <a:t> (NC) – § 6.2.8</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b) Organismes d’inspection – ISO/IEC 17020:2012</a:t>
            </a:r>
            <a:endParaRPr lang="fr-CH" sz="1400" dirty="0"/>
          </a:p>
        </p:txBody>
      </p:sp>
      <p:sp>
        <p:nvSpPr>
          <p:cNvPr id="12" name="TextBox 11">
            <a:extLst>
              <a:ext uri="{FF2B5EF4-FFF2-40B4-BE49-F238E27FC236}">
                <a16:creationId xmlns:a16="http://schemas.microsoft.com/office/drawing/2014/main" id="{19B8447F-A8D7-4BF8-AC10-97618CFC6B6D}"/>
              </a:ext>
            </a:extLst>
          </p:cNvPr>
          <p:cNvSpPr txBox="1"/>
          <p:nvPr/>
        </p:nvSpPr>
        <p:spPr>
          <a:xfrm>
            <a:off x="2167529" y="1364222"/>
            <a:ext cx="6879951" cy="1569660"/>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L’entreprise CONTRACT Luxembourg possède l’étalon de mesure (appareil de mesure réf AAA n’est actuellement pas disponible). Il aurait été prêté à l’organisme CONTRACT France. Cet appareil ne peut être utilisé que pour de l’étalonnage. Par ailleurs, il n’y a pas de traçabilité que l’appareil ait été prêté et la question de la validité de son étalonnage lors de son retour est posée</a:t>
            </a:r>
          </a:p>
        </p:txBody>
      </p:sp>
      <p:pic>
        <p:nvPicPr>
          <p:cNvPr id="4" name="Image 3">
            <a:extLst>
              <a:ext uri="{FF2B5EF4-FFF2-40B4-BE49-F238E27FC236}">
                <a16:creationId xmlns:a16="http://schemas.microsoft.com/office/drawing/2014/main" id="{7479DF38-7F82-9165-3074-2355475DF033}"/>
              </a:ext>
            </a:extLst>
          </p:cNvPr>
          <p:cNvPicPr>
            <a:picLocks noChangeAspect="1"/>
          </p:cNvPicPr>
          <p:nvPr/>
        </p:nvPicPr>
        <p:blipFill>
          <a:blip r:embed="rId4"/>
          <a:stretch>
            <a:fillRect/>
          </a:stretch>
        </p:blipFill>
        <p:spPr>
          <a:xfrm>
            <a:off x="2105026" y="3585565"/>
            <a:ext cx="6324600" cy="2466975"/>
          </a:xfrm>
          <a:prstGeom prst="rect">
            <a:avLst/>
          </a:prstGeom>
        </p:spPr>
      </p:pic>
    </p:spTree>
    <p:extLst>
      <p:ext uri="{BB962C8B-B14F-4D97-AF65-F5344CB8AC3E}">
        <p14:creationId xmlns:p14="http://schemas.microsoft.com/office/powerpoint/2010/main" val="3162274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27</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2"/>
          <a:srcRect l="14800" r="14800"/>
          <a:stretch>
            <a:fillRect/>
          </a:stretch>
        </p:blipFill>
        <p:spPr>
          <a:xfrm>
            <a:off x="-10931" y="2340669"/>
            <a:ext cx="2115957" cy="2429534"/>
          </a:xfrm>
          <a:prstGeom prst="rect">
            <a:avLst/>
          </a:prstGeom>
        </p:spPr>
      </p:pic>
      <p:sp>
        <p:nvSpPr>
          <p:cNvPr id="9" name="Text Placeholder 8">
            <a:extLst>
              <a:ext uri="{FF2B5EF4-FFF2-40B4-BE49-F238E27FC236}">
                <a16:creationId xmlns:a16="http://schemas.microsoft.com/office/drawing/2014/main" id="{611E80ED-4745-4996-A973-DB53FDB31A22}"/>
              </a:ext>
            </a:extLst>
          </p:cNvPr>
          <p:cNvSpPr txBox="1">
            <a:spLocks noGrp="1"/>
          </p:cNvSpPr>
          <p:nvPr>
            <p:ph type="body" sz="quarter" idx="13"/>
          </p:nvPr>
        </p:nvSpPr>
        <p:spPr>
          <a:xfrm>
            <a:off x="2115958" y="2018930"/>
            <a:ext cx="6015741" cy="338554"/>
          </a:xfrm>
          <a:prstGeom prst="rect">
            <a:avLst/>
          </a:prstGeom>
          <a:noFill/>
        </p:spPr>
        <p:txBody>
          <a:bodyPr wrap="square" rtlCol="0">
            <a:spAutoFit/>
          </a:bodyPr>
          <a:lstStyle/>
          <a:p>
            <a:r>
              <a:rPr lang="fr-FR" sz="1600" b="1" dirty="0">
                <a:solidFill>
                  <a:srgbClr val="78B832"/>
                </a:solidFill>
                <a:latin typeface="DIN-Regular"/>
              </a:rPr>
              <a:t>Position OLAS : C’est une non-</a:t>
            </a:r>
            <a:r>
              <a:rPr lang="fr-FR" sz="1600" b="1" u="sng" dirty="0">
                <a:solidFill>
                  <a:srgbClr val="78B832"/>
                </a:solidFill>
                <a:latin typeface="DIN-Regular"/>
              </a:rPr>
              <a:t>conformité majeure</a:t>
            </a:r>
            <a:r>
              <a:rPr lang="fr-FR" sz="1600" b="1" dirty="0">
                <a:solidFill>
                  <a:srgbClr val="78B832"/>
                </a:solidFill>
                <a:latin typeface="DIN-Regular"/>
              </a:rPr>
              <a:t> (NC+) - §5.2.2</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c) Organismes de certification de produits – ISO/IEC 17065:2012</a:t>
            </a:r>
            <a:endParaRPr lang="fr-CH" sz="1400" dirty="0"/>
          </a:p>
        </p:txBody>
      </p:sp>
      <p:sp>
        <p:nvSpPr>
          <p:cNvPr id="12" name="TextBox 11">
            <a:extLst>
              <a:ext uri="{FF2B5EF4-FFF2-40B4-BE49-F238E27FC236}">
                <a16:creationId xmlns:a16="http://schemas.microsoft.com/office/drawing/2014/main" id="{CA657B20-1963-40C1-9FFA-C5AFECFCB4D5}"/>
              </a:ext>
            </a:extLst>
          </p:cNvPr>
          <p:cNvSpPr txBox="1"/>
          <p:nvPr/>
        </p:nvSpPr>
        <p:spPr>
          <a:xfrm>
            <a:off x="2079144" y="1445327"/>
            <a:ext cx="6594470" cy="584775"/>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Au comité d’impartialité de l’organisme CERTILUX, ne siègent que des représentants des clients.</a:t>
            </a:r>
          </a:p>
        </p:txBody>
      </p:sp>
      <p:pic>
        <p:nvPicPr>
          <p:cNvPr id="4" name="Image 3">
            <a:extLst>
              <a:ext uri="{FF2B5EF4-FFF2-40B4-BE49-F238E27FC236}">
                <a16:creationId xmlns:a16="http://schemas.microsoft.com/office/drawing/2014/main" id="{C07002A2-BE18-B552-48CB-BE1B30902748}"/>
              </a:ext>
            </a:extLst>
          </p:cNvPr>
          <p:cNvPicPr>
            <a:picLocks noChangeAspect="1"/>
          </p:cNvPicPr>
          <p:nvPr/>
        </p:nvPicPr>
        <p:blipFill>
          <a:blip r:embed="rId3"/>
          <a:stretch>
            <a:fillRect/>
          </a:stretch>
        </p:blipFill>
        <p:spPr>
          <a:xfrm>
            <a:off x="2677026" y="2931087"/>
            <a:ext cx="4792078" cy="2495597"/>
          </a:xfrm>
          <a:prstGeom prst="rect">
            <a:avLst/>
          </a:prstGeom>
        </p:spPr>
      </p:pic>
    </p:spTree>
    <p:extLst>
      <p:ext uri="{BB962C8B-B14F-4D97-AF65-F5344CB8AC3E}">
        <p14:creationId xmlns:p14="http://schemas.microsoft.com/office/powerpoint/2010/main" val="1735385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28</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2"/>
          <a:srcRect l="14800" r="14800"/>
          <a:stretch>
            <a:fillRect/>
          </a:stretch>
        </p:blipFill>
        <p:spPr>
          <a:xfrm>
            <a:off x="-10931" y="2340669"/>
            <a:ext cx="2115957" cy="2429534"/>
          </a:xfrm>
          <a:prstGeom prst="rect">
            <a:avLst/>
          </a:prstGeom>
        </p:spPr>
      </p:pic>
      <p:sp>
        <p:nvSpPr>
          <p:cNvPr id="9" name="Text Placeholder 8">
            <a:extLst>
              <a:ext uri="{FF2B5EF4-FFF2-40B4-BE49-F238E27FC236}">
                <a16:creationId xmlns:a16="http://schemas.microsoft.com/office/drawing/2014/main" id="{611E80ED-4745-4996-A973-DB53FDB31A22}"/>
              </a:ext>
            </a:extLst>
          </p:cNvPr>
          <p:cNvSpPr txBox="1">
            <a:spLocks noGrp="1"/>
          </p:cNvSpPr>
          <p:nvPr>
            <p:ph type="body" sz="quarter" idx="13"/>
          </p:nvPr>
        </p:nvSpPr>
        <p:spPr>
          <a:xfrm>
            <a:off x="2170101" y="2629392"/>
            <a:ext cx="6015741" cy="338554"/>
          </a:xfrm>
          <a:prstGeom prst="rect">
            <a:avLst/>
          </a:prstGeom>
          <a:noFill/>
        </p:spPr>
        <p:txBody>
          <a:bodyPr wrap="square" rtlCol="0">
            <a:spAutoFit/>
          </a:bodyPr>
          <a:lstStyle/>
          <a:p>
            <a:r>
              <a:rPr lang="fr-FR" sz="1600" b="1" dirty="0">
                <a:solidFill>
                  <a:srgbClr val="78B832"/>
                </a:solidFill>
                <a:latin typeface="DIN-Regular"/>
              </a:rPr>
              <a:t>Position OLAS : C’est conforme ! - §6.2.2.1</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c) Organismes de certification de produits – ISO/IEC 17065:2012</a:t>
            </a:r>
            <a:endParaRPr lang="fr-CH" sz="1400" dirty="0"/>
          </a:p>
        </p:txBody>
      </p:sp>
      <p:sp>
        <p:nvSpPr>
          <p:cNvPr id="12" name="TextBox 11">
            <a:extLst>
              <a:ext uri="{FF2B5EF4-FFF2-40B4-BE49-F238E27FC236}">
                <a16:creationId xmlns:a16="http://schemas.microsoft.com/office/drawing/2014/main" id="{CA657B20-1963-40C1-9FFA-C5AFECFCB4D5}"/>
              </a:ext>
            </a:extLst>
          </p:cNvPr>
          <p:cNvSpPr txBox="1"/>
          <p:nvPr/>
        </p:nvSpPr>
        <p:spPr>
          <a:xfrm>
            <a:off x="2049785" y="1499861"/>
            <a:ext cx="6594470" cy="1077218"/>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CERTILUX sous-traite les activités des essais du produit SUPERLUX à un laboratoire qui n’est pas accrédité ISO/IEC 17025. Toutefois, CERTILUX s’assure de manière appropriée du maintien des compétences du laboratoire sous la forme d’audits réguliers.</a:t>
            </a:r>
          </a:p>
        </p:txBody>
      </p:sp>
      <p:pic>
        <p:nvPicPr>
          <p:cNvPr id="5" name="Image 4">
            <a:extLst>
              <a:ext uri="{FF2B5EF4-FFF2-40B4-BE49-F238E27FC236}">
                <a16:creationId xmlns:a16="http://schemas.microsoft.com/office/drawing/2014/main" id="{ADDC9476-BBD1-5483-CB4E-60B76C119A48}"/>
              </a:ext>
            </a:extLst>
          </p:cNvPr>
          <p:cNvPicPr>
            <a:picLocks noChangeAspect="1"/>
          </p:cNvPicPr>
          <p:nvPr/>
        </p:nvPicPr>
        <p:blipFill>
          <a:blip r:embed="rId3"/>
          <a:stretch>
            <a:fillRect/>
          </a:stretch>
        </p:blipFill>
        <p:spPr>
          <a:xfrm>
            <a:off x="2562726" y="3196631"/>
            <a:ext cx="4894346" cy="2691077"/>
          </a:xfrm>
          <a:prstGeom prst="rect">
            <a:avLst/>
          </a:prstGeom>
        </p:spPr>
      </p:pic>
    </p:spTree>
    <p:extLst>
      <p:ext uri="{BB962C8B-B14F-4D97-AF65-F5344CB8AC3E}">
        <p14:creationId xmlns:p14="http://schemas.microsoft.com/office/powerpoint/2010/main" val="4150267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29</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2"/>
          <a:srcRect l="14800" r="14800"/>
          <a:stretch>
            <a:fillRect/>
          </a:stretch>
        </p:blipFill>
        <p:spPr>
          <a:xfrm>
            <a:off x="-10931" y="2340669"/>
            <a:ext cx="2115957" cy="2429534"/>
          </a:xfrm>
          <a:prstGeom prst="rect">
            <a:avLst/>
          </a:prstGeom>
        </p:spPr>
      </p:pic>
      <p:sp>
        <p:nvSpPr>
          <p:cNvPr id="9" name="Text Placeholder 8">
            <a:extLst>
              <a:ext uri="{FF2B5EF4-FFF2-40B4-BE49-F238E27FC236}">
                <a16:creationId xmlns:a16="http://schemas.microsoft.com/office/drawing/2014/main" id="{611E80ED-4745-4996-A973-DB53FDB31A22}"/>
              </a:ext>
            </a:extLst>
          </p:cNvPr>
          <p:cNvSpPr txBox="1">
            <a:spLocks noGrp="1"/>
          </p:cNvSpPr>
          <p:nvPr>
            <p:ph type="body" sz="quarter" idx="13"/>
          </p:nvPr>
        </p:nvSpPr>
        <p:spPr>
          <a:xfrm>
            <a:off x="2459465" y="2922686"/>
            <a:ext cx="6015741" cy="338554"/>
          </a:xfrm>
          <a:prstGeom prst="rect">
            <a:avLst/>
          </a:prstGeom>
          <a:noFill/>
        </p:spPr>
        <p:txBody>
          <a:bodyPr wrap="square" rtlCol="0">
            <a:spAutoFit/>
          </a:bodyPr>
          <a:lstStyle/>
          <a:p>
            <a:r>
              <a:rPr lang="fr-FR" sz="1600" b="1" dirty="0">
                <a:solidFill>
                  <a:srgbClr val="78B832"/>
                </a:solidFill>
                <a:latin typeface="DIN-Regular"/>
              </a:rPr>
              <a:t>Position OLAS : C’est non-conforme - §7.13.5</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c) Organismes de certification de produits – ISO/IEC 17065:2012</a:t>
            </a:r>
            <a:endParaRPr lang="fr-CH" sz="1400" dirty="0"/>
          </a:p>
        </p:txBody>
      </p:sp>
      <p:sp>
        <p:nvSpPr>
          <p:cNvPr id="12" name="TextBox 11">
            <a:extLst>
              <a:ext uri="{FF2B5EF4-FFF2-40B4-BE49-F238E27FC236}">
                <a16:creationId xmlns:a16="http://schemas.microsoft.com/office/drawing/2014/main" id="{CA657B20-1963-40C1-9FFA-C5AFECFCB4D5}"/>
              </a:ext>
            </a:extLst>
          </p:cNvPr>
          <p:cNvSpPr txBox="1"/>
          <p:nvPr/>
        </p:nvSpPr>
        <p:spPr>
          <a:xfrm>
            <a:off x="2043162" y="1364222"/>
            <a:ext cx="6594470" cy="1569660"/>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Monsieur Martin, Directeur de la société CERTILUX, signe les décisions de certification, les certificats des produits testés par CERTILUX. Un de ses clients, a adressé l’an passé, une plainte concernant une décision prise par CERTILUX. Cette plainte a été instruite par Mme Durand qui a transmis, pour décision la plainte à M Martin</a:t>
            </a:r>
          </a:p>
        </p:txBody>
      </p:sp>
      <p:pic>
        <p:nvPicPr>
          <p:cNvPr id="4" name="Image 3">
            <a:extLst>
              <a:ext uri="{FF2B5EF4-FFF2-40B4-BE49-F238E27FC236}">
                <a16:creationId xmlns:a16="http://schemas.microsoft.com/office/drawing/2014/main" id="{C8A6DA50-3F53-B43A-DE3C-50F182196CDD}"/>
              </a:ext>
            </a:extLst>
          </p:cNvPr>
          <p:cNvPicPr>
            <a:picLocks noChangeAspect="1"/>
          </p:cNvPicPr>
          <p:nvPr/>
        </p:nvPicPr>
        <p:blipFill>
          <a:blip r:embed="rId3"/>
          <a:stretch>
            <a:fillRect/>
          </a:stretch>
        </p:blipFill>
        <p:spPr>
          <a:xfrm>
            <a:off x="2989846" y="3261240"/>
            <a:ext cx="4436514" cy="2977134"/>
          </a:xfrm>
          <a:prstGeom prst="rect">
            <a:avLst/>
          </a:prstGeom>
        </p:spPr>
      </p:pic>
    </p:spTree>
    <p:extLst>
      <p:ext uri="{BB962C8B-B14F-4D97-AF65-F5344CB8AC3E}">
        <p14:creationId xmlns:p14="http://schemas.microsoft.com/office/powerpoint/2010/main" val="3584990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3</a:t>
            </a:fld>
            <a:endParaRPr lang="de-DE"/>
          </a:p>
        </p:txBody>
      </p:sp>
      <p:sp>
        <p:nvSpPr>
          <p:cNvPr id="7" name="Text Placeholder 6">
            <a:extLst>
              <a:ext uri="{FF2B5EF4-FFF2-40B4-BE49-F238E27FC236}">
                <a16:creationId xmlns:a16="http://schemas.microsoft.com/office/drawing/2014/main" id="{B9553BEF-E081-4293-B833-B27ACA679D02}"/>
              </a:ext>
            </a:extLst>
          </p:cNvPr>
          <p:cNvSpPr txBox="1">
            <a:spLocks noGrp="1"/>
          </p:cNvSpPr>
          <p:nvPr>
            <p:ph type="body" sz="quarter" idx="13"/>
          </p:nvPr>
        </p:nvSpPr>
        <p:spPr>
          <a:xfrm>
            <a:off x="2424809" y="5810020"/>
            <a:ext cx="6190439" cy="369332"/>
          </a:xfrm>
          <a:prstGeom prst="rect">
            <a:avLst/>
          </a:prstGeom>
          <a:noFill/>
        </p:spPr>
        <p:txBody>
          <a:bodyPr wrap="square" rtlCol="0">
            <a:spAutoFit/>
          </a:bodyPr>
          <a:lstStyle/>
          <a:p>
            <a:pPr algn="ctr"/>
            <a:r>
              <a:rPr lang="fr-FR" sz="1800" b="1" dirty="0">
                <a:solidFill>
                  <a:schemeClr val="accent2"/>
                </a:solidFill>
                <a:effectLst>
                  <a:outerShdw blurRad="38100" dist="38100" dir="2700000" algn="tl">
                    <a:srgbClr val="000000">
                      <a:alpha val="43137"/>
                    </a:srgbClr>
                  </a:outerShdw>
                </a:effectLst>
                <a:latin typeface="DIN-Regular"/>
                <a:cs typeface="Arial" panose="020B0604020202020204" pitchFamily="34" charset="0"/>
              </a:rPr>
              <a:t>La moyenne est autour de 30 points</a:t>
            </a:r>
            <a:endParaRPr lang="fr-FR" sz="2400" b="1" dirty="0">
              <a:solidFill>
                <a:schemeClr val="accent2"/>
              </a:solidFill>
              <a:effectLst>
                <a:outerShdw blurRad="38100" dist="38100" dir="2700000" algn="tl">
                  <a:srgbClr val="000000">
                    <a:alpha val="43137"/>
                  </a:srgbClr>
                </a:outerShdw>
              </a:effectLst>
              <a:latin typeface="DIN-Regular"/>
              <a:cs typeface="Arial" panose="020B0604020202020204" pitchFamily="34" charset="0"/>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a:xfrm>
            <a:off x="2105026" y="863314"/>
            <a:ext cx="6970880" cy="466852"/>
          </a:xfrm>
        </p:spPr>
        <p:txBody>
          <a:bodyPr>
            <a:noAutofit/>
          </a:bodyPr>
          <a:lstStyle/>
          <a:p>
            <a:endParaRPr lang="fr-FR" b="1" dirty="0">
              <a:solidFill>
                <a:srgbClr val="FFFFFE"/>
              </a:solidFill>
              <a:latin typeface="DIN-Regular"/>
            </a:endParaRPr>
          </a:p>
          <a:p>
            <a:r>
              <a:rPr lang="fr-FR" b="1" dirty="0">
                <a:solidFill>
                  <a:srgbClr val="FFFFFE"/>
                </a:solidFill>
                <a:latin typeface="DIN-Regular"/>
              </a:rPr>
              <a:t>Partie I « Le système OLAS » - </a:t>
            </a:r>
            <a:r>
              <a:rPr lang="de-DE" b="1" dirty="0">
                <a:solidFill>
                  <a:schemeClr val="bg1"/>
                </a:solidFill>
                <a:latin typeface="DIN-Regular"/>
                <a:cs typeface="DIN-Regular"/>
              </a:rPr>
              <a:t>RESULTATS OBTENUS max. 35 </a:t>
            </a:r>
            <a:r>
              <a:rPr lang="de-DE" b="1" dirty="0" err="1">
                <a:solidFill>
                  <a:schemeClr val="bg1"/>
                </a:solidFill>
                <a:latin typeface="DIN-Regular"/>
                <a:cs typeface="DIN-Regular"/>
              </a:rPr>
              <a:t>points</a:t>
            </a:r>
            <a:endParaRPr lang="de-DE" b="1" baseline="30000" dirty="0">
              <a:solidFill>
                <a:schemeClr val="bg1"/>
              </a:solidFill>
              <a:latin typeface="DIN-Regular"/>
              <a:cs typeface="DIN-Regular"/>
            </a:endParaRPr>
          </a:p>
          <a:p>
            <a:endParaRPr lang="fr-CH" b="1" dirty="0"/>
          </a:p>
        </p:txBody>
      </p:sp>
      <p:pic>
        <p:nvPicPr>
          <p:cNvPr id="3082" name="Picture 10" descr="Best Icons - Free SVG &amp; PNG Best Images - Noun Project">
            <a:extLst>
              <a:ext uri="{FF2B5EF4-FFF2-40B4-BE49-F238E27FC236}">
                <a16:creationId xmlns:a16="http://schemas.microsoft.com/office/drawing/2014/main" id="{85971EED-AD0D-4195-81DC-F48A8FE215CC}"/>
              </a:ext>
            </a:extLst>
          </p:cNvPr>
          <p:cNvPicPr>
            <a:picLocks noChangeAspect="1" noChangeArrowheads="1"/>
          </p:cNvPicPr>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0" y="2667343"/>
            <a:ext cx="1905000" cy="1905000"/>
          </a:xfrm>
          <a:prstGeom prst="rect">
            <a:avLst/>
          </a:prstGeom>
          <a:noFill/>
          <a:extLst>
            <a:ext uri="{909E8E84-426E-40DD-AFC4-6F175D3DCCD1}">
              <a14:hiddenFill xmlns:a14="http://schemas.microsoft.com/office/drawing/2010/main">
                <a:solidFill>
                  <a:srgbClr val="FFFFFF"/>
                </a:solidFill>
              </a14:hiddenFill>
            </a:ext>
          </a:extLst>
        </p:spPr>
      </p:pic>
      <p:sp>
        <p:nvSpPr>
          <p:cNvPr id="4" name="Arrow: Right 3">
            <a:extLst>
              <a:ext uri="{FF2B5EF4-FFF2-40B4-BE49-F238E27FC236}">
                <a16:creationId xmlns:a16="http://schemas.microsoft.com/office/drawing/2014/main" id="{02A0163B-C108-4B14-8C22-8DE26F3A054F}"/>
              </a:ext>
            </a:extLst>
          </p:cNvPr>
          <p:cNvSpPr/>
          <p:nvPr/>
        </p:nvSpPr>
        <p:spPr>
          <a:xfrm>
            <a:off x="3219855" y="5871996"/>
            <a:ext cx="535022" cy="2453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 name="Image 2">
            <a:extLst>
              <a:ext uri="{FF2B5EF4-FFF2-40B4-BE49-F238E27FC236}">
                <a16:creationId xmlns:a16="http://schemas.microsoft.com/office/drawing/2014/main" id="{A4699A8C-3831-A589-07F0-E616E495DD03}"/>
              </a:ext>
            </a:extLst>
          </p:cNvPr>
          <p:cNvPicPr>
            <a:picLocks noChangeAspect="1"/>
          </p:cNvPicPr>
          <p:nvPr/>
        </p:nvPicPr>
        <p:blipFill>
          <a:blip r:embed="rId4"/>
          <a:stretch>
            <a:fillRect/>
          </a:stretch>
        </p:blipFill>
        <p:spPr>
          <a:xfrm>
            <a:off x="2503052" y="2361141"/>
            <a:ext cx="5691053" cy="2517403"/>
          </a:xfrm>
          <a:prstGeom prst="rect">
            <a:avLst/>
          </a:prstGeom>
        </p:spPr>
      </p:pic>
    </p:spTree>
    <p:extLst>
      <p:ext uri="{BB962C8B-B14F-4D97-AF65-F5344CB8AC3E}">
        <p14:creationId xmlns:p14="http://schemas.microsoft.com/office/powerpoint/2010/main" val="34354839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30</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3"/>
          <a:srcRect l="14800" r="14800"/>
          <a:stretch>
            <a:fillRect/>
          </a:stretch>
        </p:blipFill>
        <p:spPr>
          <a:xfrm>
            <a:off x="-10931" y="2340669"/>
            <a:ext cx="2115957" cy="2429534"/>
          </a:xfrm>
          <a:prstGeom prst="rect">
            <a:avLst/>
          </a:prstGeom>
        </p:spPr>
      </p:pic>
      <p:sp>
        <p:nvSpPr>
          <p:cNvPr id="9" name="Text Placeholder 8">
            <a:extLst>
              <a:ext uri="{FF2B5EF4-FFF2-40B4-BE49-F238E27FC236}">
                <a16:creationId xmlns:a16="http://schemas.microsoft.com/office/drawing/2014/main" id="{611E80ED-4745-4996-A973-DB53FDB31A22}"/>
              </a:ext>
            </a:extLst>
          </p:cNvPr>
          <p:cNvSpPr txBox="1">
            <a:spLocks noGrp="1"/>
          </p:cNvSpPr>
          <p:nvPr>
            <p:ph type="body" sz="quarter" idx="13"/>
          </p:nvPr>
        </p:nvSpPr>
        <p:spPr>
          <a:xfrm>
            <a:off x="2459465" y="2687661"/>
            <a:ext cx="6015741" cy="338554"/>
          </a:xfrm>
          <a:prstGeom prst="rect">
            <a:avLst/>
          </a:prstGeom>
          <a:noFill/>
        </p:spPr>
        <p:txBody>
          <a:bodyPr wrap="square" rtlCol="0">
            <a:spAutoFit/>
          </a:bodyPr>
          <a:lstStyle/>
          <a:p>
            <a:r>
              <a:rPr lang="fr-FR" sz="1600" b="1" dirty="0">
                <a:solidFill>
                  <a:srgbClr val="78B832"/>
                </a:solidFill>
                <a:latin typeface="DIN-Regular"/>
              </a:rPr>
              <a:t>Position OLAS : C’est non-conforme - §6.1.2.2</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c) Organismes de certification de produits – ISO/IEC 17065:2012</a:t>
            </a:r>
            <a:endParaRPr lang="fr-CH" sz="1400" dirty="0"/>
          </a:p>
        </p:txBody>
      </p:sp>
      <p:sp>
        <p:nvSpPr>
          <p:cNvPr id="12" name="TextBox 11">
            <a:extLst>
              <a:ext uri="{FF2B5EF4-FFF2-40B4-BE49-F238E27FC236}">
                <a16:creationId xmlns:a16="http://schemas.microsoft.com/office/drawing/2014/main" id="{CA657B20-1963-40C1-9FFA-C5AFECFCB4D5}"/>
              </a:ext>
            </a:extLst>
          </p:cNvPr>
          <p:cNvSpPr txBox="1"/>
          <p:nvPr/>
        </p:nvSpPr>
        <p:spPr>
          <a:xfrm>
            <a:off x="2043162" y="1364222"/>
            <a:ext cx="6594470" cy="1323439"/>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L’organisme BXX constitue un dossier de son personnel impliqué dans le processus de certification contenant, leurs noms et adresses, leurs CV, leurs évaluations des compétences respectives et leurs contrôles des performances. Une grande majorité du personnel possède une longue expérience dans le domaine concerné. </a:t>
            </a:r>
          </a:p>
        </p:txBody>
      </p:sp>
      <p:pic>
        <p:nvPicPr>
          <p:cNvPr id="5" name="Image 4">
            <a:extLst>
              <a:ext uri="{FF2B5EF4-FFF2-40B4-BE49-F238E27FC236}">
                <a16:creationId xmlns:a16="http://schemas.microsoft.com/office/drawing/2014/main" id="{FBE34C7F-7070-EA4F-172C-4D13DCDD7061}"/>
              </a:ext>
            </a:extLst>
          </p:cNvPr>
          <p:cNvPicPr>
            <a:picLocks noChangeAspect="1"/>
          </p:cNvPicPr>
          <p:nvPr/>
        </p:nvPicPr>
        <p:blipFill>
          <a:blip r:embed="rId4"/>
          <a:stretch>
            <a:fillRect/>
          </a:stretch>
        </p:blipFill>
        <p:spPr>
          <a:xfrm>
            <a:off x="2791325" y="3128783"/>
            <a:ext cx="4924478" cy="2592233"/>
          </a:xfrm>
          <a:prstGeom prst="rect">
            <a:avLst/>
          </a:prstGeom>
        </p:spPr>
      </p:pic>
    </p:spTree>
    <p:extLst>
      <p:ext uri="{BB962C8B-B14F-4D97-AF65-F5344CB8AC3E}">
        <p14:creationId xmlns:p14="http://schemas.microsoft.com/office/powerpoint/2010/main" val="3779565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31</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2"/>
          <a:srcRect l="14800" r="14800"/>
          <a:stretch>
            <a:fillRect/>
          </a:stretch>
        </p:blipFill>
        <p:spPr>
          <a:xfrm>
            <a:off x="-10931" y="2340669"/>
            <a:ext cx="2115957" cy="2429534"/>
          </a:xfrm>
          <a:prstGeom prst="rect">
            <a:avLst/>
          </a:prstGeom>
        </p:spPr>
      </p:pic>
      <p:sp>
        <p:nvSpPr>
          <p:cNvPr id="9" name="Text Placeholder 8">
            <a:extLst>
              <a:ext uri="{FF2B5EF4-FFF2-40B4-BE49-F238E27FC236}">
                <a16:creationId xmlns:a16="http://schemas.microsoft.com/office/drawing/2014/main" id="{611E80ED-4745-4996-A973-DB53FDB31A22}"/>
              </a:ext>
            </a:extLst>
          </p:cNvPr>
          <p:cNvSpPr txBox="1">
            <a:spLocks noGrp="1"/>
          </p:cNvSpPr>
          <p:nvPr>
            <p:ph type="body" sz="quarter" idx="13"/>
          </p:nvPr>
        </p:nvSpPr>
        <p:spPr>
          <a:xfrm>
            <a:off x="2459465" y="2687661"/>
            <a:ext cx="6015741" cy="338554"/>
          </a:xfrm>
          <a:prstGeom prst="rect">
            <a:avLst/>
          </a:prstGeom>
          <a:noFill/>
        </p:spPr>
        <p:txBody>
          <a:bodyPr wrap="square" rtlCol="0">
            <a:spAutoFit/>
          </a:bodyPr>
          <a:lstStyle/>
          <a:p>
            <a:r>
              <a:rPr lang="fr-FR" sz="1600" b="1" dirty="0">
                <a:solidFill>
                  <a:srgbClr val="78B832"/>
                </a:solidFill>
                <a:latin typeface="DIN-Regular"/>
              </a:rPr>
              <a:t>Position OLAS : C’est conforme - §7.4.7</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c) Organismes de certification de produits – ISO/IEC 17065:2012</a:t>
            </a:r>
            <a:endParaRPr lang="fr-CH" sz="1400" dirty="0"/>
          </a:p>
        </p:txBody>
      </p:sp>
      <p:sp>
        <p:nvSpPr>
          <p:cNvPr id="12" name="TextBox 11">
            <a:extLst>
              <a:ext uri="{FF2B5EF4-FFF2-40B4-BE49-F238E27FC236}">
                <a16:creationId xmlns:a16="http://schemas.microsoft.com/office/drawing/2014/main" id="{CA657B20-1963-40C1-9FFA-C5AFECFCB4D5}"/>
              </a:ext>
            </a:extLst>
          </p:cNvPr>
          <p:cNvSpPr txBox="1"/>
          <p:nvPr/>
        </p:nvSpPr>
        <p:spPr>
          <a:xfrm>
            <a:off x="2043162" y="1364222"/>
            <a:ext cx="6594470" cy="1323439"/>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Suite à la détection de multiples non-conformités par l’organisme certificateur lors de l’audit de production, le client a exprimé sa volonté de ne pas bloquer le processus de certification. L’organisme de certification indique, sans attendre la correction des non-conformités comment celles-ci seront vérifiées.</a:t>
            </a:r>
          </a:p>
        </p:txBody>
      </p:sp>
      <p:pic>
        <p:nvPicPr>
          <p:cNvPr id="4" name="Image 3">
            <a:extLst>
              <a:ext uri="{FF2B5EF4-FFF2-40B4-BE49-F238E27FC236}">
                <a16:creationId xmlns:a16="http://schemas.microsoft.com/office/drawing/2014/main" id="{F324A80D-AB4C-D2EF-C122-8CDAAE26F6B0}"/>
              </a:ext>
            </a:extLst>
          </p:cNvPr>
          <p:cNvPicPr>
            <a:picLocks noChangeAspect="1"/>
          </p:cNvPicPr>
          <p:nvPr/>
        </p:nvPicPr>
        <p:blipFill>
          <a:blip r:embed="rId3"/>
          <a:stretch>
            <a:fillRect/>
          </a:stretch>
        </p:blipFill>
        <p:spPr>
          <a:xfrm>
            <a:off x="3415579" y="3363149"/>
            <a:ext cx="3261445" cy="2494046"/>
          </a:xfrm>
          <a:prstGeom prst="rect">
            <a:avLst/>
          </a:prstGeom>
        </p:spPr>
      </p:pic>
    </p:spTree>
    <p:extLst>
      <p:ext uri="{BB962C8B-B14F-4D97-AF65-F5344CB8AC3E}">
        <p14:creationId xmlns:p14="http://schemas.microsoft.com/office/powerpoint/2010/main" val="3171625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32</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2"/>
          <a:srcRect l="14800" r="14800"/>
          <a:stretch>
            <a:fillRect/>
          </a:stretch>
        </p:blipFill>
        <p:spPr>
          <a:xfrm>
            <a:off x="-10931" y="2340669"/>
            <a:ext cx="2115957" cy="2429534"/>
          </a:xfrm>
          <a:prstGeom prst="rect">
            <a:avLst/>
          </a:prstGeom>
        </p:spPr>
      </p:pic>
      <p:sp>
        <p:nvSpPr>
          <p:cNvPr id="9" name="Text Placeholder 8">
            <a:extLst>
              <a:ext uri="{FF2B5EF4-FFF2-40B4-BE49-F238E27FC236}">
                <a16:creationId xmlns:a16="http://schemas.microsoft.com/office/drawing/2014/main" id="{611E80ED-4745-4996-A973-DB53FDB31A22}"/>
              </a:ext>
            </a:extLst>
          </p:cNvPr>
          <p:cNvSpPr txBox="1">
            <a:spLocks noGrp="1"/>
          </p:cNvSpPr>
          <p:nvPr>
            <p:ph type="body" sz="quarter" idx="13"/>
          </p:nvPr>
        </p:nvSpPr>
        <p:spPr>
          <a:xfrm>
            <a:off x="2542596" y="2452075"/>
            <a:ext cx="6015741" cy="338554"/>
          </a:xfrm>
          <a:prstGeom prst="rect">
            <a:avLst/>
          </a:prstGeom>
          <a:noFill/>
        </p:spPr>
        <p:txBody>
          <a:bodyPr wrap="square" rtlCol="0">
            <a:spAutoFit/>
          </a:bodyPr>
          <a:lstStyle/>
          <a:p>
            <a:r>
              <a:rPr lang="fr-FR" sz="1600" b="1" dirty="0">
                <a:solidFill>
                  <a:srgbClr val="78B832"/>
                </a:solidFill>
                <a:latin typeface="DIN-Regular"/>
              </a:rPr>
              <a:t>Position OLAS : C’est non-conforme - §7.7.3</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c) Organismes de certification de produits – ISO/IEC 17065:2012</a:t>
            </a:r>
            <a:endParaRPr lang="fr-CH" sz="1400" dirty="0"/>
          </a:p>
        </p:txBody>
      </p:sp>
      <p:sp>
        <p:nvSpPr>
          <p:cNvPr id="12" name="TextBox 11">
            <a:extLst>
              <a:ext uri="{FF2B5EF4-FFF2-40B4-BE49-F238E27FC236}">
                <a16:creationId xmlns:a16="http://schemas.microsoft.com/office/drawing/2014/main" id="{CA657B20-1963-40C1-9FFA-C5AFECFCB4D5}"/>
              </a:ext>
            </a:extLst>
          </p:cNvPr>
          <p:cNvSpPr txBox="1"/>
          <p:nvPr/>
        </p:nvSpPr>
        <p:spPr>
          <a:xfrm>
            <a:off x="2043162" y="1364222"/>
            <a:ext cx="6594470" cy="1077218"/>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L’organisme a émis un certificat car toutes les activités de certification ont été réalisées. Les résultats satisfont à toutes les exigences. Cependant, l’organisme ne possède pas d’exemplaire signé par son client du contrat de certification.</a:t>
            </a:r>
          </a:p>
        </p:txBody>
      </p:sp>
      <p:pic>
        <p:nvPicPr>
          <p:cNvPr id="5" name="Image 4">
            <a:extLst>
              <a:ext uri="{FF2B5EF4-FFF2-40B4-BE49-F238E27FC236}">
                <a16:creationId xmlns:a16="http://schemas.microsoft.com/office/drawing/2014/main" id="{AE74700C-DF15-C18F-3341-D492F0DF6D7B}"/>
              </a:ext>
            </a:extLst>
          </p:cNvPr>
          <p:cNvPicPr>
            <a:picLocks noChangeAspect="1"/>
          </p:cNvPicPr>
          <p:nvPr/>
        </p:nvPicPr>
        <p:blipFill>
          <a:blip r:embed="rId3"/>
          <a:stretch>
            <a:fillRect/>
          </a:stretch>
        </p:blipFill>
        <p:spPr>
          <a:xfrm>
            <a:off x="2452839" y="2976404"/>
            <a:ext cx="4957011" cy="2960437"/>
          </a:xfrm>
          <a:prstGeom prst="rect">
            <a:avLst/>
          </a:prstGeom>
        </p:spPr>
      </p:pic>
    </p:spTree>
    <p:extLst>
      <p:ext uri="{BB962C8B-B14F-4D97-AF65-F5344CB8AC3E}">
        <p14:creationId xmlns:p14="http://schemas.microsoft.com/office/powerpoint/2010/main" val="2637501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33</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3"/>
          <a:srcRect l="14800" r="14800"/>
          <a:stretch>
            <a:fillRect/>
          </a:stretch>
        </p:blipFill>
        <p:spPr>
          <a:xfrm>
            <a:off x="1" y="2426772"/>
            <a:ext cx="2115957" cy="2670479"/>
          </a:xfrm>
          <a:prstGeom prst="rect">
            <a:avLst/>
          </a:prstGeom>
        </p:spPr>
      </p:pic>
      <p:sp>
        <p:nvSpPr>
          <p:cNvPr id="9" name="Text Placeholder 8">
            <a:extLst>
              <a:ext uri="{FF2B5EF4-FFF2-40B4-BE49-F238E27FC236}">
                <a16:creationId xmlns:a16="http://schemas.microsoft.com/office/drawing/2014/main" id="{DD3EC146-9849-4758-A769-B92770725E58}"/>
              </a:ext>
            </a:extLst>
          </p:cNvPr>
          <p:cNvSpPr txBox="1">
            <a:spLocks noGrp="1"/>
          </p:cNvSpPr>
          <p:nvPr>
            <p:ph type="body" sz="quarter" idx="13"/>
          </p:nvPr>
        </p:nvSpPr>
        <p:spPr>
          <a:xfrm>
            <a:off x="2115958" y="2903258"/>
            <a:ext cx="6816030" cy="338554"/>
          </a:xfrm>
          <a:prstGeom prst="rect">
            <a:avLst/>
          </a:prstGeom>
          <a:noFill/>
        </p:spPr>
        <p:txBody>
          <a:bodyPr wrap="square" rtlCol="0">
            <a:spAutoFit/>
          </a:bodyPr>
          <a:lstStyle/>
          <a:p>
            <a:r>
              <a:rPr lang="fr-FR" sz="1600" b="1" dirty="0">
                <a:solidFill>
                  <a:srgbClr val="78B832"/>
                </a:solidFill>
                <a:latin typeface="DIN-Regular"/>
              </a:rPr>
              <a:t>Position OLAS : C’est une </a:t>
            </a:r>
            <a:r>
              <a:rPr lang="fr-FR" sz="1600" b="1" u="sng" dirty="0">
                <a:solidFill>
                  <a:srgbClr val="78B832"/>
                </a:solidFill>
                <a:latin typeface="DIN-Regular"/>
              </a:rPr>
              <a:t>non-conformité </a:t>
            </a:r>
            <a:r>
              <a:rPr lang="fr-FR" sz="1600" b="1" dirty="0">
                <a:solidFill>
                  <a:srgbClr val="78B832"/>
                </a:solidFill>
                <a:latin typeface="DIN-Regular"/>
              </a:rPr>
              <a:t>(NC) – §9.6.3.2.5 </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a:xfrm>
            <a:off x="2044489" y="829258"/>
            <a:ext cx="7099511" cy="523221"/>
          </a:xfrm>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d) Organismes de certification de systèmes de management – ISO/IEC 17021-1:2015</a:t>
            </a:r>
            <a:endParaRPr lang="fr-CH" sz="1400" dirty="0"/>
          </a:p>
        </p:txBody>
      </p:sp>
      <p:sp>
        <p:nvSpPr>
          <p:cNvPr id="12" name="TextBox 11">
            <a:extLst>
              <a:ext uri="{FF2B5EF4-FFF2-40B4-BE49-F238E27FC236}">
                <a16:creationId xmlns:a16="http://schemas.microsoft.com/office/drawing/2014/main" id="{85901F22-07B4-4C9F-8484-84CDCD13879E}"/>
              </a:ext>
            </a:extLst>
          </p:cNvPr>
          <p:cNvSpPr txBox="1"/>
          <p:nvPr/>
        </p:nvSpPr>
        <p:spPr>
          <a:xfrm>
            <a:off x="2105026" y="1403247"/>
            <a:ext cx="6684025" cy="1569660"/>
          </a:xfrm>
          <a:prstGeom prst="rect">
            <a:avLst/>
          </a:prstGeom>
          <a:noFill/>
        </p:spPr>
        <p:txBody>
          <a:bodyPr wrap="square" rtlCol="0">
            <a:spAutoFit/>
          </a:bodyPr>
          <a:lstStyle/>
          <a:p>
            <a:r>
              <a:rPr lang="fr-FR" sz="1600" b="0" i="0" dirty="0">
                <a:solidFill>
                  <a:srgbClr val="354050"/>
                </a:solidFill>
                <a:effectLst/>
                <a:latin typeface="Nunito Sans" pitchFamily="2" charset="0"/>
              </a:rPr>
              <a:t>5 mois après la suspension de la certification de la société SUPERTOP, l’OEC a rétabli la certification car toutes les activités de renouvellement se sont terminées de manière satisfaisante. L’OEC a donc émis un nouveau certificat prenant effet le jour de la prise de décision du renouvellement du certificat et expirant 3 ans plus tard comme spécifié dans ses procédures.</a:t>
            </a:r>
            <a:endParaRPr lang="fr-FR" sz="1600" dirty="0">
              <a:latin typeface="DIN-Regular"/>
            </a:endParaRPr>
          </a:p>
        </p:txBody>
      </p:sp>
      <p:pic>
        <p:nvPicPr>
          <p:cNvPr id="4" name="Image 3">
            <a:extLst>
              <a:ext uri="{FF2B5EF4-FFF2-40B4-BE49-F238E27FC236}">
                <a16:creationId xmlns:a16="http://schemas.microsoft.com/office/drawing/2014/main" id="{19E2B66C-982B-7028-3C80-BE6FE23CA95C}"/>
              </a:ext>
            </a:extLst>
          </p:cNvPr>
          <p:cNvPicPr>
            <a:picLocks noChangeAspect="1"/>
          </p:cNvPicPr>
          <p:nvPr/>
        </p:nvPicPr>
        <p:blipFill>
          <a:blip r:embed="rId4"/>
          <a:stretch>
            <a:fillRect/>
          </a:stretch>
        </p:blipFill>
        <p:spPr>
          <a:xfrm>
            <a:off x="3227761" y="3600581"/>
            <a:ext cx="4449486" cy="2282484"/>
          </a:xfrm>
          <a:prstGeom prst="rect">
            <a:avLst/>
          </a:prstGeom>
        </p:spPr>
      </p:pic>
    </p:spTree>
    <p:extLst>
      <p:ext uri="{BB962C8B-B14F-4D97-AF65-F5344CB8AC3E}">
        <p14:creationId xmlns:p14="http://schemas.microsoft.com/office/powerpoint/2010/main" val="2977170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34</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2"/>
          <a:srcRect l="14800" r="14800"/>
          <a:stretch>
            <a:fillRect/>
          </a:stretch>
        </p:blipFill>
        <p:spPr>
          <a:xfrm>
            <a:off x="1" y="2426772"/>
            <a:ext cx="2115957" cy="2670479"/>
          </a:xfrm>
          <a:prstGeom prst="rect">
            <a:avLst/>
          </a:prstGeom>
        </p:spPr>
      </p:pic>
      <p:sp>
        <p:nvSpPr>
          <p:cNvPr id="9" name="Text Placeholder 8">
            <a:extLst>
              <a:ext uri="{FF2B5EF4-FFF2-40B4-BE49-F238E27FC236}">
                <a16:creationId xmlns:a16="http://schemas.microsoft.com/office/drawing/2014/main" id="{DD3EC146-9849-4758-A769-B92770725E58}"/>
              </a:ext>
            </a:extLst>
          </p:cNvPr>
          <p:cNvSpPr txBox="1">
            <a:spLocks noGrp="1"/>
          </p:cNvSpPr>
          <p:nvPr>
            <p:ph type="body" sz="quarter" idx="13"/>
          </p:nvPr>
        </p:nvSpPr>
        <p:spPr>
          <a:xfrm>
            <a:off x="2115958" y="2164878"/>
            <a:ext cx="6816030" cy="338554"/>
          </a:xfrm>
          <a:prstGeom prst="rect">
            <a:avLst/>
          </a:prstGeom>
          <a:noFill/>
        </p:spPr>
        <p:txBody>
          <a:bodyPr wrap="square" rtlCol="0">
            <a:spAutoFit/>
          </a:bodyPr>
          <a:lstStyle/>
          <a:p>
            <a:r>
              <a:rPr lang="fr-FR" sz="1600" b="1" dirty="0">
                <a:solidFill>
                  <a:srgbClr val="78B832"/>
                </a:solidFill>
                <a:latin typeface="DIN-Regular"/>
              </a:rPr>
              <a:t>Position OLAS : C’est </a:t>
            </a:r>
            <a:r>
              <a:rPr lang="fr-FR" sz="1600" b="1" u="sng" dirty="0">
                <a:solidFill>
                  <a:srgbClr val="78B832"/>
                </a:solidFill>
                <a:latin typeface="DIN-Regular"/>
              </a:rPr>
              <a:t>conforme </a:t>
            </a:r>
            <a:r>
              <a:rPr lang="fr-FR" sz="1600" b="1" dirty="0">
                <a:solidFill>
                  <a:srgbClr val="78B832"/>
                </a:solidFill>
                <a:latin typeface="DIN-Regular"/>
              </a:rPr>
              <a:t>– §8.3.1 </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a:xfrm>
            <a:off x="2044489" y="829258"/>
            <a:ext cx="7099511" cy="523221"/>
          </a:xfrm>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d) Organismes de certification de systèmes de management – ISO/IEC 17021-1:2015</a:t>
            </a:r>
            <a:endParaRPr lang="fr-CH" sz="1400" dirty="0"/>
          </a:p>
        </p:txBody>
      </p:sp>
      <p:sp>
        <p:nvSpPr>
          <p:cNvPr id="12" name="TextBox 11">
            <a:extLst>
              <a:ext uri="{FF2B5EF4-FFF2-40B4-BE49-F238E27FC236}">
                <a16:creationId xmlns:a16="http://schemas.microsoft.com/office/drawing/2014/main" id="{85901F22-07B4-4C9F-8484-84CDCD13879E}"/>
              </a:ext>
            </a:extLst>
          </p:cNvPr>
          <p:cNvSpPr txBox="1"/>
          <p:nvPr/>
        </p:nvSpPr>
        <p:spPr>
          <a:xfrm>
            <a:off x="2105026" y="1403247"/>
            <a:ext cx="6684025" cy="830997"/>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L’OEC dispose d’une procédure documentée interdisant l’apposition des marques de certification sur les étiquettes des produits fabriqués par ses clients certifiés.</a:t>
            </a:r>
          </a:p>
        </p:txBody>
      </p:sp>
      <p:pic>
        <p:nvPicPr>
          <p:cNvPr id="5" name="Image 4">
            <a:extLst>
              <a:ext uri="{FF2B5EF4-FFF2-40B4-BE49-F238E27FC236}">
                <a16:creationId xmlns:a16="http://schemas.microsoft.com/office/drawing/2014/main" id="{0720087B-E695-B377-C9CD-709EAA3FD410}"/>
              </a:ext>
            </a:extLst>
          </p:cNvPr>
          <p:cNvPicPr>
            <a:picLocks noChangeAspect="1"/>
          </p:cNvPicPr>
          <p:nvPr/>
        </p:nvPicPr>
        <p:blipFill>
          <a:blip r:embed="rId3"/>
          <a:stretch>
            <a:fillRect/>
          </a:stretch>
        </p:blipFill>
        <p:spPr>
          <a:xfrm>
            <a:off x="3891898" y="3185841"/>
            <a:ext cx="2302359" cy="2337456"/>
          </a:xfrm>
          <a:prstGeom prst="rect">
            <a:avLst/>
          </a:prstGeom>
        </p:spPr>
      </p:pic>
    </p:spTree>
    <p:extLst>
      <p:ext uri="{BB962C8B-B14F-4D97-AF65-F5344CB8AC3E}">
        <p14:creationId xmlns:p14="http://schemas.microsoft.com/office/powerpoint/2010/main" val="3139072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35</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3"/>
          <a:srcRect l="14800" r="14800"/>
          <a:stretch>
            <a:fillRect/>
          </a:stretch>
        </p:blipFill>
        <p:spPr>
          <a:xfrm>
            <a:off x="1" y="2426772"/>
            <a:ext cx="2115957" cy="2670479"/>
          </a:xfrm>
          <a:prstGeom prst="rect">
            <a:avLst/>
          </a:prstGeom>
        </p:spPr>
      </p:pic>
      <p:sp>
        <p:nvSpPr>
          <p:cNvPr id="9" name="Text Placeholder 8">
            <a:extLst>
              <a:ext uri="{FF2B5EF4-FFF2-40B4-BE49-F238E27FC236}">
                <a16:creationId xmlns:a16="http://schemas.microsoft.com/office/drawing/2014/main" id="{DD3EC146-9849-4758-A769-B92770725E58}"/>
              </a:ext>
            </a:extLst>
          </p:cNvPr>
          <p:cNvSpPr txBox="1">
            <a:spLocks noGrp="1"/>
          </p:cNvSpPr>
          <p:nvPr>
            <p:ph type="body" sz="quarter" idx="13"/>
          </p:nvPr>
        </p:nvSpPr>
        <p:spPr>
          <a:xfrm>
            <a:off x="2105026" y="2730358"/>
            <a:ext cx="6816030" cy="338554"/>
          </a:xfrm>
          <a:prstGeom prst="rect">
            <a:avLst/>
          </a:prstGeom>
          <a:noFill/>
        </p:spPr>
        <p:txBody>
          <a:bodyPr wrap="square" rtlCol="0">
            <a:spAutoFit/>
          </a:bodyPr>
          <a:lstStyle/>
          <a:p>
            <a:r>
              <a:rPr lang="fr-FR" sz="1600" b="1" dirty="0">
                <a:solidFill>
                  <a:srgbClr val="78B832"/>
                </a:solidFill>
                <a:latin typeface="DIN-Regular"/>
              </a:rPr>
              <a:t>Position OLAS : C’est </a:t>
            </a:r>
            <a:r>
              <a:rPr lang="fr-FR" sz="1600" b="1" u="sng" dirty="0">
                <a:solidFill>
                  <a:srgbClr val="78B832"/>
                </a:solidFill>
                <a:latin typeface="DIN-Regular"/>
              </a:rPr>
              <a:t>non-conforme</a:t>
            </a:r>
            <a:r>
              <a:rPr lang="fr-FR" sz="1600" b="1" dirty="0">
                <a:solidFill>
                  <a:srgbClr val="78B832"/>
                </a:solidFill>
                <a:latin typeface="DIN-Regular"/>
              </a:rPr>
              <a:t> – §7.1.2 + A.2.6</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a:xfrm>
            <a:off x="2044489" y="829258"/>
            <a:ext cx="7099511" cy="523221"/>
          </a:xfrm>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d) Organismes de certification de systèmes de management – ISO/IEC 17021-1:2015</a:t>
            </a:r>
            <a:endParaRPr lang="fr-CH" sz="1400" dirty="0"/>
          </a:p>
        </p:txBody>
      </p:sp>
      <p:sp>
        <p:nvSpPr>
          <p:cNvPr id="12" name="TextBox 11">
            <a:extLst>
              <a:ext uri="{FF2B5EF4-FFF2-40B4-BE49-F238E27FC236}">
                <a16:creationId xmlns:a16="http://schemas.microsoft.com/office/drawing/2014/main" id="{85901F22-07B4-4C9F-8484-84CDCD13879E}"/>
              </a:ext>
            </a:extLst>
          </p:cNvPr>
          <p:cNvSpPr txBox="1"/>
          <p:nvPr/>
        </p:nvSpPr>
        <p:spPr>
          <a:xfrm>
            <a:off x="2105026" y="1403247"/>
            <a:ext cx="6684025" cy="1323439"/>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L’OEC a gagné un nouveau contrat de certification selon ISO 14001 avec une société de fonderie automobile. Cet OEC possède un auditeur habilité pour le code 21 selon IAF MD 17 en aérospatial. Le code 21 étant un code critique pour le cluster mécanique, l’OEC peut sans problème réaliser l’audit initial avec l’auditeur précédemment cité. </a:t>
            </a:r>
          </a:p>
        </p:txBody>
      </p:sp>
      <p:pic>
        <p:nvPicPr>
          <p:cNvPr id="4" name="Image 3">
            <a:extLst>
              <a:ext uri="{FF2B5EF4-FFF2-40B4-BE49-F238E27FC236}">
                <a16:creationId xmlns:a16="http://schemas.microsoft.com/office/drawing/2014/main" id="{0FD37FAF-53E5-F441-BEDD-FB69AF91CA78}"/>
              </a:ext>
            </a:extLst>
          </p:cNvPr>
          <p:cNvPicPr>
            <a:picLocks noChangeAspect="1"/>
          </p:cNvPicPr>
          <p:nvPr/>
        </p:nvPicPr>
        <p:blipFill>
          <a:blip r:embed="rId4"/>
          <a:stretch>
            <a:fillRect/>
          </a:stretch>
        </p:blipFill>
        <p:spPr>
          <a:xfrm>
            <a:off x="2881563" y="3494906"/>
            <a:ext cx="4387766" cy="2138630"/>
          </a:xfrm>
          <a:prstGeom prst="rect">
            <a:avLst/>
          </a:prstGeom>
        </p:spPr>
      </p:pic>
    </p:spTree>
    <p:extLst>
      <p:ext uri="{BB962C8B-B14F-4D97-AF65-F5344CB8AC3E}">
        <p14:creationId xmlns:p14="http://schemas.microsoft.com/office/powerpoint/2010/main" val="1884046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36</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3"/>
          <a:srcRect l="14800" r="14800"/>
          <a:stretch>
            <a:fillRect/>
          </a:stretch>
        </p:blipFill>
        <p:spPr>
          <a:xfrm>
            <a:off x="1" y="2426772"/>
            <a:ext cx="2115957" cy="2670479"/>
          </a:xfrm>
          <a:prstGeom prst="rect">
            <a:avLst/>
          </a:prstGeom>
        </p:spPr>
      </p:pic>
      <p:sp>
        <p:nvSpPr>
          <p:cNvPr id="9" name="Text Placeholder 8">
            <a:extLst>
              <a:ext uri="{FF2B5EF4-FFF2-40B4-BE49-F238E27FC236}">
                <a16:creationId xmlns:a16="http://schemas.microsoft.com/office/drawing/2014/main" id="{DD3EC146-9849-4758-A769-B92770725E58}"/>
              </a:ext>
            </a:extLst>
          </p:cNvPr>
          <p:cNvSpPr txBox="1">
            <a:spLocks noGrp="1"/>
          </p:cNvSpPr>
          <p:nvPr>
            <p:ph type="body" sz="quarter" idx="13"/>
          </p:nvPr>
        </p:nvSpPr>
        <p:spPr>
          <a:xfrm>
            <a:off x="2115958" y="3189910"/>
            <a:ext cx="6816030" cy="338554"/>
          </a:xfrm>
          <a:prstGeom prst="rect">
            <a:avLst/>
          </a:prstGeom>
          <a:noFill/>
        </p:spPr>
        <p:txBody>
          <a:bodyPr wrap="square" rtlCol="0">
            <a:spAutoFit/>
          </a:bodyPr>
          <a:lstStyle/>
          <a:p>
            <a:r>
              <a:rPr lang="fr-FR" sz="1600" b="1" dirty="0">
                <a:solidFill>
                  <a:srgbClr val="78B832"/>
                </a:solidFill>
                <a:latin typeface="DIN-Regular"/>
              </a:rPr>
              <a:t>Position OLAS : C’est une remarque – §9.1.4.2.g) et IAF MD5 §1.10</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a:xfrm>
            <a:off x="2044489" y="829258"/>
            <a:ext cx="7099511" cy="523221"/>
          </a:xfrm>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d) Organismes de certification de systèmes de management – ISO/IEC 17021-1:2015</a:t>
            </a:r>
            <a:endParaRPr lang="fr-CH" sz="1400" dirty="0"/>
          </a:p>
        </p:txBody>
      </p:sp>
      <p:sp>
        <p:nvSpPr>
          <p:cNvPr id="12" name="TextBox 11">
            <a:extLst>
              <a:ext uri="{FF2B5EF4-FFF2-40B4-BE49-F238E27FC236}">
                <a16:creationId xmlns:a16="http://schemas.microsoft.com/office/drawing/2014/main" id="{85901F22-07B4-4C9F-8484-84CDCD13879E}"/>
              </a:ext>
            </a:extLst>
          </p:cNvPr>
          <p:cNvSpPr txBox="1"/>
          <p:nvPr/>
        </p:nvSpPr>
        <p:spPr>
          <a:xfrm>
            <a:off x="2105026" y="1403247"/>
            <a:ext cx="6684025" cy="1815882"/>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Avant chaque nouveau contrat de certification selon ISO 9001, l’OEC effectue une analyse de risque lui permettant, entre autres, de déterminer le nombre de jours d’audit qui seront à prendre en compte pour l’audit initial. L’analyse de risque prend donc en compte deux niveaux de risque, bas ou élevé, selon les activités réalisées par le client. Le résultat de cette analyse résulte en l’introduction d’un facteur multiplicateur dans le calcul de cette durée d’audit.</a:t>
            </a:r>
          </a:p>
        </p:txBody>
      </p:sp>
      <p:pic>
        <p:nvPicPr>
          <p:cNvPr id="5" name="Image 4">
            <a:extLst>
              <a:ext uri="{FF2B5EF4-FFF2-40B4-BE49-F238E27FC236}">
                <a16:creationId xmlns:a16="http://schemas.microsoft.com/office/drawing/2014/main" id="{28EB6074-259F-9C5A-8EC3-B2D4004BF165}"/>
              </a:ext>
            </a:extLst>
          </p:cNvPr>
          <p:cNvPicPr>
            <a:picLocks noChangeAspect="1"/>
          </p:cNvPicPr>
          <p:nvPr/>
        </p:nvPicPr>
        <p:blipFill>
          <a:blip r:embed="rId4"/>
          <a:stretch>
            <a:fillRect/>
          </a:stretch>
        </p:blipFill>
        <p:spPr>
          <a:xfrm>
            <a:off x="3284620" y="3528464"/>
            <a:ext cx="4421735" cy="2354978"/>
          </a:xfrm>
          <a:prstGeom prst="rect">
            <a:avLst/>
          </a:prstGeom>
        </p:spPr>
      </p:pic>
    </p:spTree>
    <p:extLst>
      <p:ext uri="{BB962C8B-B14F-4D97-AF65-F5344CB8AC3E}">
        <p14:creationId xmlns:p14="http://schemas.microsoft.com/office/powerpoint/2010/main" val="1690987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37</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2"/>
          <a:srcRect l="14800" r="14800"/>
          <a:stretch>
            <a:fillRect/>
          </a:stretch>
        </p:blipFill>
        <p:spPr>
          <a:xfrm>
            <a:off x="1" y="2426772"/>
            <a:ext cx="2115957" cy="2670479"/>
          </a:xfrm>
          <a:prstGeom prst="rect">
            <a:avLst/>
          </a:prstGeom>
        </p:spPr>
      </p:pic>
      <p:sp>
        <p:nvSpPr>
          <p:cNvPr id="9" name="Text Placeholder 8">
            <a:extLst>
              <a:ext uri="{FF2B5EF4-FFF2-40B4-BE49-F238E27FC236}">
                <a16:creationId xmlns:a16="http://schemas.microsoft.com/office/drawing/2014/main" id="{DD3EC146-9849-4758-A769-B92770725E58}"/>
              </a:ext>
            </a:extLst>
          </p:cNvPr>
          <p:cNvSpPr txBox="1">
            <a:spLocks noGrp="1"/>
          </p:cNvSpPr>
          <p:nvPr>
            <p:ph type="body" sz="quarter" idx="13"/>
          </p:nvPr>
        </p:nvSpPr>
        <p:spPr>
          <a:xfrm>
            <a:off x="2148410" y="2747647"/>
            <a:ext cx="6816030" cy="338554"/>
          </a:xfrm>
          <a:prstGeom prst="rect">
            <a:avLst/>
          </a:prstGeom>
          <a:noFill/>
        </p:spPr>
        <p:txBody>
          <a:bodyPr wrap="square" rtlCol="0">
            <a:spAutoFit/>
          </a:bodyPr>
          <a:lstStyle/>
          <a:p>
            <a:r>
              <a:rPr lang="fr-FR" sz="1600" b="1" dirty="0">
                <a:solidFill>
                  <a:srgbClr val="78B832"/>
                </a:solidFill>
                <a:latin typeface="DIN-Regular"/>
              </a:rPr>
              <a:t>Position OLAS : C’est une non-conformité majeure (NC+) – §9.3.1.2.2</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a:xfrm>
            <a:off x="2044489" y="829258"/>
            <a:ext cx="7099511" cy="523221"/>
          </a:xfrm>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d) Organismes de certification de systèmes de management – ISO/IEC 17021-1:2015</a:t>
            </a:r>
            <a:endParaRPr lang="fr-CH" sz="1400" dirty="0"/>
          </a:p>
        </p:txBody>
      </p:sp>
      <p:sp>
        <p:nvSpPr>
          <p:cNvPr id="12" name="TextBox 11">
            <a:extLst>
              <a:ext uri="{FF2B5EF4-FFF2-40B4-BE49-F238E27FC236}">
                <a16:creationId xmlns:a16="http://schemas.microsoft.com/office/drawing/2014/main" id="{85901F22-07B4-4C9F-8484-84CDCD13879E}"/>
              </a:ext>
            </a:extLst>
          </p:cNvPr>
          <p:cNvSpPr txBox="1"/>
          <p:nvPr/>
        </p:nvSpPr>
        <p:spPr>
          <a:xfrm>
            <a:off x="2105026" y="1403247"/>
            <a:ext cx="6684025" cy="1323439"/>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Une société demande à être certifiée ISO 9001 auprès de l’OEC KUKULUX. La revue de la demande fait apparaître une demande d’exclusion concernant le chapitre 8.3 (conception). Cependant, lors de l’audit étape 2, l’auditeur remarque que la société réalise des activités de conception. A la demande du client, l’auditeur poursuit l’audit. </a:t>
            </a:r>
          </a:p>
        </p:txBody>
      </p:sp>
      <p:pic>
        <p:nvPicPr>
          <p:cNvPr id="4" name="Image 3">
            <a:extLst>
              <a:ext uri="{FF2B5EF4-FFF2-40B4-BE49-F238E27FC236}">
                <a16:creationId xmlns:a16="http://schemas.microsoft.com/office/drawing/2014/main" id="{3466E4D9-D5AC-4443-9628-E87D2934B0B5}"/>
              </a:ext>
            </a:extLst>
          </p:cNvPr>
          <p:cNvPicPr>
            <a:picLocks noChangeAspect="1"/>
          </p:cNvPicPr>
          <p:nvPr/>
        </p:nvPicPr>
        <p:blipFill>
          <a:blip r:embed="rId3"/>
          <a:stretch>
            <a:fillRect/>
          </a:stretch>
        </p:blipFill>
        <p:spPr>
          <a:xfrm>
            <a:off x="2983831" y="3429000"/>
            <a:ext cx="4694321" cy="2326450"/>
          </a:xfrm>
          <a:prstGeom prst="rect">
            <a:avLst/>
          </a:prstGeom>
        </p:spPr>
      </p:pic>
    </p:spTree>
    <p:extLst>
      <p:ext uri="{BB962C8B-B14F-4D97-AF65-F5344CB8AC3E}">
        <p14:creationId xmlns:p14="http://schemas.microsoft.com/office/powerpoint/2010/main" val="643614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38</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3"/>
          <a:srcRect l="14800" r="14800"/>
          <a:stretch>
            <a:fillRect/>
          </a:stretch>
        </p:blipFill>
        <p:spPr>
          <a:xfrm>
            <a:off x="1" y="2426772"/>
            <a:ext cx="2115957" cy="2670479"/>
          </a:xfrm>
          <a:prstGeom prst="rect">
            <a:avLst/>
          </a:prstGeom>
        </p:spPr>
      </p:pic>
      <p:sp>
        <p:nvSpPr>
          <p:cNvPr id="9" name="Text Placeholder 8">
            <a:extLst>
              <a:ext uri="{FF2B5EF4-FFF2-40B4-BE49-F238E27FC236}">
                <a16:creationId xmlns:a16="http://schemas.microsoft.com/office/drawing/2014/main" id="{DD3EC146-9849-4758-A769-B92770725E58}"/>
              </a:ext>
            </a:extLst>
          </p:cNvPr>
          <p:cNvSpPr txBox="1">
            <a:spLocks noGrp="1"/>
          </p:cNvSpPr>
          <p:nvPr>
            <p:ph type="body" sz="quarter" idx="13"/>
          </p:nvPr>
        </p:nvSpPr>
        <p:spPr>
          <a:xfrm>
            <a:off x="2148410" y="2747647"/>
            <a:ext cx="6816030" cy="338554"/>
          </a:xfrm>
          <a:prstGeom prst="rect">
            <a:avLst/>
          </a:prstGeom>
          <a:noFill/>
        </p:spPr>
        <p:txBody>
          <a:bodyPr wrap="square" rtlCol="0">
            <a:spAutoFit/>
          </a:bodyPr>
          <a:lstStyle/>
          <a:p>
            <a:r>
              <a:rPr lang="fr-FR" sz="1600" b="1" dirty="0">
                <a:solidFill>
                  <a:srgbClr val="78B832"/>
                </a:solidFill>
                <a:latin typeface="DIN-Regular"/>
              </a:rPr>
              <a:t>Position OLAS : C’est une non-conformité (NC) – §9.5.3.3 et IAF MD2 §2.4.1</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a:xfrm>
            <a:off x="2044489" y="829258"/>
            <a:ext cx="7099511" cy="523221"/>
          </a:xfrm>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d) Organismes de certification de systèmes de management – ISO/IEC 17021-1:2015</a:t>
            </a:r>
            <a:endParaRPr lang="fr-CH" sz="1400" dirty="0"/>
          </a:p>
        </p:txBody>
      </p:sp>
      <p:sp>
        <p:nvSpPr>
          <p:cNvPr id="12" name="TextBox 11">
            <a:extLst>
              <a:ext uri="{FF2B5EF4-FFF2-40B4-BE49-F238E27FC236}">
                <a16:creationId xmlns:a16="http://schemas.microsoft.com/office/drawing/2014/main" id="{85901F22-07B4-4C9F-8484-84CDCD13879E}"/>
              </a:ext>
            </a:extLst>
          </p:cNvPr>
          <p:cNvSpPr txBox="1"/>
          <p:nvPr/>
        </p:nvSpPr>
        <p:spPr>
          <a:xfrm>
            <a:off x="2105026" y="1403247"/>
            <a:ext cx="6684025" cy="1323439"/>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L’OEC FDLUX reçoit une demande de transfert de certificat ISO 9001 d’un client. Ce dernier fournit à FDLUX les preuves de clôture des non-conformités de l’audit précèdent qui était un audit de surveillance 1 sur un cycle triennal. Après avoir revu ces données, FDLUX accepte de reprendre en charge le certificat et procède à l’audit de surveillance 2.</a:t>
            </a:r>
          </a:p>
        </p:txBody>
      </p:sp>
      <p:pic>
        <p:nvPicPr>
          <p:cNvPr id="5" name="Image 4">
            <a:extLst>
              <a:ext uri="{FF2B5EF4-FFF2-40B4-BE49-F238E27FC236}">
                <a16:creationId xmlns:a16="http://schemas.microsoft.com/office/drawing/2014/main" id="{A9C198BB-B2DA-6B39-FF43-C43F1EF189D1}"/>
              </a:ext>
            </a:extLst>
          </p:cNvPr>
          <p:cNvPicPr>
            <a:picLocks noChangeAspect="1"/>
          </p:cNvPicPr>
          <p:nvPr/>
        </p:nvPicPr>
        <p:blipFill>
          <a:blip r:embed="rId4"/>
          <a:stretch>
            <a:fillRect/>
          </a:stretch>
        </p:blipFill>
        <p:spPr>
          <a:xfrm>
            <a:off x="3158289" y="3429000"/>
            <a:ext cx="4055394" cy="2270754"/>
          </a:xfrm>
          <a:prstGeom prst="rect">
            <a:avLst/>
          </a:prstGeom>
        </p:spPr>
      </p:pic>
    </p:spTree>
    <p:extLst>
      <p:ext uri="{BB962C8B-B14F-4D97-AF65-F5344CB8AC3E}">
        <p14:creationId xmlns:p14="http://schemas.microsoft.com/office/powerpoint/2010/main" val="3280315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39</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3"/>
          <a:srcRect l="14800" r="14800"/>
          <a:stretch>
            <a:fillRect/>
          </a:stretch>
        </p:blipFill>
        <p:spPr>
          <a:xfrm>
            <a:off x="1" y="2235685"/>
            <a:ext cx="2115957" cy="2461585"/>
          </a:xfrm>
          <a:prstGeom prst="rect">
            <a:avLst/>
          </a:prstGeom>
        </p:spPr>
      </p:pic>
      <p:sp>
        <p:nvSpPr>
          <p:cNvPr id="9" name="Text Placeholder 8">
            <a:extLst>
              <a:ext uri="{FF2B5EF4-FFF2-40B4-BE49-F238E27FC236}">
                <a16:creationId xmlns:a16="http://schemas.microsoft.com/office/drawing/2014/main" id="{DD3EC146-9849-4758-A769-B92770725E58}"/>
              </a:ext>
            </a:extLst>
          </p:cNvPr>
          <p:cNvSpPr txBox="1">
            <a:spLocks noGrp="1"/>
          </p:cNvSpPr>
          <p:nvPr>
            <p:ph type="body" sz="quarter" idx="13"/>
          </p:nvPr>
        </p:nvSpPr>
        <p:spPr>
          <a:xfrm>
            <a:off x="2131899" y="3236587"/>
            <a:ext cx="6773058" cy="338554"/>
          </a:xfrm>
          <a:prstGeom prst="rect">
            <a:avLst/>
          </a:prstGeom>
          <a:noFill/>
        </p:spPr>
        <p:txBody>
          <a:bodyPr wrap="square" rtlCol="0">
            <a:spAutoFit/>
          </a:bodyPr>
          <a:lstStyle/>
          <a:p>
            <a:r>
              <a:rPr lang="fr-FR" sz="1600" b="1" dirty="0">
                <a:solidFill>
                  <a:srgbClr val="78B832"/>
                </a:solidFill>
                <a:latin typeface="DIN-Regular"/>
              </a:rPr>
              <a:t>Position OLAS : C’est une </a:t>
            </a:r>
            <a:r>
              <a:rPr lang="fr-FR" sz="1600" b="1" u="sng" dirty="0">
                <a:solidFill>
                  <a:srgbClr val="78B832"/>
                </a:solidFill>
                <a:latin typeface="DIN-Regular"/>
              </a:rPr>
              <a:t>remarque</a:t>
            </a:r>
            <a:r>
              <a:rPr lang="fr-FR" sz="1600" b="1" dirty="0">
                <a:solidFill>
                  <a:srgbClr val="78B832"/>
                </a:solidFill>
                <a:latin typeface="DIN-Regular"/>
              </a:rPr>
              <a:t> (R) – § 7.4.1.6.a)</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e) Laboratoires d’analyses médicales – ISO 15189 :2022</a:t>
            </a:r>
            <a:endParaRPr lang="fr-CH" sz="1400" dirty="0"/>
          </a:p>
        </p:txBody>
      </p:sp>
      <p:sp>
        <p:nvSpPr>
          <p:cNvPr id="12" name="TextBox 11">
            <a:extLst>
              <a:ext uri="{FF2B5EF4-FFF2-40B4-BE49-F238E27FC236}">
                <a16:creationId xmlns:a16="http://schemas.microsoft.com/office/drawing/2014/main" id="{85901F22-07B4-4C9F-8484-84CDCD13879E}"/>
              </a:ext>
            </a:extLst>
          </p:cNvPr>
          <p:cNvSpPr txBox="1"/>
          <p:nvPr/>
        </p:nvSpPr>
        <p:spPr>
          <a:xfrm>
            <a:off x="2002062" y="1396223"/>
            <a:ext cx="6783990" cy="1815882"/>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 La procédure d’établissement et de diffusion du compte-rendu de résultat </a:t>
            </a:r>
            <a:r>
              <a:rPr lang="fr-FR" sz="1600" b="0" i="0" dirty="0" err="1">
                <a:solidFill>
                  <a:srgbClr val="354050"/>
                </a:solidFill>
                <a:effectLst/>
                <a:latin typeface="Nunito Sans" pitchFamily="2" charset="0"/>
              </a:rPr>
              <a:t>Pxxx</a:t>
            </a:r>
            <a:r>
              <a:rPr lang="fr-FR" sz="1600" b="0" i="0" dirty="0">
                <a:solidFill>
                  <a:srgbClr val="354050"/>
                </a:solidFill>
                <a:effectLst/>
                <a:latin typeface="Nunito Sans" pitchFamily="2" charset="0"/>
              </a:rPr>
              <a:t> a été révisée pour préciser que l’ensemble des items prévus dans la norme sont intégrés dans le compte-rendu. Dans le compte-rendu N° abc123, la date d’édition n’est pas disponible sur chaque page. Risque d’utilisation d’un compte-rendu erroné par l’utilisateur, faible vu que la date de prélèvement est bien disponible sur chaque page.</a:t>
            </a:r>
          </a:p>
        </p:txBody>
      </p:sp>
      <p:pic>
        <p:nvPicPr>
          <p:cNvPr id="4" name="Image 3">
            <a:extLst>
              <a:ext uri="{FF2B5EF4-FFF2-40B4-BE49-F238E27FC236}">
                <a16:creationId xmlns:a16="http://schemas.microsoft.com/office/drawing/2014/main" id="{6A364066-8443-82CC-58F0-E99242BABB24}"/>
              </a:ext>
            </a:extLst>
          </p:cNvPr>
          <p:cNvPicPr>
            <a:picLocks noChangeAspect="1"/>
          </p:cNvPicPr>
          <p:nvPr/>
        </p:nvPicPr>
        <p:blipFill>
          <a:blip r:embed="rId4"/>
          <a:stretch>
            <a:fillRect/>
          </a:stretch>
        </p:blipFill>
        <p:spPr>
          <a:xfrm>
            <a:off x="3675647" y="3697145"/>
            <a:ext cx="2861761" cy="2344964"/>
          </a:xfrm>
          <a:prstGeom prst="rect">
            <a:avLst/>
          </a:prstGeom>
        </p:spPr>
      </p:pic>
    </p:spTree>
    <p:extLst>
      <p:ext uri="{BB962C8B-B14F-4D97-AF65-F5344CB8AC3E}">
        <p14:creationId xmlns:p14="http://schemas.microsoft.com/office/powerpoint/2010/main" val="2257775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4</a:t>
            </a:fld>
            <a:endParaRPr lang="de-DE"/>
          </a:p>
        </p:txBody>
      </p:sp>
      <p:pic>
        <p:nvPicPr>
          <p:cNvPr id="14" name="Picture Placeholder 13">
            <a:extLst>
              <a:ext uri="{FF2B5EF4-FFF2-40B4-BE49-F238E27FC236}">
                <a16:creationId xmlns:a16="http://schemas.microsoft.com/office/drawing/2014/main" id="{795D0D28-BAC0-4B88-BD0D-FD9389C467DC}"/>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1358" r="21358"/>
          <a:stretch>
            <a:fillRect/>
          </a:stretch>
        </p:blipFill>
        <p:spPr>
          <a:xfrm>
            <a:off x="470387" y="2131120"/>
            <a:ext cx="1486956" cy="2595759"/>
          </a:xfrm>
          <a:prstGeom prst="rect">
            <a:avLst/>
          </a:prstGeom>
        </p:spPr>
      </p:pic>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3" name="Rectangle 2">
            <a:extLst>
              <a:ext uri="{FF2B5EF4-FFF2-40B4-BE49-F238E27FC236}">
                <a16:creationId xmlns:a16="http://schemas.microsoft.com/office/drawing/2014/main" id="{66CC90DB-DE67-4102-A174-DC0F726851C3}"/>
              </a:ext>
            </a:extLst>
          </p:cNvPr>
          <p:cNvSpPr/>
          <p:nvPr/>
        </p:nvSpPr>
        <p:spPr>
          <a:xfrm>
            <a:off x="2106010" y="888959"/>
            <a:ext cx="3799695" cy="369332"/>
          </a:xfrm>
          <a:prstGeom prst="rect">
            <a:avLst/>
          </a:prstGeom>
        </p:spPr>
        <p:txBody>
          <a:bodyPr wrap="none">
            <a:spAutoFit/>
          </a:bodyPr>
          <a:lstStyle/>
          <a:p>
            <a:r>
              <a:rPr lang="fr-FR" b="1" dirty="0">
                <a:solidFill>
                  <a:srgbClr val="FFFFFE"/>
                </a:solidFill>
                <a:latin typeface="DIN-Regular"/>
              </a:rPr>
              <a:t>Participation par norme d’habilitation</a:t>
            </a:r>
            <a:endParaRPr lang="fr-CH" dirty="0"/>
          </a:p>
        </p:txBody>
      </p:sp>
      <p:pic>
        <p:nvPicPr>
          <p:cNvPr id="7" name="Image 6">
            <a:extLst>
              <a:ext uri="{FF2B5EF4-FFF2-40B4-BE49-F238E27FC236}">
                <a16:creationId xmlns:a16="http://schemas.microsoft.com/office/drawing/2014/main" id="{90426691-C6F5-8373-DB87-47E28D60BCA2}"/>
              </a:ext>
            </a:extLst>
          </p:cNvPr>
          <p:cNvPicPr>
            <a:picLocks noChangeAspect="1"/>
          </p:cNvPicPr>
          <p:nvPr/>
        </p:nvPicPr>
        <p:blipFill>
          <a:blip r:embed="rId3"/>
          <a:stretch>
            <a:fillRect/>
          </a:stretch>
        </p:blipFill>
        <p:spPr>
          <a:xfrm>
            <a:off x="2617898" y="1743310"/>
            <a:ext cx="5877053" cy="3371380"/>
          </a:xfrm>
          <a:prstGeom prst="rect">
            <a:avLst/>
          </a:prstGeom>
        </p:spPr>
      </p:pic>
    </p:spTree>
    <p:extLst>
      <p:ext uri="{BB962C8B-B14F-4D97-AF65-F5344CB8AC3E}">
        <p14:creationId xmlns:p14="http://schemas.microsoft.com/office/powerpoint/2010/main" val="28411243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40</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2"/>
          <a:srcRect l="14800" r="14800"/>
          <a:stretch>
            <a:fillRect/>
          </a:stretch>
        </p:blipFill>
        <p:spPr>
          <a:xfrm>
            <a:off x="1" y="2235685"/>
            <a:ext cx="2115957" cy="2461585"/>
          </a:xfrm>
          <a:prstGeom prst="rect">
            <a:avLst/>
          </a:prstGeom>
        </p:spPr>
      </p:pic>
      <p:sp>
        <p:nvSpPr>
          <p:cNvPr id="9" name="Text Placeholder 8">
            <a:extLst>
              <a:ext uri="{FF2B5EF4-FFF2-40B4-BE49-F238E27FC236}">
                <a16:creationId xmlns:a16="http://schemas.microsoft.com/office/drawing/2014/main" id="{DD3EC146-9849-4758-A769-B92770725E58}"/>
              </a:ext>
            </a:extLst>
          </p:cNvPr>
          <p:cNvSpPr txBox="1">
            <a:spLocks noGrp="1"/>
          </p:cNvSpPr>
          <p:nvPr>
            <p:ph type="body" sz="quarter" idx="13"/>
          </p:nvPr>
        </p:nvSpPr>
        <p:spPr>
          <a:xfrm>
            <a:off x="2064476" y="2417295"/>
            <a:ext cx="6773058" cy="338554"/>
          </a:xfrm>
          <a:prstGeom prst="rect">
            <a:avLst/>
          </a:prstGeom>
          <a:noFill/>
        </p:spPr>
        <p:txBody>
          <a:bodyPr wrap="square" rtlCol="0">
            <a:spAutoFit/>
          </a:bodyPr>
          <a:lstStyle/>
          <a:p>
            <a:r>
              <a:rPr lang="fr-FR" sz="1600" b="1" dirty="0">
                <a:solidFill>
                  <a:srgbClr val="78B832"/>
                </a:solidFill>
                <a:latin typeface="DIN-Regular"/>
              </a:rPr>
              <a:t>Position OLAS : C’est une </a:t>
            </a:r>
            <a:r>
              <a:rPr lang="fr-FR" sz="1600" b="1" u="sng" dirty="0">
                <a:solidFill>
                  <a:srgbClr val="78B832"/>
                </a:solidFill>
                <a:latin typeface="DIN-Regular"/>
              </a:rPr>
              <a:t>non-conformité</a:t>
            </a:r>
            <a:r>
              <a:rPr lang="fr-FR" sz="1600" b="1" dirty="0">
                <a:solidFill>
                  <a:srgbClr val="78B832"/>
                </a:solidFill>
                <a:latin typeface="DIN-Regular"/>
              </a:rPr>
              <a:t> (NC) – § 6.2.3</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e) Laboratoires d’analyses médicales – ISO 15189 :2022</a:t>
            </a:r>
            <a:endParaRPr lang="fr-CH" sz="1400" dirty="0"/>
          </a:p>
        </p:txBody>
      </p:sp>
      <p:sp>
        <p:nvSpPr>
          <p:cNvPr id="12" name="TextBox 11">
            <a:extLst>
              <a:ext uri="{FF2B5EF4-FFF2-40B4-BE49-F238E27FC236}">
                <a16:creationId xmlns:a16="http://schemas.microsoft.com/office/drawing/2014/main" id="{85901F22-07B4-4C9F-8484-84CDCD13879E}"/>
              </a:ext>
            </a:extLst>
          </p:cNvPr>
          <p:cNvSpPr txBox="1"/>
          <p:nvPr/>
        </p:nvSpPr>
        <p:spPr>
          <a:xfrm>
            <a:off x="2002062" y="1396223"/>
            <a:ext cx="6783990" cy="1323439"/>
          </a:xfrm>
          <a:prstGeom prst="rect">
            <a:avLst/>
          </a:prstGeom>
          <a:noFill/>
        </p:spPr>
        <p:txBody>
          <a:bodyPr wrap="square" rtlCol="0">
            <a:spAutoFit/>
          </a:bodyPr>
          <a:lstStyle/>
          <a:p>
            <a:r>
              <a:rPr lang="fr-FR" sz="1600" b="0" i="0" dirty="0">
                <a:solidFill>
                  <a:srgbClr val="354050"/>
                </a:solidFill>
                <a:effectLst/>
                <a:latin typeface="Nunito Sans" pitchFamily="2" charset="0"/>
              </a:rPr>
              <a:t> La biologiste qui a réalisé les dossiers de vérification de méthode en hémostase n’est pas habilitée et n’a pas d’autorisation au choix, mise au point, modification, validation et vérification de méthodes ; Risque lié à un défaut de formation et d’habilitation du personnel.</a:t>
            </a:r>
          </a:p>
          <a:p>
            <a:pPr algn="l"/>
            <a:endParaRPr lang="fr-FR" sz="1600" b="0" i="0" dirty="0">
              <a:solidFill>
                <a:srgbClr val="354050"/>
              </a:solidFill>
              <a:effectLst/>
              <a:latin typeface="Nunito Sans" pitchFamily="2" charset="0"/>
            </a:endParaRPr>
          </a:p>
        </p:txBody>
      </p:sp>
      <p:pic>
        <p:nvPicPr>
          <p:cNvPr id="5" name="Image 4">
            <a:extLst>
              <a:ext uri="{FF2B5EF4-FFF2-40B4-BE49-F238E27FC236}">
                <a16:creationId xmlns:a16="http://schemas.microsoft.com/office/drawing/2014/main" id="{9CADFA2B-C67F-5645-4BF8-48A33EE361CD}"/>
              </a:ext>
            </a:extLst>
          </p:cNvPr>
          <p:cNvPicPr>
            <a:picLocks noChangeAspect="1"/>
          </p:cNvPicPr>
          <p:nvPr/>
        </p:nvPicPr>
        <p:blipFill>
          <a:blip r:embed="rId3"/>
          <a:stretch>
            <a:fillRect/>
          </a:stretch>
        </p:blipFill>
        <p:spPr>
          <a:xfrm>
            <a:off x="2599440" y="3238831"/>
            <a:ext cx="4717013" cy="2478801"/>
          </a:xfrm>
          <a:prstGeom prst="rect">
            <a:avLst/>
          </a:prstGeom>
        </p:spPr>
      </p:pic>
    </p:spTree>
    <p:extLst>
      <p:ext uri="{BB962C8B-B14F-4D97-AF65-F5344CB8AC3E}">
        <p14:creationId xmlns:p14="http://schemas.microsoft.com/office/powerpoint/2010/main" val="34384505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41</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2"/>
          <a:srcRect l="14800" r="14800"/>
          <a:stretch>
            <a:fillRect/>
          </a:stretch>
        </p:blipFill>
        <p:spPr>
          <a:xfrm>
            <a:off x="1" y="2235685"/>
            <a:ext cx="2115957" cy="2461585"/>
          </a:xfrm>
          <a:prstGeom prst="rect">
            <a:avLst/>
          </a:prstGeom>
        </p:spPr>
      </p:pic>
      <p:sp>
        <p:nvSpPr>
          <p:cNvPr id="9" name="Text Placeholder 8">
            <a:extLst>
              <a:ext uri="{FF2B5EF4-FFF2-40B4-BE49-F238E27FC236}">
                <a16:creationId xmlns:a16="http://schemas.microsoft.com/office/drawing/2014/main" id="{DD3EC146-9849-4758-A769-B92770725E58}"/>
              </a:ext>
            </a:extLst>
          </p:cNvPr>
          <p:cNvSpPr txBox="1">
            <a:spLocks noGrp="1"/>
          </p:cNvSpPr>
          <p:nvPr>
            <p:ph type="body" sz="quarter" idx="13"/>
          </p:nvPr>
        </p:nvSpPr>
        <p:spPr>
          <a:xfrm>
            <a:off x="2040413" y="2741668"/>
            <a:ext cx="6773058" cy="338554"/>
          </a:xfrm>
          <a:prstGeom prst="rect">
            <a:avLst/>
          </a:prstGeom>
          <a:noFill/>
        </p:spPr>
        <p:txBody>
          <a:bodyPr wrap="square" rtlCol="0">
            <a:spAutoFit/>
          </a:bodyPr>
          <a:lstStyle/>
          <a:p>
            <a:r>
              <a:rPr lang="fr-FR" sz="1600" b="1" dirty="0">
                <a:solidFill>
                  <a:srgbClr val="78B832"/>
                </a:solidFill>
                <a:latin typeface="DIN-Regular"/>
              </a:rPr>
              <a:t>Position OLAS : C’est une </a:t>
            </a:r>
            <a:r>
              <a:rPr lang="fr-FR" sz="1600" b="1" u="sng" dirty="0">
                <a:solidFill>
                  <a:srgbClr val="78B832"/>
                </a:solidFill>
                <a:latin typeface="DIN-Regular"/>
              </a:rPr>
              <a:t>non-conformité</a:t>
            </a:r>
            <a:r>
              <a:rPr lang="fr-FR" sz="1600" b="1" dirty="0">
                <a:solidFill>
                  <a:srgbClr val="78B832"/>
                </a:solidFill>
                <a:latin typeface="DIN-Regular"/>
              </a:rPr>
              <a:t> (NC) – § 7.4.1.6.a)</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e) Laboratoires d’analyses médicales – ISO 15189 :2022</a:t>
            </a:r>
            <a:endParaRPr lang="fr-CH" sz="1400" dirty="0"/>
          </a:p>
        </p:txBody>
      </p:sp>
      <p:sp>
        <p:nvSpPr>
          <p:cNvPr id="12" name="TextBox 11">
            <a:extLst>
              <a:ext uri="{FF2B5EF4-FFF2-40B4-BE49-F238E27FC236}">
                <a16:creationId xmlns:a16="http://schemas.microsoft.com/office/drawing/2014/main" id="{85901F22-07B4-4C9F-8484-84CDCD13879E}"/>
              </a:ext>
            </a:extLst>
          </p:cNvPr>
          <p:cNvSpPr txBox="1"/>
          <p:nvPr/>
        </p:nvSpPr>
        <p:spPr>
          <a:xfrm>
            <a:off x="1953935" y="1370579"/>
            <a:ext cx="6783990" cy="1323439"/>
          </a:xfrm>
          <a:prstGeom prst="rect">
            <a:avLst/>
          </a:prstGeom>
          <a:noFill/>
        </p:spPr>
        <p:txBody>
          <a:bodyPr wrap="square" rtlCol="0">
            <a:spAutoFit/>
          </a:bodyPr>
          <a:lstStyle/>
          <a:p>
            <a:r>
              <a:rPr lang="fr-FR" sz="1600" b="0" i="0" dirty="0">
                <a:solidFill>
                  <a:srgbClr val="354050"/>
                </a:solidFill>
                <a:effectLst/>
                <a:latin typeface="Nunito Sans" pitchFamily="2" charset="0"/>
              </a:rPr>
              <a:t> Le laboratoire ne reprend pas sur l’ensemble des pages du compte rendu la date de prélèvement de l’échantillon, et n’a pas évalué la faisabilité : pas de raisons valables documentées de ne pas inscrire les dates. Pas de risque direct pour les patients et les prescripteurs : absence de prise en compte de cette nouvelle exigence.</a:t>
            </a:r>
          </a:p>
        </p:txBody>
      </p:sp>
      <p:pic>
        <p:nvPicPr>
          <p:cNvPr id="4" name="Image 3">
            <a:extLst>
              <a:ext uri="{FF2B5EF4-FFF2-40B4-BE49-F238E27FC236}">
                <a16:creationId xmlns:a16="http://schemas.microsoft.com/office/drawing/2014/main" id="{1EC0B1BD-E58E-750A-4F73-84A1132995B8}"/>
              </a:ext>
            </a:extLst>
          </p:cNvPr>
          <p:cNvPicPr>
            <a:picLocks noChangeAspect="1"/>
          </p:cNvPicPr>
          <p:nvPr/>
        </p:nvPicPr>
        <p:blipFill>
          <a:blip r:embed="rId3"/>
          <a:stretch>
            <a:fillRect/>
          </a:stretch>
        </p:blipFill>
        <p:spPr>
          <a:xfrm>
            <a:off x="3254542" y="3331160"/>
            <a:ext cx="3435517" cy="2456029"/>
          </a:xfrm>
          <a:prstGeom prst="rect">
            <a:avLst/>
          </a:prstGeom>
        </p:spPr>
      </p:pic>
    </p:spTree>
    <p:extLst>
      <p:ext uri="{BB962C8B-B14F-4D97-AF65-F5344CB8AC3E}">
        <p14:creationId xmlns:p14="http://schemas.microsoft.com/office/powerpoint/2010/main" val="17923430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42</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3"/>
          <a:srcRect l="14800" r="14800"/>
          <a:stretch>
            <a:fillRect/>
          </a:stretch>
        </p:blipFill>
        <p:spPr>
          <a:xfrm>
            <a:off x="1" y="2235685"/>
            <a:ext cx="2115957" cy="2461585"/>
          </a:xfrm>
          <a:prstGeom prst="rect">
            <a:avLst/>
          </a:prstGeom>
        </p:spPr>
      </p:pic>
      <p:sp>
        <p:nvSpPr>
          <p:cNvPr id="9" name="Text Placeholder 8">
            <a:extLst>
              <a:ext uri="{FF2B5EF4-FFF2-40B4-BE49-F238E27FC236}">
                <a16:creationId xmlns:a16="http://schemas.microsoft.com/office/drawing/2014/main" id="{DD3EC146-9849-4758-A769-B92770725E58}"/>
              </a:ext>
            </a:extLst>
          </p:cNvPr>
          <p:cNvSpPr txBox="1">
            <a:spLocks noGrp="1"/>
          </p:cNvSpPr>
          <p:nvPr>
            <p:ph type="body" sz="quarter" idx="13"/>
          </p:nvPr>
        </p:nvSpPr>
        <p:spPr>
          <a:xfrm>
            <a:off x="2040413" y="2363870"/>
            <a:ext cx="6773058" cy="338554"/>
          </a:xfrm>
          <a:prstGeom prst="rect">
            <a:avLst/>
          </a:prstGeom>
          <a:noFill/>
        </p:spPr>
        <p:txBody>
          <a:bodyPr wrap="square" rtlCol="0">
            <a:spAutoFit/>
          </a:bodyPr>
          <a:lstStyle/>
          <a:p>
            <a:r>
              <a:rPr lang="fr-FR" sz="1600" b="1" dirty="0">
                <a:solidFill>
                  <a:srgbClr val="78B832"/>
                </a:solidFill>
                <a:latin typeface="DIN-Regular"/>
              </a:rPr>
              <a:t>Position OLAS : C’est une </a:t>
            </a:r>
            <a:r>
              <a:rPr lang="fr-FR" sz="1600" b="1" u="sng" dirty="0">
                <a:solidFill>
                  <a:srgbClr val="78B832"/>
                </a:solidFill>
                <a:latin typeface="DIN-Regular"/>
              </a:rPr>
              <a:t>non-conformité</a:t>
            </a:r>
            <a:r>
              <a:rPr lang="fr-FR" sz="1600" b="1" dirty="0">
                <a:solidFill>
                  <a:srgbClr val="78B832"/>
                </a:solidFill>
                <a:latin typeface="DIN-Regular"/>
              </a:rPr>
              <a:t> (NC) – § 8.8.3</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e) Laboratoires d’analyses médicales – ISO 15189 :2022</a:t>
            </a:r>
            <a:endParaRPr lang="fr-CH" sz="1400" dirty="0"/>
          </a:p>
        </p:txBody>
      </p:sp>
      <p:sp>
        <p:nvSpPr>
          <p:cNvPr id="12" name="TextBox 11">
            <a:extLst>
              <a:ext uri="{FF2B5EF4-FFF2-40B4-BE49-F238E27FC236}">
                <a16:creationId xmlns:a16="http://schemas.microsoft.com/office/drawing/2014/main" id="{85901F22-07B4-4C9F-8484-84CDCD13879E}"/>
              </a:ext>
            </a:extLst>
          </p:cNvPr>
          <p:cNvSpPr txBox="1"/>
          <p:nvPr/>
        </p:nvSpPr>
        <p:spPr>
          <a:xfrm>
            <a:off x="1953935" y="1370579"/>
            <a:ext cx="6783990" cy="1077218"/>
          </a:xfrm>
          <a:prstGeom prst="rect">
            <a:avLst/>
          </a:prstGeom>
          <a:noFill/>
        </p:spPr>
        <p:txBody>
          <a:bodyPr wrap="square" rtlCol="0">
            <a:spAutoFit/>
          </a:bodyPr>
          <a:lstStyle/>
          <a:p>
            <a:r>
              <a:rPr lang="fr-FR" sz="1600" b="0" i="0" dirty="0">
                <a:solidFill>
                  <a:srgbClr val="354050"/>
                </a:solidFill>
                <a:effectLst/>
                <a:latin typeface="Nunito Sans" pitchFamily="2" charset="0"/>
              </a:rPr>
              <a:t>La procédure Audit interne précise que les processus sont à auditer annuellement, le programme d’audit 2024 ne prévoit pas d'audits du tout. Impact limité sur le SMQ ; les audits sont réalisés à minima tous les 2 ans.</a:t>
            </a:r>
          </a:p>
        </p:txBody>
      </p:sp>
      <p:pic>
        <p:nvPicPr>
          <p:cNvPr id="5" name="Image 4">
            <a:extLst>
              <a:ext uri="{FF2B5EF4-FFF2-40B4-BE49-F238E27FC236}">
                <a16:creationId xmlns:a16="http://schemas.microsoft.com/office/drawing/2014/main" id="{27994951-64B1-6ED9-0C09-29398AEFCB70}"/>
              </a:ext>
            </a:extLst>
          </p:cNvPr>
          <p:cNvPicPr>
            <a:picLocks noChangeAspect="1"/>
          </p:cNvPicPr>
          <p:nvPr/>
        </p:nvPicPr>
        <p:blipFill>
          <a:blip r:embed="rId4"/>
          <a:stretch>
            <a:fillRect/>
          </a:stretch>
        </p:blipFill>
        <p:spPr>
          <a:xfrm>
            <a:off x="2755232" y="3114635"/>
            <a:ext cx="4573253" cy="2496584"/>
          </a:xfrm>
          <a:prstGeom prst="rect">
            <a:avLst/>
          </a:prstGeom>
        </p:spPr>
      </p:pic>
    </p:spTree>
    <p:extLst>
      <p:ext uri="{BB962C8B-B14F-4D97-AF65-F5344CB8AC3E}">
        <p14:creationId xmlns:p14="http://schemas.microsoft.com/office/powerpoint/2010/main" val="1790903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43</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2"/>
          <a:srcRect l="14800" r="14800"/>
          <a:stretch>
            <a:fillRect/>
          </a:stretch>
        </p:blipFill>
        <p:spPr>
          <a:xfrm>
            <a:off x="1" y="2235685"/>
            <a:ext cx="2115957" cy="2461585"/>
          </a:xfrm>
          <a:prstGeom prst="rect">
            <a:avLst/>
          </a:prstGeom>
        </p:spPr>
      </p:pic>
      <p:sp>
        <p:nvSpPr>
          <p:cNvPr id="9" name="Text Placeholder 8">
            <a:extLst>
              <a:ext uri="{FF2B5EF4-FFF2-40B4-BE49-F238E27FC236}">
                <a16:creationId xmlns:a16="http://schemas.microsoft.com/office/drawing/2014/main" id="{DD3EC146-9849-4758-A769-B92770725E58}"/>
              </a:ext>
            </a:extLst>
          </p:cNvPr>
          <p:cNvSpPr txBox="1">
            <a:spLocks noGrp="1"/>
          </p:cNvSpPr>
          <p:nvPr>
            <p:ph type="body" sz="quarter" idx="13"/>
          </p:nvPr>
        </p:nvSpPr>
        <p:spPr>
          <a:xfrm>
            <a:off x="2040413" y="2447797"/>
            <a:ext cx="6773058" cy="338554"/>
          </a:xfrm>
          <a:prstGeom prst="rect">
            <a:avLst/>
          </a:prstGeom>
          <a:noFill/>
        </p:spPr>
        <p:txBody>
          <a:bodyPr wrap="square" rtlCol="0">
            <a:spAutoFit/>
          </a:bodyPr>
          <a:lstStyle/>
          <a:p>
            <a:r>
              <a:rPr lang="fr-FR" sz="1600" b="1" dirty="0">
                <a:solidFill>
                  <a:srgbClr val="78B832"/>
                </a:solidFill>
                <a:latin typeface="DIN-Regular"/>
              </a:rPr>
              <a:t>Position OLAS : C’est une </a:t>
            </a:r>
            <a:r>
              <a:rPr lang="fr-FR" sz="1600" b="1" u="sng" dirty="0">
                <a:solidFill>
                  <a:srgbClr val="78B832"/>
                </a:solidFill>
                <a:latin typeface="DIN-Regular"/>
              </a:rPr>
              <a:t>non-conformité</a:t>
            </a:r>
            <a:r>
              <a:rPr lang="fr-FR" sz="1600" b="1" dirty="0">
                <a:solidFill>
                  <a:srgbClr val="78B832"/>
                </a:solidFill>
                <a:latin typeface="DIN-Regular"/>
              </a:rPr>
              <a:t> (NC) – § 7.2.5.c)</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e) Laboratoires d’analyses médicales – ISO 15189 :2022</a:t>
            </a:r>
            <a:endParaRPr lang="fr-CH" sz="1400" dirty="0"/>
          </a:p>
        </p:txBody>
      </p:sp>
      <p:sp>
        <p:nvSpPr>
          <p:cNvPr id="12" name="TextBox 11">
            <a:extLst>
              <a:ext uri="{FF2B5EF4-FFF2-40B4-BE49-F238E27FC236}">
                <a16:creationId xmlns:a16="http://schemas.microsoft.com/office/drawing/2014/main" id="{85901F22-07B4-4C9F-8484-84CDCD13879E}"/>
              </a:ext>
            </a:extLst>
          </p:cNvPr>
          <p:cNvSpPr txBox="1"/>
          <p:nvPr/>
        </p:nvSpPr>
        <p:spPr>
          <a:xfrm>
            <a:off x="1953935" y="1370579"/>
            <a:ext cx="6783990" cy="1077218"/>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Le laboratoire n’a pas défini de périodicité d’évaluation pour l’ensemble de ses systèmes de transport d’échantillon. L’impact est limité car les systèmes de transport ont été qualifiés. Cependant, il manque la périodicité de réévaluation</a:t>
            </a:r>
          </a:p>
        </p:txBody>
      </p:sp>
      <p:pic>
        <p:nvPicPr>
          <p:cNvPr id="4" name="Image 3">
            <a:extLst>
              <a:ext uri="{FF2B5EF4-FFF2-40B4-BE49-F238E27FC236}">
                <a16:creationId xmlns:a16="http://schemas.microsoft.com/office/drawing/2014/main" id="{B76B8DFC-AF47-A8B2-31D3-C325396B7B9A}"/>
              </a:ext>
            </a:extLst>
          </p:cNvPr>
          <p:cNvPicPr>
            <a:picLocks noChangeAspect="1"/>
          </p:cNvPicPr>
          <p:nvPr/>
        </p:nvPicPr>
        <p:blipFill>
          <a:blip r:embed="rId3"/>
          <a:stretch>
            <a:fillRect/>
          </a:stretch>
        </p:blipFill>
        <p:spPr>
          <a:xfrm>
            <a:off x="2935705" y="3117785"/>
            <a:ext cx="4321603" cy="2519009"/>
          </a:xfrm>
          <a:prstGeom prst="rect">
            <a:avLst/>
          </a:prstGeom>
        </p:spPr>
      </p:pic>
    </p:spTree>
    <p:extLst>
      <p:ext uri="{BB962C8B-B14F-4D97-AF65-F5344CB8AC3E}">
        <p14:creationId xmlns:p14="http://schemas.microsoft.com/office/powerpoint/2010/main" val="17181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44</a:t>
            </a:fld>
            <a:endParaRPr lang="de-DE"/>
          </a:p>
        </p:txBody>
      </p:sp>
      <p:pic>
        <p:nvPicPr>
          <p:cNvPr id="7" name="Picture Placeholder 2">
            <a:extLst>
              <a:ext uri="{FF2B5EF4-FFF2-40B4-BE49-F238E27FC236}">
                <a16:creationId xmlns:a16="http://schemas.microsoft.com/office/drawing/2014/main" id="{1045B0AF-33DD-47AA-B4F8-76FF33890483}"/>
              </a:ext>
            </a:extLst>
          </p:cNvPr>
          <p:cNvPicPr>
            <a:picLocks noGrp="1" noChangeAspect="1"/>
          </p:cNvPicPr>
          <p:nvPr>
            <p:ph type="pic" sz="quarter" idx="11"/>
          </p:nvPr>
        </p:nvPicPr>
        <p:blipFill>
          <a:blip r:embed="rId3"/>
          <a:srcRect l="14800" r="14800"/>
          <a:stretch>
            <a:fillRect/>
          </a:stretch>
        </p:blipFill>
        <p:spPr>
          <a:xfrm>
            <a:off x="1" y="2235685"/>
            <a:ext cx="2115957" cy="2461585"/>
          </a:xfrm>
          <a:prstGeom prst="rect">
            <a:avLst/>
          </a:prstGeom>
        </p:spPr>
      </p:pic>
      <p:sp>
        <p:nvSpPr>
          <p:cNvPr id="9" name="Text Placeholder 8">
            <a:extLst>
              <a:ext uri="{FF2B5EF4-FFF2-40B4-BE49-F238E27FC236}">
                <a16:creationId xmlns:a16="http://schemas.microsoft.com/office/drawing/2014/main" id="{DD3EC146-9849-4758-A769-B92770725E58}"/>
              </a:ext>
            </a:extLst>
          </p:cNvPr>
          <p:cNvSpPr txBox="1">
            <a:spLocks noGrp="1"/>
          </p:cNvSpPr>
          <p:nvPr>
            <p:ph type="body" sz="quarter" idx="13"/>
          </p:nvPr>
        </p:nvSpPr>
        <p:spPr>
          <a:xfrm>
            <a:off x="2696134" y="2940239"/>
            <a:ext cx="4710506" cy="338554"/>
          </a:xfrm>
          <a:prstGeom prst="rect">
            <a:avLst/>
          </a:prstGeom>
          <a:noFill/>
        </p:spPr>
        <p:txBody>
          <a:bodyPr wrap="square" rtlCol="0">
            <a:spAutoFit/>
          </a:bodyPr>
          <a:lstStyle/>
          <a:p>
            <a:r>
              <a:rPr lang="fr-FR" sz="1600" b="1" dirty="0">
                <a:solidFill>
                  <a:srgbClr val="78B832"/>
                </a:solidFill>
                <a:latin typeface="DIN-Regular"/>
              </a:rPr>
              <a:t>Position OLAS: C’est une </a:t>
            </a:r>
            <a:r>
              <a:rPr lang="fr-FR" sz="1600" b="1" u="sng" dirty="0">
                <a:solidFill>
                  <a:srgbClr val="78B832"/>
                </a:solidFill>
                <a:latin typeface="DIN-Regular"/>
              </a:rPr>
              <a:t>remarque</a:t>
            </a:r>
            <a:r>
              <a:rPr lang="fr-FR" sz="1600" b="1" dirty="0">
                <a:solidFill>
                  <a:srgbClr val="78B832"/>
                </a:solidFill>
                <a:latin typeface="DIN-Regular"/>
              </a:rPr>
              <a:t> (R) – § 7.8</a:t>
            </a:r>
            <a:endParaRPr lang="fr-FR" sz="1600" b="1" dirty="0">
              <a:solidFill>
                <a:srgbClr val="FF0000"/>
              </a:solidFill>
              <a:latin typeface="DIN-Regular"/>
            </a:endParaRPr>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11" name="Text Placeholder 10"/>
          <p:cNvSpPr>
            <a:spLocks noGrp="1"/>
          </p:cNvSpPr>
          <p:nvPr>
            <p:ph type="body" sz="quarter" idx="14"/>
          </p:nvPr>
        </p:nvSpPr>
        <p:spPr/>
        <p:txBody>
          <a:bodyPr>
            <a:noAutofit/>
          </a:bodyPr>
          <a:lstStyle/>
          <a:p>
            <a:r>
              <a:rPr lang="fr-FR" sz="1400" b="1" dirty="0">
                <a:solidFill>
                  <a:schemeClr val="bg1"/>
                </a:solidFill>
                <a:latin typeface="DIN-Regular"/>
                <a:cs typeface="DIN-Regular"/>
              </a:rPr>
              <a:t>Partie II « Evaluation des situations observées »</a:t>
            </a:r>
          </a:p>
          <a:p>
            <a:r>
              <a:rPr lang="fr-FR" sz="1400" b="1" dirty="0">
                <a:solidFill>
                  <a:schemeClr val="bg1"/>
                </a:solidFill>
                <a:latin typeface="DIN-Regular"/>
                <a:cs typeface="DIN-Regular"/>
              </a:rPr>
              <a:t>e) Laboratoires d’analyses médicales – ISO 15189 :2022</a:t>
            </a:r>
            <a:endParaRPr lang="fr-CH" sz="1400" dirty="0"/>
          </a:p>
        </p:txBody>
      </p:sp>
      <p:sp>
        <p:nvSpPr>
          <p:cNvPr id="12" name="TextBox 11">
            <a:extLst>
              <a:ext uri="{FF2B5EF4-FFF2-40B4-BE49-F238E27FC236}">
                <a16:creationId xmlns:a16="http://schemas.microsoft.com/office/drawing/2014/main" id="{85901F22-07B4-4C9F-8484-84CDCD13879E}"/>
              </a:ext>
            </a:extLst>
          </p:cNvPr>
          <p:cNvSpPr txBox="1"/>
          <p:nvPr/>
        </p:nvSpPr>
        <p:spPr>
          <a:xfrm>
            <a:off x="1953935" y="1370579"/>
            <a:ext cx="6783990" cy="1569660"/>
          </a:xfrm>
          <a:prstGeom prst="rect">
            <a:avLst/>
          </a:prstGeom>
          <a:noFill/>
        </p:spPr>
        <p:txBody>
          <a:bodyPr wrap="square" rtlCol="0">
            <a:spAutoFit/>
          </a:bodyPr>
          <a:lstStyle/>
          <a:p>
            <a:pPr algn="l"/>
            <a:r>
              <a:rPr lang="fr-FR" sz="1600" b="0" i="0" dirty="0">
                <a:solidFill>
                  <a:srgbClr val="354050"/>
                </a:solidFill>
                <a:effectLst/>
                <a:latin typeface="Nunito Sans" pitchFamily="2" charset="0"/>
              </a:rPr>
              <a:t>Le laboratoire a rédigé un plan de continuité des activités dans le document </a:t>
            </a:r>
            <a:r>
              <a:rPr lang="fr-FR" sz="1600" b="0" i="0" dirty="0" err="1">
                <a:solidFill>
                  <a:srgbClr val="354050"/>
                </a:solidFill>
                <a:effectLst/>
                <a:latin typeface="Nunito Sans" pitchFamily="2" charset="0"/>
              </a:rPr>
              <a:t>Pxxx</a:t>
            </a:r>
            <a:r>
              <a:rPr lang="fr-FR" sz="1600" b="0" i="0" dirty="0">
                <a:solidFill>
                  <a:srgbClr val="354050"/>
                </a:solidFill>
                <a:effectLst/>
                <a:latin typeface="Nunito Sans" pitchFamily="2" charset="0"/>
              </a:rPr>
              <a:t>. En cas de panne de GLIMS, le laboratoire a défini que l’IT était responsable des interventions, mais le plan de continuité ne présente aucune modalité de poursuite des différentes étapes d’activités au laboratoire (encodage, saisie, connexion des automates, rapports,…)</a:t>
            </a:r>
          </a:p>
        </p:txBody>
      </p:sp>
      <p:pic>
        <p:nvPicPr>
          <p:cNvPr id="5" name="Image 4">
            <a:extLst>
              <a:ext uri="{FF2B5EF4-FFF2-40B4-BE49-F238E27FC236}">
                <a16:creationId xmlns:a16="http://schemas.microsoft.com/office/drawing/2014/main" id="{AB04E2FA-6C04-8806-22ED-F4EB6ECED9D4}"/>
              </a:ext>
            </a:extLst>
          </p:cNvPr>
          <p:cNvPicPr>
            <a:picLocks noChangeAspect="1"/>
          </p:cNvPicPr>
          <p:nvPr/>
        </p:nvPicPr>
        <p:blipFill>
          <a:blip r:embed="rId4"/>
          <a:stretch>
            <a:fillRect/>
          </a:stretch>
        </p:blipFill>
        <p:spPr>
          <a:xfrm>
            <a:off x="2610853" y="3429000"/>
            <a:ext cx="4630654" cy="2274348"/>
          </a:xfrm>
          <a:prstGeom prst="rect">
            <a:avLst/>
          </a:prstGeom>
        </p:spPr>
      </p:pic>
    </p:spTree>
    <p:extLst>
      <p:ext uri="{BB962C8B-B14F-4D97-AF65-F5344CB8AC3E}">
        <p14:creationId xmlns:p14="http://schemas.microsoft.com/office/powerpoint/2010/main" val="3352259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98561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5</a:t>
            </a:fld>
            <a:endParaRPr lang="de-DE"/>
          </a:p>
        </p:txBody>
      </p:sp>
      <p:pic>
        <p:nvPicPr>
          <p:cNvPr id="3" name="Picture Placeholder 2">
            <a:extLst>
              <a:ext uri="{FF2B5EF4-FFF2-40B4-BE49-F238E27FC236}">
                <a16:creationId xmlns:a16="http://schemas.microsoft.com/office/drawing/2014/main" id="{507A79D6-4E47-46AA-9DC1-6834F12856CC}"/>
              </a:ext>
            </a:extLst>
          </p:cNvPr>
          <p:cNvPicPr>
            <a:picLocks noGrp="1" noChangeAspect="1"/>
          </p:cNvPicPr>
          <p:nvPr>
            <p:ph type="pic" sz="quarter" idx="11"/>
          </p:nvPr>
        </p:nvPicPr>
        <p:blipFill>
          <a:blip r:embed="rId2"/>
          <a:srcRect l="14800" r="14800"/>
          <a:stretch>
            <a:fillRect/>
          </a:stretch>
        </p:blipFill>
        <p:spPr>
          <a:prstGeom prst="rect">
            <a:avLst/>
          </a:prstGeom>
        </p:spPr>
      </p:pic>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4" name="TextBox 3">
            <a:extLst>
              <a:ext uri="{FF2B5EF4-FFF2-40B4-BE49-F238E27FC236}">
                <a16:creationId xmlns:a16="http://schemas.microsoft.com/office/drawing/2014/main" id="{740AC52C-368C-4373-AB2A-110599FA04C0}"/>
              </a:ext>
            </a:extLst>
          </p:cNvPr>
          <p:cNvSpPr txBox="1"/>
          <p:nvPr/>
        </p:nvSpPr>
        <p:spPr>
          <a:xfrm>
            <a:off x="2114432" y="2478397"/>
            <a:ext cx="6636470" cy="646331"/>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000000">
                    <a:alpha val="100000"/>
                  </a:srgbClr>
                </a:solidFill>
                <a:latin typeface="DIN-Regular"/>
              </a:rPr>
              <a:t>Un </a:t>
            </a:r>
            <a:r>
              <a:rPr lang="en-US" dirty="0" err="1">
                <a:solidFill>
                  <a:srgbClr val="000000">
                    <a:alpha val="100000"/>
                  </a:srgbClr>
                </a:solidFill>
                <a:latin typeface="DIN-Regular"/>
              </a:rPr>
              <a:t>auditeur</a:t>
            </a:r>
            <a:r>
              <a:rPr lang="en-US" dirty="0">
                <a:solidFill>
                  <a:srgbClr val="000000">
                    <a:alpha val="100000"/>
                  </a:srgbClr>
                </a:solidFill>
                <a:latin typeface="DIN-Regular"/>
              </a:rPr>
              <a:t> technique </a:t>
            </a:r>
            <a:r>
              <a:rPr lang="en-US" dirty="0" err="1">
                <a:solidFill>
                  <a:srgbClr val="000000">
                    <a:alpha val="100000"/>
                  </a:srgbClr>
                </a:solidFill>
                <a:latin typeface="DIN-Regular"/>
              </a:rPr>
              <a:t>peut</a:t>
            </a:r>
            <a:r>
              <a:rPr lang="en-US" dirty="0">
                <a:solidFill>
                  <a:srgbClr val="000000">
                    <a:alpha val="100000"/>
                  </a:srgbClr>
                </a:solidFill>
                <a:latin typeface="DIN-Regular"/>
              </a:rPr>
              <a:t> </a:t>
            </a:r>
            <a:r>
              <a:rPr lang="en-US" dirty="0" err="1">
                <a:solidFill>
                  <a:srgbClr val="000000">
                    <a:alpha val="100000"/>
                  </a:srgbClr>
                </a:solidFill>
                <a:latin typeface="DIN-Regular"/>
              </a:rPr>
              <a:t>intervenir</a:t>
            </a:r>
            <a:r>
              <a:rPr lang="en-US" dirty="0">
                <a:solidFill>
                  <a:srgbClr val="000000">
                    <a:alpha val="100000"/>
                  </a:srgbClr>
                </a:solidFill>
                <a:latin typeface="DIN-Regular"/>
              </a:rPr>
              <a:t> </a:t>
            </a:r>
            <a:r>
              <a:rPr lang="en-US" dirty="0" err="1">
                <a:solidFill>
                  <a:srgbClr val="000000">
                    <a:alpha val="100000"/>
                  </a:srgbClr>
                </a:solidFill>
                <a:latin typeface="DIN-Regular"/>
              </a:rPr>
              <a:t>seul</a:t>
            </a:r>
            <a:r>
              <a:rPr lang="en-US" dirty="0">
                <a:solidFill>
                  <a:srgbClr val="000000">
                    <a:alpha val="100000"/>
                  </a:srgbClr>
                </a:solidFill>
                <a:latin typeface="DIN-Regular"/>
              </a:rPr>
              <a:t> </a:t>
            </a:r>
            <a:r>
              <a:rPr lang="en-US" dirty="0" err="1">
                <a:solidFill>
                  <a:srgbClr val="000000">
                    <a:alpha val="100000"/>
                  </a:srgbClr>
                </a:solidFill>
                <a:latin typeface="DIN-Regular"/>
              </a:rPr>
              <a:t>lors</a:t>
            </a:r>
            <a:r>
              <a:rPr lang="en-US" dirty="0">
                <a:solidFill>
                  <a:srgbClr val="000000">
                    <a:alpha val="100000"/>
                  </a:srgbClr>
                </a:solidFill>
                <a:latin typeface="DIN-Regular"/>
              </a:rPr>
              <a:t> d’un audit de </a:t>
            </a:r>
            <a:r>
              <a:rPr lang="en-US" dirty="0" err="1">
                <a:solidFill>
                  <a:srgbClr val="000000">
                    <a:alpha val="100000"/>
                  </a:srgbClr>
                </a:solidFill>
                <a:latin typeface="DIN-Regular"/>
              </a:rPr>
              <a:t>suivi</a:t>
            </a:r>
            <a:r>
              <a:rPr lang="en-US" dirty="0">
                <a:solidFill>
                  <a:srgbClr val="000000">
                    <a:alpha val="100000"/>
                  </a:srgbClr>
                </a:solidFill>
                <a:latin typeface="DIN-Regular"/>
              </a:rPr>
              <a:t> sur le terrain, sans la </a:t>
            </a:r>
            <a:r>
              <a:rPr lang="en-US" dirty="0" err="1">
                <a:solidFill>
                  <a:srgbClr val="000000">
                    <a:alpha val="100000"/>
                  </a:srgbClr>
                </a:solidFill>
                <a:latin typeface="DIN-Regular"/>
              </a:rPr>
              <a:t>présence</a:t>
            </a:r>
            <a:r>
              <a:rPr lang="en-US" dirty="0">
                <a:solidFill>
                  <a:srgbClr val="000000">
                    <a:alpha val="100000"/>
                  </a:srgbClr>
                </a:solidFill>
                <a:latin typeface="DIN-Regular"/>
              </a:rPr>
              <a:t> du RE.</a:t>
            </a:r>
            <a:endParaRPr lang="fr-FR" dirty="0">
              <a:latin typeface="DIN-Regular"/>
            </a:endParaRPr>
          </a:p>
        </p:txBody>
      </p:sp>
      <p:sp>
        <p:nvSpPr>
          <p:cNvPr id="5" name="TextBox 4">
            <a:extLst>
              <a:ext uri="{FF2B5EF4-FFF2-40B4-BE49-F238E27FC236}">
                <a16:creationId xmlns:a16="http://schemas.microsoft.com/office/drawing/2014/main" id="{ECBA70DF-B1B3-4D52-9AB7-FBAE02A03A65}"/>
              </a:ext>
            </a:extLst>
          </p:cNvPr>
          <p:cNvSpPr txBox="1"/>
          <p:nvPr/>
        </p:nvSpPr>
        <p:spPr>
          <a:xfrm>
            <a:off x="1788161" y="1439427"/>
            <a:ext cx="6468138" cy="646331"/>
          </a:xfrm>
          <a:prstGeom prst="rect">
            <a:avLst/>
          </a:prstGeom>
          <a:noFill/>
        </p:spPr>
        <p:txBody>
          <a:bodyPr wrap="square" rtlCol="0">
            <a:spAutoFit/>
          </a:bodyPr>
          <a:lstStyle/>
          <a:p>
            <a:pPr marL="285750" indent="-285750">
              <a:buFont typeface="Arial" panose="020B0604020202020204" pitchFamily="34" charset="0"/>
              <a:buChar char="•"/>
            </a:pPr>
            <a:r>
              <a:rPr lang="fr-FR" dirty="0">
                <a:solidFill>
                  <a:srgbClr val="000000">
                    <a:alpha val="100000"/>
                  </a:srgbClr>
                </a:solidFill>
                <a:latin typeface="DIN-Regular"/>
              </a:rPr>
              <a:t>Pour chacun des audits initiaux, un membre de l’OLAS accompagne l’équipe d’audit en tant qu’observateur?</a:t>
            </a:r>
            <a:endParaRPr lang="fr-FR" dirty="0">
              <a:latin typeface="DIN-Regular"/>
            </a:endParaRPr>
          </a:p>
        </p:txBody>
      </p:sp>
      <p:sp>
        <p:nvSpPr>
          <p:cNvPr id="14" name="TextBox 13">
            <a:extLst>
              <a:ext uri="{FF2B5EF4-FFF2-40B4-BE49-F238E27FC236}">
                <a16:creationId xmlns:a16="http://schemas.microsoft.com/office/drawing/2014/main" id="{0C69A07C-1A2B-4592-BB41-01D3C9E3AF9D}"/>
              </a:ext>
            </a:extLst>
          </p:cNvPr>
          <p:cNvSpPr txBox="1"/>
          <p:nvPr/>
        </p:nvSpPr>
        <p:spPr>
          <a:xfrm>
            <a:off x="2232232" y="2040441"/>
            <a:ext cx="5534986" cy="369332"/>
          </a:xfrm>
          <a:prstGeom prst="rect">
            <a:avLst/>
          </a:prstGeom>
          <a:noFill/>
        </p:spPr>
        <p:txBody>
          <a:bodyPr wrap="square" rtlCol="0">
            <a:spAutoFit/>
          </a:bodyPr>
          <a:lstStyle/>
          <a:p>
            <a:r>
              <a:rPr lang="fr-FR" dirty="0">
                <a:solidFill>
                  <a:schemeClr val="accent1"/>
                </a:solidFill>
                <a:latin typeface="DIN-Regular"/>
              </a:rPr>
              <a:t>C’est Vrai! </a:t>
            </a:r>
            <a:r>
              <a:rPr lang="fr-FR" sz="1600" i="1" dirty="0">
                <a:solidFill>
                  <a:srgbClr val="000000">
                    <a:alpha val="100000"/>
                  </a:srgbClr>
                </a:solidFill>
                <a:latin typeface="DIN-Regular"/>
              </a:rPr>
              <a:t>(87% sont d’accord)</a:t>
            </a:r>
            <a:endParaRPr lang="fr-FR" i="1" dirty="0">
              <a:solidFill>
                <a:srgbClr val="000000">
                  <a:alpha val="100000"/>
                </a:srgbClr>
              </a:solidFill>
              <a:latin typeface="DIN-Regular"/>
            </a:endParaRPr>
          </a:p>
        </p:txBody>
      </p:sp>
      <p:sp>
        <p:nvSpPr>
          <p:cNvPr id="15" name="Rectangle 14">
            <a:extLst>
              <a:ext uri="{FF2B5EF4-FFF2-40B4-BE49-F238E27FC236}">
                <a16:creationId xmlns:a16="http://schemas.microsoft.com/office/drawing/2014/main" id="{3B676719-F4A2-4CBB-B224-0355BF06465F}"/>
              </a:ext>
            </a:extLst>
          </p:cNvPr>
          <p:cNvSpPr/>
          <p:nvPr/>
        </p:nvSpPr>
        <p:spPr>
          <a:xfrm>
            <a:off x="2248054" y="3128636"/>
            <a:ext cx="6467742" cy="369332"/>
          </a:xfrm>
          <a:prstGeom prst="rect">
            <a:avLst/>
          </a:prstGeom>
        </p:spPr>
        <p:txBody>
          <a:bodyPr wrap="square">
            <a:spAutoFit/>
          </a:bodyPr>
          <a:lstStyle/>
          <a:p>
            <a:r>
              <a:rPr lang="fr-FR" dirty="0">
                <a:solidFill>
                  <a:schemeClr val="accent1"/>
                </a:solidFill>
                <a:latin typeface="DIN-Regular"/>
              </a:rPr>
              <a:t>C’est vrai</a:t>
            </a:r>
            <a:r>
              <a:rPr lang="fr-FR" dirty="0">
                <a:solidFill>
                  <a:schemeClr val="accent1"/>
                </a:solidFill>
              </a:rPr>
              <a:t>! </a:t>
            </a:r>
            <a:r>
              <a:rPr lang="fr-FR" i="1" dirty="0">
                <a:solidFill>
                  <a:srgbClr val="000000">
                    <a:alpha val="100000"/>
                  </a:srgbClr>
                </a:solidFill>
                <a:latin typeface="DIN-Regular"/>
              </a:rPr>
              <a:t>(</a:t>
            </a:r>
            <a:r>
              <a:rPr lang="fr-FR" sz="1600" i="1" dirty="0">
                <a:solidFill>
                  <a:srgbClr val="000000">
                    <a:alpha val="100000"/>
                  </a:srgbClr>
                </a:solidFill>
                <a:latin typeface="DIN-Regular"/>
              </a:rPr>
              <a:t>96% sont d’accord)</a:t>
            </a:r>
            <a:endParaRPr lang="fr-FR" i="1" dirty="0">
              <a:solidFill>
                <a:srgbClr val="000000">
                  <a:alpha val="100000"/>
                </a:srgbClr>
              </a:solidFill>
              <a:latin typeface="DIN-Regular"/>
            </a:endParaRPr>
          </a:p>
        </p:txBody>
      </p:sp>
      <p:sp>
        <p:nvSpPr>
          <p:cNvPr id="16" name="TextBox 15">
            <a:extLst>
              <a:ext uri="{FF2B5EF4-FFF2-40B4-BE49-F238E27FC236}">
                <a16:creationId xmlns:a16="http://schemas.microsoft.com/office/drawing/2014/main" id="{BC921758-FA86-4D95-B246-0354BA0BC70E}"/>
              </a:ext>
            </a:extLst>
          </p:cNvPr>
          <p:cNvSpPr txBox="1"/>
          <p:nvPr/>
        </p:nvSpPr>
        <p:spPr>
          <a:xfrm>
            <a:off x="2143370" y="3477182"/>
            <a:ext cx="6636470" cy="646331"/>
          </a:xfrm>
          <a:prstGeom prst="rect">
            <a:avLst/>
          </a:prstGeom>
          <a:noFill/>
        </p:spPr>
        <p:txBody>
          <a:bodyPr wrap="square" rtlCol="0">
            <a:spAutoFit/>
          </a:bodyPr>
          <a:lstStyle/>
          <a:p>
            <a:pPr marL="285750" indent="-285750">
              <a:buFont typeface="Arial" panose="020B0604020202020204" pitchFamily="34" charset="0"/>
              <a:buChar char="•"/>
            </a:pPr>
            <a:r>
              <a:rPr lang="fr-FR" dirty="0">
                <a:solidFill>
                  <a:srgbClr val="000000">
                    <a:alpha val="100000"/>
                  </a:srgbClr>
                </a:solidFill>
                <a:latin typeface="DIN-Regular"/>
              </a:rPr>
              <a:t>Un point sensible est…</a:t>
            </a:r>
          </a:p>
          <a:p>
            <a:r>
              <a:rPr lang="fr-FR" dirty="0">
                <a:solidFill>
                  <a:schemeClr val="accent1"/>
                </a:solidFill>
                <a:latin typeface="DIN-Regular"/>
              </a:rPr>
              <a:t>Une dérive mineure, non qualifiable d’écart </a:t>
            </a:r>
            <a:r>
              <a:rPr lang="fr-FR" sz="1600" i="1" dirty="0">
                <a:latin typeface="DIN-Regular"/>
              </a:rPr>
              <a:t>(93% sont d’accord)</a:t>
            </a:r>
            <a:endParaRPr lang="fr-FR" i="1" dirty="0">
              <a:latin typeface="DIN-Regular"/>
            </a:endParaRPr>
          </a:p>
        </p:txBody>
      </p:sp>
      <p:sp>
        <p:nvSpPr>
          <p:cNvPr id="18" name="Rectangle 17">
            <a:extLst>
              <a:ext uri="{FF2B5EF4-FFF2-40B4-BE49-F238E27FC236}">
                <a16:creationId xmlns:a16="http://schemas.microsoft.com/office/drawing/2014/main" id="{8E262086-4D74-4B39-A9C2-80F34BF6E33F}"/>
              </a:ext>
            </a:extLst>
          </p:cNvPr>
          <p:cNvSpPr/>
          <p:nvPr/>
        </p:nvSpPr>
        <p:spPr>
          <a:xfrm>
            <a:off x="1788160" y="4223259"/>
            <a:ext cx="7276360" cy="1446550"/>
          </a:xfrm>
          <a:prstGeom prst="rect">
            <a:avLst/>
          </a:prstGeom>
        </p:spPr>
        <p:txBody>
          <a:bodyPr wrap="square">
            <a:spAutoFit/>
          </a:bodyPr>
          <a:lstStyle/>
          <a:p>
            <a:pPr marL="285750" indent="-285750">
              <a:buFont typeface="Arial" panose="020B0604020202020204" pitchFamily="34" charset="0"/>
              <a:buChar char="•"/>
            </a:pPr>
            <a:r>
              <a:rPr lang="fr-FR" i="1" dirty="0">
                <a:solidFill>
                  <a:srgbClr val="000000">
                    <a:alpha val="100000"/>
                  </a:srgbClr>
                </a:solidFill>
                <a:latin typeface="DIN-Regular"/>
              </a:rPr>
              <a:t>L’OEC peut refuser un devis pour…</a:t>
            </a:r>
          </a:p>
          <a:p>
            <a:r>
              <a:rPr lang="fr-FR" dirty="0">
                <a:solidFill>
                  <a:schemeClr val="accent1"/>
                </a:solidFill>
                <a:latin typeface="DIN-Regular"/>
              </a:rPr>
              <a:t>Des problèmes de confidentialité ou d’impartialité de l’auditeur ou de l’expert</a:t>
            </a:r>
          </a:p>
          <a:p>
            <a:r>
              <a:rPr lang="fr-FR" dirty="0">
                <a:solidFill>
                  <a:schemeClr val="accent1"/>
                </a:solidFill>
                <a:latin typeface="DIN-Regular"/>
              </a:rPr>
              <a:t>Des relations professionnelles antérieures avec l’auditeur ou l’expert</a:t>
            </a:r>
          </a:p>
          <a:p>
            <a:r>
              <a:rPr lang="fr-FR" sz="1600" i="1" dirty="0">
                <a:latin typeface="DIN-Regular"/>
              </a:rPr>
              <a:t>(98% sont d’accord)</a:t>
            </a:r>
          </a:p>
        </p:txBody>
      </p:sp>
      <p:sp>
        <p:nvSpPr>
          <p:cNvPr id="7" name="Rectangle 6">
            <a:extLst>
              <a:ext uri="{FF2B5EF4-FFF2-40B4-BE49-F238E27FC236}">
                <a16:creationId xmlns:a16="http://schemas.microsoft.com/office/drawing/2014/main" id="{E27D6786-07C5-4FE2-B64B-DC5F105CDB87}"/>
              </a:ext>
            </a:extLst>
          </p:cNvPr>
          <p:cNvSpPr/>
          <p:nvPr/>
        </p:nvSpPr>
        <p:spPr>
          <a:xfrm>
            <a:off x="2146512" y="909796"/>
            <a:ext cx="2874120" cy="369332"/>
          </a:xfrm>
          <a:prstGeom prst="rect">
            <a:avLst/>
          </a:prstGeom>
        </p:spPr>
        <p:txBody>
          <a:bodyPr wrap="none">
            <a:spAutoFit/>
          </a:bodyPr>
          <a:lstStyle/>
          <a:p>
            <a:r>
              <a:rPr lang="fr-FR" b="1" dirty="0">
                <a:solidFill>
                  <a:schemeClr val="bg1"/>
                </a:solidFill>
                <a:latin typeface="DIN-Regular"/>
              </a:rPr>
              <a:t>Partie I « Le système OLAS »</a:t>
            </a:r>
          </a:p>
        </p:txBody>
      </p:sp>
    </p:spTree>
    <p:extLst>
      <p:ext uri="{BB962C8B-B14F-4D97-AF65-F5344CB8AC3E}">
        <p14:creationId xmlns:p14="http://schemas.microsoft.com/office/powerpoint/2010/main" val="4259923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ppt_x"/>
                                          </p:val>
                                        </p:tav>
                                        <p:tav tm="100000">
                                          <p:val>
                                            <p:strVal val="#ppt_x"/>
                                          </p:val>
                                        </p:tav>
                                      </p:tavLst>
                                    </p:anim>
                                    <p:anim calcmode="lin" valueType="num">
                                      <p:cBhvr additive="base">
                                        <p:cTn id="3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p:bldP spid="15" grpId="0"/>
      <p:bldP spid="16" grpId="0"/>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6</a:t>
            </a:fld>
            <a:endParaRPr lang="de-DE"/>
          </a:p>
        </p:txBody>
      </p:sp>
      <p:pic>
        <p:nvPicPr>
          <p:cNvPr id="15" name="Picture Placeholder 2">
            <a:extLst>
              <a:ext uri="{FF2B5EF4-FFF2-40B4-BE49-F238E27FC236}">
                <a16:creationId xmlns:a16="http://schemas.microsoft.com/office/drawing/2014/main" id="{BE89DD6B-88ED-4C06-BD40-59B8B538CB2B}"/>
              </a:ext>
            </a:extLst>
          </p:cNvPr>
          <p:cNvPicPr>
            <a:picLocks noGrp="1" noChangeAspect="1"/>
          </p:cNvPicPr>
          <p:nvPr>
            <p:ph type="pic" sz="quarter" idx="11"/>
          </p:nvPr>
        </p:nvPicPr>
        <p:blipFill>
          <a:blip r:embed="rId2"/>
          <a:srcRect l="14800" r="14800"/>
          <a:stretch>
            <a:fillRect/>
          </a:stretch>
        </p:blipFill>
        <p:spPr>
          <a:prstGeom prst="rect">
            <a:avLst/>
          </a:prstGeom>
        </p:spPr>
      </p:pic>
      <p:sp>
        <p:nvSpPr>
          <p:cNvPr id="11" name="Text Placeholder 10"/>
          <p:cNvSpPr>
            <a:spLocks noGrp="1"/>
          </p:cNvSpPr>
          <p:nvPr>
            <p:ph type="body" sz="quarter" idx="13"/>
          </p:nvPr>
        </p:nvSpPr>
        <p:spPr/>
        <p:txBody>
          <a:bodyPr/>
          <a:lstStyle/>
          <a:p>
            <a:endParaRPr lang="fr-FR" b="1" dirty="0">
              <a:latin typeface="DIN-Regular"/>
            </a:endParaRPr>
          </a:p>
          <a:p>
            <a:endParaRPr lang="fr-CH" dirty="0"/>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4" name="TextBox 3">
            <a:extLst>
              <a:ext uri="{FF2B5EF4-FFF2-40B4-BE49-F238E27FC236}">
                <a16:creationId xmlns:a16="http://schemas.microsoft.com/office/drawing/2014/main" id="{931DEBD8-EDE6-405F-B0D3-88BD5585C2A1}"/>
              </a:ext>
            </a:extLst>
          </p:cNvPr>
          <p:cNvSpPr txBox="1"/>
          <p:nvPr/>
        </p:nvSpPr>
        <p:spPr>
          <a:xfrm>
            <a:off x="1640473" y="1396588"/>
            <a:ext cx="6382901" cy="646331"/>
          </a:xfrm>
          <a:prstGeom prst="rect">
            <a:avLst/>
          </a:prstGeom>
          <a:noFill/>
        </p:spPr>
        <p:txBody>
          <a:bodyPr wrap="square" rtlCol="0">
            <a:spAutoFit/>
          </a:bodyPr>
          <a:lstStyle/>
          <a:p>
            <a:pPr marL="285750" indent="-285750">
              <a:buFont typeface="Arial" panose="020B0604020202020204" pitchFamily="34" charset="0"/>
              <a:buChar char="•"/>
            </a:pPr>
            <a:r>
              <a:rPr lang="fr-FR" dirty="0">
                <a:latin typeface="DIN-Regular"/>
              </a:rPr>
              <a:t>Une fois la réunion de clôture terminée, la classification des écarts identifiés n’est plus modifiable.</a:t>
            </a:r>
          </a:p>
        </p:txBody>
      </p:sp>
      <p:sp>
        <p:nvSpPr>
          <p:cNvPr id="12" name="TextBox 11">
            <a:extLst>
              <a:ext uri="{FF2B5EF4-FFF2-40B4-BE49-F238E27FC236}">
                <a16:creationId xmlns:a16="http://schemas.microsoft.com/office/drawing/2014/main" id="{307D54FA-B9C1-40EC-A14B-BD9119B16BFC}"/>
              </a:ext>
            </a:extLst>
          </p:cNvPr>
          <p:cNvSpPr txBox="1"/>
          <p:nvPr/>
        </p:nvSpPr>
        <p:spPr>
          <a:xfrm>
            <a:off x="2303371" y="1979280"/>
            <a:ext cx="2898549" cy="646331"/>
          </a:xfrm>
          <a:prstGeom prst="rect">
            <a:avLst/>
          </a:prstGeom>
          <a:noFill/>
        </p:spPr>
        <p:txBody>
          <a:bodyPr wrap="square" rtlCol="0">
            <a:spAutoFit/>
          </a:bodyPr>
          <a:lstStyle/>
          <a:p>
            <a:r>
              <a:rPr lang="fr-FR" dirty="0">
                <a:solidFill>
                  <a:schemeClr val="accent1"/>
                </a:solidFill>
                <a:latin typeface="DIN-Regular"/>
              </a:rPr>
              <a:t>C’est vrai! </a:t>
            </a:r>
            <a:r>
              <a:rPr lang="fr-FR" sz="1600" i="1" dirty="0">
                <a:solidFill>
                  <a:srgbClr val="000000">
                    <a:alpha val="100000"/>
                  </a:srgbClr>
                </a:solidFill>
                <a:latin typeface="DIN-Regular"/>
              </a:rPr>
              <a:t>(93% sont accord)</a:t>
            </a:r>
            <a:endParaRPr lang="fr-FR" i="1" dirty="0">
              <a:solidFill>
                <a:srgbClr val="000000">
                  <a:alpha val="100000"/>
                </a:srgbClr>
              </a:solidFill>
              <a:latin typeface="DIN-Regular"/>
            </a:endParaRPr>
          </a:p>
          <a:p>
            <a:endParaRPr lang="fr-FR" dirty="0"/>
          </a:p>
        </p:txBody>
      </p:sp>
      <p:sp>
        <p:nvSpPr>
          <p:cNvPr id="13" name="TextBox 12">
            <a:extLst>
              <a:ext uri="{FF2B5EF4-FFF2-40B4-BE49-F238E27FC236}">
                <a16:creationId xmlns:a16="http://schemas.microsoft.com/office/drawing/2014/main" id="{C06D950F-D502-4EAB-8A99-2959302FF44D}"/>
              </a:ext>
            </a:extLst>
          </p:cNvPr>
          <p:cNvSpPr txBox="1"/>
          <p:nvPr/>
        </p:nvSpPr>
        <p:spPr>
          <a:xfrm>
            <a:off x="2037466" y="2420923"/>
            <a:ext cx="6716129" cy="1200329"/>
          </a:xfrm>
          <a:prstGeom prst="rect">
            <a:avLst/>
          </a:prstGeom>
          <a:noFill/>
        </p:spPr>
        <p:txBody>
          <a:bodyPr wrap="square" rtlCol="0">
            <a:spAutoFit/>
          </a:bodyPr>
          <a:lstStyle/>
          <a:p>
            <a:pPr marL="285750" indent="-285750">
              <a:buFont typeface="Arial" panose="020B0604020202020204" pitchFamily="34" charset="0"/>
              <a:buChar char="•"/>
            </a:pPr>
            <a:r>
              <a:rPr lang="en-US" dirty="0">
                <a:latin typeface="DIN-Regular"/>
              </a:rPr>
              <a:t>La </a:t>
            </a:r>
            <a:r>
              <a:rPr lang="en-US" dirty="0" err="1">
                <a:latin typeface="DIN-Regular"/>
              </a:rPr>
              <a:t>réunion</a:t>
            </a:r>
            <a:r>
              <a:rPr lang="en-US" dirty="0">
                <a:latin typeface="DIN-Regular"/>
              </a:rPr>
              <a:t> </a:t>
            </a:r>
            <a:r>
              <a:rPr lang="en-US" dirty="0" err="1">
                <a:latin typeface="DIN-Regular"/>
              </a:rPr>
              <a:t>d’ouverture</a:t>
            </a:r>
            <a:r>
              <a:rPr lang="en-US" dirty="0">
                <a:latin typeface="DIN-Regular"/>
              </a:rPr>
              <a:t> </a:t>
            </a:r>
            <a:r>
              <a:rPr lang="en-US" dirty="0" err="1">
                <a:latin typeface="DIN-Regular"/>
              </a:rPr>
              <a:t>est</a:t>
            </a:r>
            <a:r>
              <a:rPr lang="en-US" dirty="0">
                <a:latin typeface="DIN-Regular"/>
              </a:rPr>
              <a:t> </a:t>
            </a:r>
            <a:r>
              <a:rPr lang="en-US" dirty="0" err="1">
                <a:latin typeface="DIN-Regular"/>
              </a:rPr>
              <a:t>destinée</a:t>
            </a:r>
            <a:r>
              <a:rPr lang="en-US" dirty="0">
                <a:latin typeface="DIN-Regular"/>
              </a:rPr>
              <a:t> à:</a:t>
            </a:r>
          </a:p>
          <a:p>
            <a:r>
              <a:rPr lang="en-US" dirty="0" err="1">
                <a:solidFill>
                  <a:schemeClr val="accent1"/>
                </a:solidFill>
                <a:latin typeface="DIN-Regular"/>
              </a:rPr>
              <a:t>Valider</a:t>
            </a:r>
            <a:r>
              <a:rPr lang="en-US" dirty="0">
                <a:solidFill>
                  <a:schemeClr val="accent1"/>
                </a:solidFill>
                <a:latin typeface="DIN-Regular"/>
              </a:rPr>
              <a:t> le plan </a:t>
            </a:r>
            <a:r>
              <a:rPr lang="en-US" dirty="0" err="1">
                <a:solidFill>
                  <a:schemeClr val="accent1"/>
                </a:solidFill>
                <a:latin typeface="DIN-Regular"/>
              </a:rPr>
              <a:t>d’audit</a:t>
            </a:r>
            <a:endParaRPr lang="en-US" dirty="0">
              <a:solidFill>
                <a:schemeClr val="accent1"/>
              </a:solidFill>
              <a:latin typeface="DIN-Regular"/>
            </a:endParaRPr>
          </a:p>
          <a:p>
            <a:r>
              <a:rPr lang="en-US" dirty="0" err="1">
                <a:solidFill>
                  <a:schemeClr val="accent1"/>
                </a:solidFill>
                <a:latin typeface="DIN-Regular"/>
              </a:rPr>
              <a:t>Contrôler</a:t>
            </a:r>
            <a:r>
              <a:rPr lang="en-US" dirty="0">
                <a:solidFill>
                  <a:schemeClr val="accent1"/>
                </a:solidFill>
                <a:latin typeface="DIN-Regular"/>
              </a:rPr>
              <a:t> </a:t>
            </a:r>
            <a:r>
              <a:rPr lang="en-US" dirty="0" err="1">
                <a:solidFill>
                  <a:schemeClr val="accent1"/>
                </a:solidFill>
                <a:latin typeface="DIN-Regular"/>
              </a:rPr>
              <a:t>l’étendue</a:t>
            </a:r>
            <a:r>
              <a:rPr lang="en-US" dirty="0">
                <a:solidFill>
                  <a:schemeClr val="accent1"/>
                </a:solidFill>
                <a:latin typeface="DIN-Regular"/>
              </a:rPr>
              <a:t> de la </a:t>
            </a:r>
            <a:r>
              <a:rPr lang="en-US" dirty="0" err="1">
                <a:solidFill>
                  <a:schemeClr val="accent1"/>
                </a:solidFill>
                <a:latin typeface="DIN-Regular"/>
              </a:rPr>
              <a:t>portée</a:t>
            </a:r>
            <a:r>
              <a:rPr lang="en-US" dirty="0">
                <a:solidFill>
                  <a:schemeClr val="accent1"/>
                </a:solidFill>
                <a:latin typeface="DIN-Regular"/>
              </a:rPr>
              <a:t> </a:t>
            </a:r>
            <a:r>
              <a:rPr lang="en-US" dirty="0" err="1">
                <a:solidFill>
                  <a:schemeClr val="accent1"/>
                </a:solidFill>
                <a:latin typeface="DIN-Regular"/>
              </a:rPr>
              <a:t>d’accreditation</a:t>
            </a:r>
            <a:endParaRPr lang="en-US" dirty="0">
              <a:solidFill>
                <a:schemeClr val="accent1"/>
              </a:solidFill>
              <a:latin typeface="DIN-Regular"/>
            </a:endParaRPr>
          </a:p>
          <a:p>
            <a:r>
              <a:rPr lang="en-US" dirty="0">
                <a:solidFill>
                  <a:schemeClr val="accent1"/>
                </a:solidFill>
                <a:latin typeface="DIN-Regular"/>
              </a:rPr>
              <a:t>Confirmer le respect des </a:t>
            </a:r>
            <a:r>
              <a:rPr lang="en-US" dirty="0" err="1">
                <a:solidFill>
                  <a:schemeClr val="accent1"/>
                </a:solidFill>
                <a:latin typeface="DIN-Regular"/>
              </a:rPr>
              <a:t>règles</a:t>
            </a:r>
            <a:r>
              <a:rPr lang="en-US" dirty="0">
                <a:solidFill>
                  <a:schemeClr val="accent1"/>
                </a:solidFill>
                <a:latin typeface="DIN-Regular"/>
              </a:rPr>
              <a:t> de </a:t>
            </a:r>
            <a:r>
              <a:rPr lang="en-US" dirty="0" err="1">
                <a:solidFill>
                  <a:schemeClr val="accent1"/>
                </a:solidFill>
                <a:latin typeface="DIN-Regular"/>
              </a:rPr>
              <a:t>confidentialité</a:t>
            </a:r>
            <a:endParaRPr lang="fr-FR" dirty="0">
              <a:solidFill>
                <a:schemeClr val="accent1"/>
              </a:solidFill>
              <a:latin typeface="DIN-Regular"/>
            </a:endParaRPr>
          </a:p>
        </p:txBody>
      </p:sp>
      <p:sp>
        <p:nvSpPr>
          <p:cNvPr id="14" name="TextBox 13">
            <a:extLst>
              <a:ext uri="{FF2B5EF4-FFF2-40B4-BE49-F238E27FC236}">
                <a16:creationId xmlns:a16="http://schemas.microsoft.com/office/drawing/2014/main" id="{F3944949-DAD9-4624-BC25-3B3054009AEF}"/>
              </a:ext>
            </a:extLst>
          </p:cNvPr>
          <p:cNvSpPr txBox="1"/>
          <p:nvPr/>
        </p:nvSpPr>
        <p:spPr>
          <a:xfrm>
            <a:off x="2010469" y="3521830"/>
            <a:ext cx="6382901" cy="338554"/>
          </a:xfrm>
          <a:prstGeom prst="rect">
            <a:avLst/>
          </a:prstGeom>
          <a:noFill/>
        </p:spPr>
        <p:txBody>
          <a:bodyPr wrap="square" rtlCol="0">
            <a:spAutoFit/>
          </a:bodyPr>
          <a:lstStyle/>
          <a:p>
            <a:r>
              <a:rPr lang="fr-FR" sz="1600" i="1" dirty="0">
                <a:latin typeface="DIN-Regular"/>
              </a:rPr>
              <a:t>(97% sont d’accord)</a:t>
            </a:r>
          </a:p>
        </p:txBody>
      </p:sp>
      <p:sp>
        <p:nvSpPr>
          <p:cNvPr id="16" name="TextBox 15">
            <a:extLst>
              <a:ext uri="{FF2B5EF4-FFF2-40B4-BE49-F238E27FC236}">
                <a16:creationId xmlns:a16="http://schemas.microsoft.com/office/drawing/2014/main" id="{AC6698CB-B890-443E-8AC1-FEABE9F594DF}"/>
              </a:ext>
            </a:extLst>
          </p:cNvPr>
          <p:cNvSpPr txBox="1"/>
          <p:nvPr/>
        </p:nvSpPr>
        <p:spPr>
          <a:xfrm>
            <a:off x="2032306" y="3994496"/>
            <a:ext cx="6382901" cy="923330"/>
          </a:xfrm>
          <a:prstGeom prst="rect">
            <a:avLst/>
          </a:prstGeom>
          <a:noFill/>
        </p:spPr>
        <p:txBody>
          <a:bodyPr wrap="square" rtlCol="0">
            <a:spAutoFit/>
          </a:bodyPr>
          <a:lstStyle>
            <a:defPPr>
              <a:defRPr lang="en-US"/>
            </a:defPPr>
            <a:lvl1pPr marL="285750" indent="-285750">
              <a:buFont typeface="Arial" panose="020B0604020202020204" pitchFamily="34" charset="0"/>
              <a:buChar char="•"/>
            </a:lvl1pPr>
          </a:lstStyle>
          <a:p>
            <a:r>
              <a:rPr lang="en-US" dirty="0">
                <a:latin typeface="DIN-Regular"/>
              </a:rPr>
              <a:t>Si la revue </a:t>
            </a:r>
            <a:r>
              <a:rPr lang="en-US" dirty="0" err="1">
                <a:latin typeface="DIN-Regular"/>
              </a:rPr>
              <a:t>documentaire</a:t>
            </a:r>
            <a:r>
              <a:rPr lang="en-US" dirty="0">
                <a:latin typeface="DIN-Regular"/>
              </a:rPr>
              <a:t> </a:t>
            </a:r>
            <a:r>
              <a:rPr lang="en-US" dirty="0" err="1">
                <a:latin typeface="DIN-Regular"/>
              </a:rPr>
              <a:t>révèle</a:t>
            </a:r>
            <a:r>
              <a:rPr lang="en-US" dirty="0">
                <a:latin typeface="DIN-Regular"/>
              </a:rPr>
              <a:t> des non-</a:t>
            </a:r>
            <a:r>
              <a:rPr lang="en-US" dirty="0" err="1">
                <a:latin typeface="DIN-Regular"/>
              </a:rPr>
              <a:t>conformités</a:t>
            </a:r>
            <a:r>
              <a:rPr lang="en-US" dirty="0">
                <a:latin typeface="DIN-Regular"/>
              </a:rPr>
              <a:t> majeures, le chef de </a:t>
            </a:r>
            <a:r>
              <a:rPr lang="en-US" dirty="0" err="1">
                <a:latin typeface="DIN-Regular"/>
              </a:rPr>
              <a:t>département</a:t>
            </a:r>
            <a:r>
              <a:rPr lang="en-US" dirty="0">
                <a:latin typeface="DIN-Regular"/>
              </a:rPr>
              <a:t> de </a:t>
            </a:r>
            <a:r>
              <a:rPr lang="en-US" dirty="0" err="1">
                <a:latin typeface="DIN-Regular"/>
              </a:rPr>
              <a:t>l’OLAS</a:t>
            </a:r>
            <a:r>
              <a:rPr lang="en-US" dirty="0">
                <a:latin typeface="DIN-Regular"/>
              </a:rPr>
              <a:t> </a:t>
            </a:r>
            <a:r>
              <a:rPr lang="en-US" dirty="0" err="1">
                <a:latin typeface="DIN-Regular"/>
              </a:rPr>
              <a:t>peut</a:t>
            </a:r>
            <a:r>
              <a:rPr lang="en-US" dirty="0">
                <a:latin typeface="DIN-Regular"/>
              </a:rPr>
              <a:t> decider de ne pas </a:t>
            </a:r>
            <a:r>
              <a:rPr lang="en-US" dirty="0" err="1">
                <a:latin typeface="DIN-Regular"/>
              </a:rPr>
              <a:t>procéder</a:t>
            </a:r>
            <a:r>
              <a:rPr lang="en-US" dirty="0">
                <a:latin typeface="DIN-Regular"/>
              </a:rPr>
              <a:t> à </a:t>
            </a:r>
            <a:r>
              <a:rPr lang="en-US" dirty="0" err="1">
                <a:latin typeface="DIN-Regular"/>
              </a:rPr>
              <a:t>l’audit</a:t>
            </a:r>
            <a:endParaRPr lang="fr-FR" dirty="0">
              <a:latin typeface="DIN-Regular"/>
            </a:endParaRPr>
          </a:p>
        </p:txBody>
      </p:sp>
      <p:sp>
        <p:nvSpPr>
          <p:cNvPr id="17" name="TextBox 16">
            <a:extLst>
              <a:ext uri="{FF2B5EF4-FFF2-40B4-BE49-F238E27FC236}">
                <a16:creationId xmlns:a16="http://schemas.microsoft.com/office/drawing/2014/main" id="{0E8E5318-597B-4C0D-89FE-2E7F670B3EB3}"/>
              </a:ext>
            </a:extLst>
          </p:cNvPr>
          <p:cNvSpPr txBox="1"/>
          <p:nvPr/>
        </p:nvSpPr>
        <p:spPr>
          <a:xfrm>
            <a:off x="2032307" y="4931175"/>
            <a:ext cx="6382901" cy="369332"/>
          </a:xfrm>
          <a:prstGeom prst="rect">
            <a:avLst/>
          </a:prstGeom>
          <a:noFill/>
        </p:spPr>
        <p:txBody>
          <a:bodyPr wrap="square" rtlCol="0">
            <a:spAutoFit/>
          </a:bodyPr>
          <a:lstStyle>
            <a:defPPr>
              <a:defRPr lang="en-US"/>
            </a:defPPr>
            <a:lvl1pPr marL="285750" indent="-285750">
              <a:buFont typeface="Arial" panose="020B0604020202020204" pitchFamily="34" charset="0"/>
              <a:buChar char="•"/>
            </a:lvl1pPr>
          </a:lstStyle>
          <a:p>
            <a:pPr marL="0" indent="0">
              <a:buNone/>
            </a:pPr>
            <a:r>
              <a:rPr lang="fr-FR" dirty="0">
                <a:solidFill>
                  <a:schemeClr val="accent1"/>
                </a:solidFill>
                <a:latin typeface="DIN-Regular"/>
              </a:rPr>
              <a:t>C’est vrai! </a:t>
            </a:r>
            <a:r>
              <a:rPr lang="fr-FR" i="1" dirty="0">
                <a:latin typeface="DIN-Regular"/>
              </a:rPr>
              <a:t>(</a:t>
            </a:r>
            <a:r>
              <a:rPr lang="fr-FR" sz="1600" i="1" dirty="0">
                <a:latin typeface="DIN-Regular"/>
              </a:rPr>
              <a:t>97% sont d’accord) </a:t>
            </a:r>
            <a:endParaRPr lang="fr-FR" i="1" dirty="0">
              <a:latin typeface="DIN-Regular"/>
            </a:endParaRPr>
          </a:p>
        </p:txBody>
      </p:sp>
      <p:sp>
        <p:nvSpPr>
          <p:cNvPr id="3" name="Rectangle 2">
            <a:extLst>
              <a:ext uri="{FF2B5EF4-FFF2-40B4-BE49-F238E27FC236}">
                <a16:creationId xmlns:a16="http://schemas.microsoft.com/office/drawing/2014/main" id="{6B2C56FB-C143-48B6-BE03-CFC9F63A800A}"/>
              </a:ext>
            </a:extLst>
          </p:cNvPr>
          <p:cNvSpPr/>
          <p:nvPr/>
        </p:nvSpPr>
        <p:spPr>
          <a:xfrm>
            <a:off x="2115958" y="900597"/>
            <a:ext cx="2874120" cy="369332"/>
          </a:xfrm>
          <a:prstGeom prst="rect">
            <a:avLst/>
          </a:prstGeom>
        </p:spPr>
        <p:txBody>
          <a:bodyPr wrap="none">
            <a:spAutoFit/>
          </a:bodyPr>
          <a:lstStyle/>
          <a:p>
            <a:r>
              <a:rPr lang="fr-FR" b="1" dirty="0">
                <a:solidFill>
                  <a:schemeClr val="bg1"/>
                </a:solidFill>
                <a:latin typeface="DIN-Regular"/>
              </a:rPr>
              <a:t>Partie I « Le système OLAS »</a:t>
            </a:r>
          </a:p>
        </p:txBody>
      </p:sp>
    </p:spTree>
    <p:extLst>
      <p:ext uri="{BB962C8B-B14F-4D97-AF65-F5344CB8AC3E}">
        <p14:creationId xmlns:p14="http://schemas.microsoft.com/office/powerpoint/2010/main" val="800108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7</a:t>
            </a:fld>
            <a:endParaRPr lang="de-DE"/>
          </a:p>
        </p:txBody>
      </p:sp>
      <p:pic>
        <p:nvPicPr>
          <p:cNvPr id="15" name="Picture Placeholder 2">
            <a:extLst>
              <a:ext uri="{FF2B5EF4-FFF2-40B4-BE49-F238E27FC236}">
                <a16:creationId xmlns:a16="http://schemas.microsoft.com/office/drawing/2014/main" id="{BE89DD6B-88ED-4C06-BD40-59B8B538CB2B}"/>
              </a:ext>
            </a:extLst>
          </p:cNvPr>
          <p:cNvPicPr>
            <a:picLocks noGrp="1" noChangeAspect="1"/>
          </p:cNvPicPr>
          <p:nvPr>
            <p:ph type="pic" sz="quarter" idx="11"/>
          </p:nvPr>
        </p:nvPicPr>
        <p:blipFill>
          <a:blip r:embed="rId2"/>
          <a:srcRect l="14800" r="14800"/>
          <a:stretch>
            <a:fillRect/>
          </a:stretch>
        </p:blipFill>
        <p:spPr>
          <a:prstGeom prst="rect">
            <a:avLst/>
          </a:prstGeom>
        </p:spPr>
      </p:pic>
      <p:sp>
        <p:nvSpPr>
          <p:cNvPr id="11" name="Text Placeholder 10"/>
          <p:cNvSpPr>
            <a:spLocks noGrp="1"/>
          </p:cNvSpPr>
          <p:nvPr>
            <p:ph type="body" sz="quarter" idx="13"/>
          </p:nvPr>
        </p:nvSpPr>
        <p:spPr/>
        <p:txBody>
          <a:bodyPr/>
          <a:lstStyle/>
          <a:p>
            <a:endParaRPr lang="fr-FR" b="1" dirty="0">
              <a:latin typeface="DIN-Regular"/>
            </a:endParaRPr>
          </a:p>
          <a:p>
            <a:endParaRPr lang="fr-CH" dirty="0"/>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4" name="TextBox 3">
            <a:extLst>
              <a:ext uri="{FF2B5EF4-FFF2-40B4-BE49-F238E27FC236}">
                <a16:creationId xmlns:a16="http://schemas.microsoft.com/office/drawing/2014/main" id="{931DEBD8-EDE6-405F-B0D3-88BD5585C2A1}"/>
              </a:ext>
            </a:extLst>
          </p:cNvPr>
          <p:cNvSpPr txBox="1"/>
          <p:nvPr/>
        </p:nvSpPr>
        <p:spPr>
          <a:xfrm>
            <a:off x="1719718" y="1400987"/>
            <a:ext cx="7169528" cy="1754326"/>
          </a:xfrm>
          <a:prstGeom prst="rect">
            <a:avLst/>
          </a:prstGeom>
          <a:noFill/>
        </p:spPr>
        <p:txBody>
          <a:bodyPr wrap="square" rtlCol="0">
            <a:spAutoFit/>
          </a:bodyPr>
          <a:lstStyle/>
          <a:p>
            <a:pPr marL="285750" indent="-285750">
              <a:buFont typeface="Arial" panose="020B0604020202020204" pitchFamily="34" charset="0"/>
              <a:buChar char="•"/>
            </a:pPr>
            <a:r>
              <a:rPr lang="fr-FR" dirty="0">
                <a:latin typeface="DIN-Regular"/>
              </a:rPr>
              <a:t>Une réunion de clôture permet de:</a:t>
            </a:r>
          </a:p>
          <a:p>
            <a:r>
              <a:rPr lang="fr-FR" dirty="0">
                <a:solidFill>
                  <a:schemeClr val="accent1"/>
                </a:solidFill>
                <a:latin typeface="DIN-Regular"/>
              </a:rPr>
              <a:t>Donner une position claire concernant l’octroi, l’extension, le maintien ou le renouvellement de l’accréditation</a:t>
            </a:r>
          </a:p>
          <a:p>
            <a:r>
              <a:rPr lang="fr-FR" dirty="0">
                <a:solidFill>
                  <a:schemeClr val="accent1"/>
                </a:solidFill>
                <a:latin typeface="DIN-Regular"/>
              </a:rPr>
              <a:t>Définir les changements à apporter par l’OEC au projet d’annexe technique</a:t>
            </a:r>
          </a:p>
          <a:p>
            <a:r>
              <a:rPr lang="fr-FR" dirty="0">
                <a:solidFill>
                  <a:schemeClr val="accent1"/>
                </a:solidFill>
                <a:latin typeface="DIN-Regular"/>
              </a:rPr>
              <a:t>Fixer une date pour recevoir les actions correctives qui ne peut dépasser les 15 jours ouvrés après l’audit</a:t>
            </a:r>
          </a:p>
        </p:txBody>
      </p:sp>
      <p:sp>
        <p:nvSpPr>
          <p:cNvPr id="12" name="TextBox 11">
            <a:extLst>
              <a:ext uri="{FF2B5EF4-FFF2-40B4-BE49-F238E27FC236}">
                <a16:creationId xmlns:a16="http://schemas.microsoft.com/office/drawing/2014/main" id="{307D54FA-B9C1-40EC-A14B-BD9119B16BFC}"/>
              </a:ext>
            </a:extLst>
          </p:cNvPr>
          <p:cNvSpPr txBox="1"/>
          <p:nvPr/>
        </p:nvSpPr>
        <p:spPr>
          <a:xfrm>
            <a:off x="1719718" y="6032218"/>
            <a:ext cx="6382901" cy="338554"/>
          </a:xfrm>
          <a:prstGeom prst="rect">
            <a:avLst/>
          </a:prstGeom>
          <a:noFill/>
        </p:spPr>
        <p:txBody>
          <a:bodyPr wrap="square" rtlCol="0">
            <a:spAutoFit/>
          </a:bodyPr>
          <a:lstStyle/>
          <a:p>
            <a:r>
              <a:rPr lang="fr-FR" sz="1600" dirty="0">
                <a:latin typeface="DIN-Regular"/>
              </a:rPr>
              <a:t>(</a:t>
            </a:r>
            <a:r>
              <a:rPr lang="fr-FR" sz="1600" i="1" dirty="0">
                <a:latin typeface="DIN-Regular"/>
              </a:rPr>
              <a:t>91% sont d’accord)</a:t>
            </a:r>
            <a:endParaRPr lang="fr-FR" dirty="0">
              <a:latin typeface="DIN-Regular"/>
            </a:endParaRPr>
          </a:p>
        </p:txBody>
      </p:sp>
      <p:sp>
        <p:nvSpPr>
          <p:cNvPr id="13" name="TextBox 12">
            <a:extLst>
              <a:ext uri="{FF2B5EF4-FFF2-40B4-BE49-F238E27FC236}">
                <a16:creationId xmlns:a16="http://schemas.microsoft.com/office/drawing/2014/main" id="{C06D950F-D502-4EAB-8A99-2959302FF44D}"/>
              </a:ext>
            </a:extLst>
          </p:cNvPr>
          <p:cNvSpPr txBox="1"/>
          <p:nvPr/>
        </p:nvSpPr>
        <p:spPr>
          <a:xfrm>
            <a:off x="1719718" y="3514694"/>
            <a:ext cx="7169528" cy="923330"/>
          </a:xfrm>
          <a:prstGeom prst="rect">
            <a:avLst/>
          </a:prstGeom>
          <a:noFill/>
        </p:spPr>
        <p:txBody>
          <a:bodyPr wrap="square" rtlCol="0">
            <a:spAutoFit/>
          </a:bodyPr>
          <a:lstStyle/>
          <a:p>
            <a:pPr marL="285750" indent="-285750">
              <a:buFont typeface="Arial" panose="020B0604020202020204" pitchFamily="34" charset="0"/>
              <a:buChar char="•"/>
            </a:pPr>
            <a:r>
              <a:rPr lang="en-US" dirty="0" err="1">
                <a:solidFill>
                  <a:srgbClr val="000000">
                    <a:alpha val="100000"/>
                  </a:srgbClr>
                </a:solidFill>
                <a:latin typeface="DIN-Regular"/>
              </a:rPr>
              <a:t>Lorsqu’un</a:t>
            </a:r>
            <a:r>
              <a:rPr lang="en-US" dirty="0">
                <a:solidFill>
                  <a:srgbClr val="000000">
                    <a:alpha val="100000"/>
                  </a:srgbClr>
                </a:solidFill>
                <a:latin typeface="DIN-Regular"/>
              </a:rPr>
              <a:t> </a:t>
            </a:r>
            <a:r>
              <a:rPr lang="en-US" dirty="0" err="1">
                <a:solidFill>
                  <a:srgbClr val="000000">
                    <a:alpha val="100000"/>
                  </a:srgbClr>
                </a:solidFill>
                <a:latin typeface="DIN-Regular"/>
              </a:rPr>
              <a:t>auditeur</a:t>
            </a:r>
            <a:r>
              <a:rPr lang="en-US" dirty="0">
                <a:solidFill>
                  <a:srgbClr val="000000">
                    <a:alpha val="100000"/>
                  </a:srgbClr>
                </a:solidFill>
                <a:latin typeface="DIN-Regular"/>
              </a:rPr>
              <a:t> technique fait </a:t>
            </a:r>
            <a:r>
              <a:rPr lang="en-US" dirty="0" err="1">
                <a:solidFill>
                  <a:srgbClr val="000000">
                    <a:alpha val="100000"/>
                  </a:srgbClr>
                </a:solidFill>
                <a:latin typeface="DIN-Regular"/>
              </a:rPr>
              <a:t>une</a:t>
            </a:r>
            <a:r>
              <a:rPr lang="en-US" dirty="0">
                <a:solidFill>
                  <a:srgbClr val="000000">
                    <a:alpha val="100000"/>
                  </a:srgbClr>
                </a:solidFill>
                <a:latin typeface="DIN-Regular"/>
              </a:rPr>
              <a:t> </a:t>
            </a:r>
            <a:r>
              <a:rPr lang="en-US" dirty="0" err="1">
                <a:solidFill>
                  <a:srgbClr val="000000">
                    <a:alpha val="100000"/>
                  </a:srgbClr>
                </a:solidFill>
                <a:latin typeface="DIN-Regular"/>
              </a:rPr>
              <a:t>réunion</a:t>
            </a:r>
            <a:r>
              <a:rPr lang="en-US" dirty="0">
                <a:solidFill>
                  <a:srgbClr val="000000">
                    <a:alpha val="100000"/>
                  </a:srgbClr>
                </a:solidFill>
                <a:latin typeface="DIN-Regular"/>
              </a:rPr>
              <a:t> de cloture </a:t>
            </a:r>
            <a:r>
              <a:rPr lang="en-US" dirty="0" err="1">
                <a:solidFill>
                  <a:srgbClr val="000000">
                    <a:alpha val="100000"/>
                  </a:srgbClr>
                </a:solidFill>
                <a:latin typeface="DIN-Regular"/>
              </a:rPr>
              <a:t>en</a:t>
            </a:r>
            <a:r>
              <a:rPr lang="en-US" dirty="0">
                <a:solidFill>
                  <a:srgbClr val="000000">
                    <a:alpha val="100000"/>
                  </a:srgbClr>
                </a:solidFill>
                <a:latin typeface="DIN-Regular"/>
              </a:rPr>
              <a:t> absence du RE, il </a:t>
            </a:r>
            <a:r>
              <a:rPr lang="en-US" dirty="0" err="1">
                <a:solidFill>
                  <a:srgbClr val="000000">
                    <a:alpha val="100000"/>
                  </a:srgbClr>
                </a:solidFill>
                <a:latin typeface="DIN-Regular"/>
              </a:rPr>
              <a:t>rédige</a:t>
            </a:r>
            <a:r>
              <a:rPr lang="en-US" dirty="0">
                <a:solidFill>
                  <a:srgbClr val="000000">
                    <a:alpha val="100000"/>
                  </a:srgbClr>
                </a:solidFill>
                <a:latin typeface="DIN-Regular"/>
              </a:rPr>
              <a:t> un F003P et </a:t>
            </a:r>
            <a:r>
              <a:rPr lang="en-US" dirty="0" err="1">
                <a:solidFill>
                  <a:srgbClr val="000000">
                    <a:alpha val="100000"/>
                  </a:srgbClr>
                </a:solidFill>
                <a:latin typeface="DIN-Regular"/>
              </a:rPr>
              <a:t>l’envoi</a:t>
            </a:r>
            <a:r>
              <a:rPr lang="en-US" dirty="0">
                <a:solidFill>
                  <a:srgbClr val="000000">
                    <a:alpha val="100000"/>
                  </a:srgbClr>
                </a:solidFill>
                <a:latin typeface="DIN-Regular"/>
              </a:rPr>
              <a:t> au RE pour finalization.</a:t>
            </a:r>
          </a:p>
          <a:p>
            <a:r>
              <a:rPr lang="en-US" dirty="0" err="1">
                <a:solidFill>
                  <a:schemeClr val="accent1"/>
                </a:solidFill>
                <a:latin typeface="DIN-Regular"/>
              </a:rPr>
              <a:t>C’est</a:t>
            </a:r>
            <a:r>
              <a:rPr lang="en-US" dirty="0">
                <a:solidFill>
                  <a:schemeClr val="accent1"/>
                </a:solidFill>
                <a:latin typeface="DIN-Regular"/>
              </a:rPr>
              <a:t> </a:t>
            </a:r>
            <a:r>
              <a:rPr lang="en-US" dirty="0" err="1">
                <a:solidFill>
                  <a:schemeClr val="accent1"/>
                </a:solidFill>
                <a:latin typeface="DIN-Regular"/>
              </a:rPr>
              <a:t>vrai</a:t>
            </a:r>
            <a:r>
              <a:rPr lang="en-US" dirty="0">
                <a:solidFill>
                  <a:schemeClr val="accent1"/>
                </a:solidFill>
                <a:latin typeface="DIN-Regular"/>
              </a:rPr>
              <a:t>! </a:t>
            </a:r>
            <a:r>
              <a:rPr lang="en-US" sz="1600" i="1" dirty="0">
                <a:solidFill>
                  <a:srgbClr val="000000">
                    <a:alpha val="100000"/>
                  </a:srgbClr>
                </a:solidFill>
                <a:latin typeface="DIN-Regular"/>
              </a:rPr>
              <a:t>(93% </a:t>
            </a:r>
            <a:r>
              <a:rPr lang="en-US" sz="1600" i="1" dirty="0" err="1">
                <a:solidFill>
                  <a:srgbClr val="000000">
                    <a:alpha val="100000"/>
                  </a:srgbClr>
                </a:solidFill>
                <a:latin typeface="DIN-Regular"/>
              </a:rPr>
              <a:t>sont</a:t>
            </a:r>
            <a:r>
              <a:rPr lang="en-US" sz="1600" i="1" dirty="0">
                <a:solidFill>
                  <a:srgbClr val="000000">
                    <a:alpha val="100000"/>
                  </a:srgbClr>
                </a:solidFill>
                <a:latin typeface="DIN-Regular"/>
              </a:rPr>
              <a:t> </a:t>
            </a:r>
            <a:r>
              <a:rPr lang="en-US" sz="1600" i="1" dirty="0" err="1">
                <a:solidFill>
                  <a:srgbClr val="000000">
                    <a:alpha val="100000"/>
                  </a:srgbClr>
                </a:solidFill>
                <a:latin typeface="DIN-Regular"/>
              </a:rPr>
              <a:t>d’accord</a:t>
            </a:r>
            <a:r>
              <a:rPr lang="en-US" sz="1600" i="1" dirty="0">
                <a:solidFill>
                  <a:srgbClr val="000000">
                    <a:alpha val="100000"/>
                  </a:srgbClr>
                </a:solidFill>
                <a:latin typeface="DIN-Regular"/>
              </a:rPr>
              <a:t>)</a:t>
            </a:r>
            <a:endParaRPr lang="fr-FR" i="1" dirty="0">
              <a:latin typeface="DIN-Regular"/>
            </a:endParaRPr>
          </a:p>
        </p:txBody>
      </p:sp>
      <p:sp>
        <p:nvSpPr>
          <p:cNvPr id="10" name="TextBox 9">
            <a:extLst>
              <a:ext uri="{FF2B5EF4-FFF2-40B4-BE49-F238E27FC236}">
                <a16:creationId xmlns:a16="http://schemas.microsoft.com/office/drawing/2014/main" id="{006C8C43-4F4E-478F-A881-AC4F509A0D8A}"/>
              </a:ext>
            </a:extLst>
          </p:cNvPr>
          <p:cNvSpPr txBox="1"/>
          <p:nvPr/>
        </p:nvSpPr>
        <p:spPr>
          <a:xfrm>
            <a:off x="1734646" y="4602979"/>
            <a:ext cx="6382901" cy="1477328"/>
          </a:xfrm>
          <a:prstGeom prst="rect">
            <a:avLst/>
          </a:prstGeom>
          <a:noFill/>
        </p:spPr>
        <p:txBody>
          <a:bodyPr wrap="square" rtlCol="0">
            <a:spAutoFit/>
          </a:bodyPr>
          <a:lstStyle/>
          <a:p>
            <a:pPr marL="285750" indent="-285750">
              <a:buFont typeface="Arial" panose="020B0604020202020204" pitchFamily="34" charset="0"/>
              <a:buChar char="•"/>
            </a:pPr>
            <a:r>
              <a:rPr lang="fr-FR" dirty="0">
                <a:solidFill>
                  <a:srgbClr val="000000">
                    <a:alpha val="100000"/>
                  </a:srgbClr>
                </a:solidFill>
                <a:latin typeface="DIN-Regular"/>
              </a:rPr>
              <a:t>L’utilisation de la marque semi-figurative « OLAS » sur des certificats ou rapports pour des activités non accréditées peut entrainer…</a:t>
            </a:r>
          </a:p>
          <a:p>
            <a:r>
              <a:rPr lang="fr-FR" dirty="0">
                <a:solidFill>
                  <a:schemeClr val="accent1"/>
                </a:solidFill>
                <a:latin typeface="DIN-Regular"/>
              </a:rPr>
              <a:t>Des amendes jusqu’à 25000€</a:t>
            </a:r>
          </a:p>
          <a:p>
            <a:r>
              <a:rPr lang="fr-FR" dirty="0">
                <a:solidFill>
                  <a:schemeClr val="accent1"/>
                </a:solidFill>
                <a:latin typeface="DIN-Regular"/>
              </a:rPr>
              <a:t>D’une peine d’emprisonnement de 8 jours à 6 mois</a:t>
            </a:r>
          </a:p>
        </p:txBody>
      </p:sp>
      <p:sp>
        <p:nvSpPr>
          <p:cNvPr id="17" name="TextBox 16">
            <a:extLst>
              <a:ext uri="{FF2B5EF4-FFF2-40B4-BE49-F238E27FC236}">
                <a16:creationId xmlns:a16="http://schemas.microsoft.com/office/drawing/2014/main" id="{74B667C7-CCF2-4697-A5DB-644F5DB8A6DD}"/>
              </a:ext>
            </a:extLst>
          </p:cNvPr>
          <p:cNvSpPr txBox="1"/>
          <p:nvPr/>
        </p:nvSpPr>
        <p:spPr>
          <a:xfrm>
            <a:off x="1734646" y="3058783"/>
            <a:ext cx="6382901" cy="338554"/>
          </a:xfrm>
          <a:prstGeom prst="rect">
            <a:avLst/>
          </a:prstGeom>
          <a:noFill/>
        </p:spPr>
        <p:txBody>
          <a:bodyPr wrap="square" rtlCol="0">
            <a:spAutoFit/>
          </a:bodyPr>
          <a:lstStyle/>
          <a:p>
            <a:r>
              <a:rPr lang="fr-FR" sz="1600" dirty="0">
                <a:latin typeface="DIN-Regular"/>
              </a:rPr>
              <a:t>(</a:t>
            </a:r>
            <a:r>
              <a:rPr lang="fr-FR" sz="1600" i="1" dirty="0">
                <a:latin typeface="DIN-Regular"/>
              </a:rPr>
              <a:t>93% sont d’accord</a:t>
            </a:r>
            <a:r>
              <a:rPr lang="fr-FR" sz="1600" dirty="0">
                <a:latin typeface="DIN-Regular"/>
              </a:rPr>
              <a:t>)</a:t>
            </a:r>
            <a:endParaRPr lang="fr-FR" dirty="0">
              <a:latin typeface="DIN-Regular"/>
            </a:endParaRPr>
          </a:p>
        </p:txBody>
      </p:sp>
      <p:sp>
        <p:nvSpPr>
          <p:cNvPr id="3" name="Rectangle 2">
            <a:extLst>
              <a:ext uri="{FF2B5EF4-FFF2-40B4-BE49-F238E27FC236}">
                <a16:creationId xmlns:a16="http://schemas.microsoft.com/office/drawing/2014/main" id="{F0BB3B26-A977-406E-8633-5B87980EF353}"/>
              </a:ext>
            </a:extLst>
          </p:cNvPr>
          <p:cNvSpPr/>
          <p:nvPr/>
        </p:nvSpPr>
        <p:spPr>
          <a:xfrm>
            <a:off x="2214537" y="888298"/>
            <a:ext cx="2874120" cy="369332"/>
          </a:xfrm>
          <a:prstGeom prst="rect">
            <a:avLst/>
          </a:prstGeom>
        </p:spPr>
        <p:txBody>
          <a:bodyPr wrap="none">
            <a:spAutoFit/>
          </a:bodyPr>
          <a:lstStyle/>
          <a:p>
            <a:r>
              <a:rPr lang="fr-FR" b="1" dirty="0">
                <a:solidFill>
                  <a:schemeClr val="bg1"/>
                </a:solidFill>
                <a:latin typeface="DIN-Regular"/>
              </a:rPr>
              <a:t>Partie I « Le système OLAS »</a:t>
            </a:r>
          </a:p>
        </p:txBody>
      </p:sp>
    </p:spTree>
    <p:extLst>
      <p:ext uri="{BB962C8B-B14F-4D97-AF65-F5344CB8AC3E}">
        <p14:creationId xmlns:p14="http://schemas.microsoft.com/office/powerpoint/2010/main" val="2168871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additive="base">
                                        <p:cTn id="25" dur="500" fill="hold"/>
                                        <p:tgtEl>
                                          <p:spTgt spid="17"/>
                                        </p:tgtEl>
                                        <p:attrNameLst>
                                          <p:attrName>ppt_x</p:attrName>
                                        </p:attrNameLst>
                                      </p:cBhvr>
                                      <p:tavLst>
                                        <p:tav tm="0">
                                          <p:val>
                                            <p:strVal val="#ppt_x"/>
                                          </p:val>
                                        </p:tav>
                                        <p:tav tm="100000">
                                          <p:val>
                                            <p:strVal val="#ppt_x"/>
                                          </p:val>
                                        </p:tav>
                                      </p:tavLst>
                                    </p:anim>
                                    <p:anim calcmode="lin" valueType="num">
                                      <p:cBhvr additive="base">
                                        <p:cTn id="26"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0"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8</a:t>
            </a:fld>
            <a:endParaRPr lang="de-DE"/>
          </a:p>
        </p:txBody>
      </p:sp>
      <p:pic>
        <p:nvPicPr>
          <p:cNvPr id="15" name="Picture Placeholder 2">
            <a:extLst>
              <a:ext uri="{FF2B5EF4-FFF2-40B4-BE49-F238E27FC236}">
                <a16:creationId xmlns:a16="http://schemas.microsoft.com/office/drawing/2014/main" id="{BE89DD6B-88ED-4C06-BD40-59B8B538CB2B}"/>
              </a:ext>
            </a:extLst>
          </p:cNvPr>
          <p:cNvPicPr>
            <a:picLocks noGrp="1" noChangeAspect="1"/>
          </p:cNvPicPr>
          <p:nvPr>
            <p:ph type="pic" sz="quarter" idx="11"/>
          </p:nvPr>
        </p:nvPicPr>
        <p:blipFill>
          <a:blip r:embed="rId2"/>
          <a:srcRect l="14800" r="14800"/>
          <a:stretch>
            <a:fillRect/>
          </a:stretch>
        </p:blipFill>
        <p:spPr>
          <a:prstGeom prst="rect">
            <a:avLst/>
          </a:prstGeom>
        </p:spPr>
      </p:pic>
      <p:sp>
        <p:nvSpPr>
          <p:cNvPr id="11" name="Text Placeholder 10"/>
          <p:cNvSpPr>
            <a:spLocks noGrp="1"/>
          </p:cNvSpPr>
          <p:nvPr>
            <p:ph type="body" sz="quarter" idx="13"/>
          </p:nvPr>
        </p:nvSpPr>
        <p:spPr/>
        <p:txBody>
          <a:bodyPr/>
          <a:lstStyle/>
          <a:p>
            <a:endParaRPr lang="fr-FR" b="1" dirty="0">
              <a:latin typeface="DIN-Regular"/>
            </a:endParaRPr>
          </a:p>
          <a:p>
            <a:endParaRPr lang="fr-CH" dirty="0"/>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4" name="TextBox 3">
            <a:extLst>
              <a:ext uri="{FF2B5EF4-FFF2-40B4-BE49-F238E27FC236}">
                <a16:creationId xmlns:a16="http://schemas.microsoft.com/office/drawing/2014/main" id="{931DEBD8-EDE6-405F-B0D3-88BD5585C2A1}"/>
              </a:ext>
            </a:extLst>
          </p:cNvPr>
          <p:cNvSpPr txBox="1"/>
          <p:nvPr/>
        </p:nvSpPr>
        <p:spPr>
          <a:xfrm>
            <a:off x="1719718" y="1400987"/>
            <a:ext cx="7169528" cy="923330"/>
          </a:xfrm>
          <a:prstGeom prst="rect">
            <a:avLst/>
          </a:prstGeom>
          <a:noFill/>
        </p:spPr>
        <p:txBody>
          <a:bodyPr wrap="square" rtlCol="0">
            <a:spAutoFit/>
          </a:bodyPr>
          <a:lstStyle/>
          <a:p>
            <a:pPr marL="285750" indent="-285750">
              <a:buFont typeface="Arial" panose="020B0604020202020204" pitchFamily="34" charset="0"/>
              <a:buChar char="•"/>
            </a:pPr>
            <a:r>
              <a:rPr lang="fr-FR" dirty="0">
                <a:latin typeface="DIN-Regular"/>
              </a:rPr>
              <a:t>En cas de désaccord sur la décision d’accréditation, l’OEC peut faire appel selon les procédures OLAS en vigueur</a:t>
            </a:r>
          </a:p>
          <a:p>
            <a:r>
              <a:rPr lang="fr-FR" dirty="0">
                <a:solidFill>
                  <a:schemeClr val="accent1"/>
                </a:solidFill>
                <a:latin typeface="DIN-Regular"/>
              </a:rPr>
              <a:t>C’est vrai! </a:t>
            </a:r>
            <a:r>
              <a:rPr lang="fr-FR" sz="1600" i="1" dirty="0">
                <a:latin typeface="DIN-Regular"/>
              </a:rPr>
              <a:t>(99% sont d’accord)</a:t>
            </a:r>
            <a:endParaRPr lang="fr-FR" i="1" dirty="0">
              <a:latin typeface="DIN-Regular"/>
            </a:endParaRPr>
          </a:p>
        </p:txBody>
      </p:sp>
      <p:sp>
        <p:nvSpPr>
          <p:cNvPr id="12" name="TextBox 11">
            <a:extLst>
              <a:ext uri="{FF2B5EF4-FFF2-40B4-BE49-F238E27FC236}">
                <a16:creationId xmlns:a16="http://schemas.microsoft.com/office/drawing/2014/main" id="{307D54FA-B9C1-40EC-A14B-BD9119B16BFC}"/>
              </a:ext>
            </a:extLst>
          </p:cNvPr>
          <p:cNvSpPr txBox="1"/>
          <p:nvPr/>
        </p:nvSpPr>
        <p:spPr>
          <a:xfrm>
            <a:off x="1734646" y="5548434"/>
            <a:ext cx="6382901" cy="338554"/>
          </a:xfrm>
          <a:prstGeom prst="rect">
            <a:avLst/>
          </a:prstGeom>
          <a:noFill/>
        </p:spPr>
        <p:txBody>
          <a:bodyPr wrap="square" rtlCol="0">
            <a:spAutoFit/>
          </a:bodyPr>
          <a:lstStyle/>
          <a:p>
            <a:r>
              <a:rPr lang="fr-FR" sz="1600" dirty="0">
                <a:latin typeface="DIN-Regular"/>
              </a:rPr>
              <a:t>(</a:t>
            </a:r>
            <a:r>
              <a:rPr lang="fr-FR" sz="1600" i="1" dirty="0">
                <a:latin typeface="DIN-Regular"/>
              </a:rPr>
              <a:t>96% sont d’accord)</a:t>
            </a:r>
            <a:endParaRPr lang="fr-FR" dirty="0">
              <a:latin typeface="DIN-Regular"/>
            </a:endParaRPr>
          </a:p>
        </p:txBody>
      </p:sp>
      <p:sp>
        <p:nvSpPr>
          <p:cNvPr id="13" name="TextBox 12">
            <a:extLst>
              <a:ext uri="{FF2B5EF4-FFF2-40B4-BE49-F238E27FC236}">
                <a16:creationId xmlns:a16="http://schemas.microsoft.com/office/drawing/2014/main" id="{C06D950F-D502-4EAB-8A99-2959302FF44D}"/>
              </a:ext>
            </a:extLst>
          </p:cNvPr>
          <p:cNvSpPr txBox="1"/>
          <p:nvPr/>
        </p:nvSpPr>
        <p:spPr>
          <a:xfrm>
            <a:off x="1734646" y="2408331"/>
            <a:ext cx="7169528" cy="923330"/>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000000">
                    <a:alpha val="100000"/>
                  </a:srgbClr>
                </a:solidFill>
                <a:latin typeface="DIN-Regular"/>
              </a:rPr>
              <a:t>Après le </a:t>
            </a:r>
            <a:r>
              <a:rPr lang="en-US" dirty="0" err="1">
                <a:solidFill>
                  <a:srgbClr val="000000">
                    <a:alpha val="100000"/>
                  </a:srgbClr>
                </a:solidFill>
                <a:latin typeface="DIN-Regular"/>
              </a:rPr>
              <a:t>retrait</a:t>
            </a:r>
            <a:r>
              <a:rPr lang="en-US" dirty="0">
                <a:solidFill>
                  <a:srgbClr val="000000">
                    <a:alpha val="100000"/>
                  </a:srgbClr>
                </a:solidFill>
                <a:latin typeface="DIN-Regular"/>
              </a:rPr>
              <a:t> de </a:t>
            </a:r>
            <a:r>
              <a:rPr lang="en-US" dirty="0" err="1">
                <a:solidFill>
                  <a:srgbClr val="000000">
                    <a:alpha val="100000"/>
                  </a:srgbClr>
                </a:solidFill>
                <a:latin typeface="DIN-Regular"/>
              </a:rPr>
              <a:t>l’accreditation</a:t>
            </a:r>
            <a:r>
              <a:rPr lang="en-US" dirty="0">
                <a:solidFill>
                  <a:srgbClr val="000000">
                    <a:alpha val="100000"/>
                  </a:srgbClr>
                </a:solidFill>
                <a:latin typeface="DIN-Regular"/>
              </a:rPr>
              <a:t>, </a:t>
            </a:r>
            <a:r>
              <a:rPr lang="en-US" dirty="0" err="1">
                <a:solidFill>
                  <a:srgbClr val="000000">
                    <a:alpha val="100000"/>
                  </a:srgbClr>
                </a:solidFill>
                <a:latin typeface="DIN-Regular"/>
              </a:rPr>
              <a:t>l’OEC</a:t>
            </a:r>
            <a:r>
              <a:rPr lang="en-US" dirty="0">
                <a:solidFill>
                  <a:srgbClr val="000000">
                    <a:alpha val="100000"/>
                  </a:srgbClr>
                </a:solidFill>
                <a:latin typeface="DIN-Regular"/>
              </a:rPr>
              <a:t> doit </a:t>
            </a:r>
            <a:r>
              <a:rPr lang="en-US" dirty="0" err="1">
                <a:solidFill>
                  <a:srgbClr val="000000">
                    <a:alpha val="100000"/>
                  </a:srgbClr>
                </a:solidFill>
                <a:latin typeface="DIN-Regular"/>
              </a:rPr>
              <a:t>renvoyer</a:t>
            </a:r>
            <a:r>
              <a:rPr lang="en-US" dirty="0">
                <a:solidFill>
                  <a:srgbClr val="000000">
                    <a:alpha val="100000"/>
                  </a:srgbClr>
                </a:solidFill>
                <a:latin typeface="DIN-Regular"/>
              </a:rPr>
              <a:t> le </a:t>
            </a:r>
            <a:r>
              <a:rPr lang="en-US" dirty="0" err="1">
                <a:solidFill>
                  <a:srgbClr val="000000">
                    <a:alpha val="100000"/>
                  </a:srgbClr>
                </a:solidFill>
                <a:latin typeface="DIN-Regular"/>
              </a:rPr>
              <a:t>certificat</a:t>
            </a:r>
            <a:r>
              <a:rPr lang="en-US" dirty="0">
                <a:solidFill>
                  <a:srgbClr val="000000">
                    <a:alpha val="100000"/>
                  </a:srgbClr>
                </a:solidFill>
                <a:latin typeface="DIN-Regular"/>
              </a:rPr>
              <a:t> </a:t>
            </a:r>
            <a:r>
              <a:rPr lang="en-US" dirty="0" err="1">
                <a:solidFill>
                  <a:srgbClr val="000000">
                    <a:alpha val="100000"/>
                  </a:srgbClr>
                </a:solidFill>
                <a:latin typeface="DIN-Regular"/>
              </a:rPr>
              <a:t>d’accréditation</a:t>
            </a:r>
            <a:r>
              <a:rPr lang="en-US" dirty="0">
                <a:solidFill>
                  <a:srgbClr val="000000">
                    <a:alpha val="100000"/>
                  </a:srgbClr>
                </a:solidFill>
                <a:latin typeface="DIN-Regular"/>
              </a:rPr>
              <a:t> à </a:t>
            </a:r>
            <a:r>
              <a:rPr lang="en-US" dirty="0" err="1">
                <a:solidFill>
                  <a:srgbClr val="000000">
                    <a:alpha val="100000"/>
                  </a:srgbClr>
                </a:solidFill>
                <a:latin typeface="DIN-Regular"/>
              </a:rPr>
              <a:t>l’OLAS</a:t>
            </a:r>
            <a:endParaRPr lang="en-US" dirty="0">
              <a:solidFill>
                <a:srgbClr val="000000">
                  <a:alpha val="100000"/>
                </a:srgbClr>
              </a:solidFill>
              <a:latin typeface="DIN-Regular"/>
            </a:endParaRPr>
          </a:p>
          <a:p>
            <a:r>
              <a:rPr lang="en-US" dirty="0" err="1">
                <a:solidFill>
                  <a:schemeClr val="accent1"/>
                </a:solidFill>
                <a:latin typeface="DIN-Regular"/>
              </a:rPr>
              <a:t>C’est</a:t>
            </a:r>
            <a:r>
              <a:rPr lang="en-US" dirty="0">
                <a:solidFill>
                  <a:schemeClr val="accent1"/>
                </a:solidFill>
                <a:latin typeface="DIN-Regular"/>
              </a:rPr>
              <a:t> </a:t>
            </a:r>
            <a:r>
              <a:rPr lang="en-US" dirty="0" err="1">
                <a:solidFill>
                  <a:schemeClr val="accent1"/>
                </a:solidFill>
                <a:latin typeface="DIN-Regular"/>
              </a:rPr>
              <a:t>vrai</a:t>
            </a:r>
            <a:r>
              <a:rPr lang="en-US" dirty="0">
                <a:solidFill>
                  <a:schemeClr val="accent1"/>
                </a:solidFill>
                <a:latin typeface="DIN-Regular"/>
              </a:rPr>
              <a:t>! </a:t>
            </a:r>
            <a:r>
              <a:rPr lang="en-US" sz="1600" i="1" dirty="0">
                <a:solidFill>
                  <a:srgbClr val="000000">
                    <a:alpha val="100000"/>
                  </a:srgbClr>
                </a:solidFill>
                <a:latin typeface="DIN-Regular"/>
              </a:rPr>
              <a:t>(91% </a:t>
            </a:r>
            <a:r>
              <a:rPr lang="en-US" sz="1600" i="1" dirty="0" err="1">
                <a:solidFill>
                  <a:srgbClr val="000000">
                    <a:alpha val="100000"/>
                  </a:srgbClr>
                </a:solidFill>
                <a:latin typeface="DIN-Regular"/>
              </a:rPr>
              <a:t>sont</a:t>
            </a:r>
            <a:r>
              <a:rPr lang="en-US" sz="1600" i="1" dirty="0">
                <a:solidFill>
                  <a:srgbClr val="000000">
                    <a:alpha val="100000"/>
                  </a:srgbClr>
                </a:solidFill>
                <a:latin typeface="DIN-Regular"/>
              </a:rPr>
              <a:t> </a:t>
            </a:r>
            <a:r>
              <a:rPr lang="en-US" sz="1600" i="1" dirty="0" err="1">
                <a:solidFill>
                  <a:srgbClr val="000000">
                    <a:alpha val="100000"/>
                  </a:srgbClr>
                </a:solidFill>
                <a:latin typeface="DIN-Regular"/>
              </a:rPr>
              <a:t>d’accord</a:t>
            </a:r>
            <a:r>
              <a:rPr lang="en-US" sz="1600" i="1" dirty="0">
                <a:solidFill>
                  <a:srgbClr val="000000">
                    <a:alpha val="100000"/>
                  </a:srgbClr>
                </a:solidFill>
                <a:latin typeface="DIN-Regular"/>
              </a:rPr>
              <a:t>)</a:t>
            </a:r>
            <a:endParaRPr lang="fr-FR" i="1" dirty="0">
              <a:latin typeface="DIN-Regular"/>
            </a:endParaRPr>
          </a:p>
        </p:txBody>
      </p:sp>
      <p:sp>
        <p:nvSpPr>
          <p:cNvPr id="10" name="TextBox 9">
            <a:extLst>
              <a:ext uri="{FF2B5EF4-FFF2-40B4-BE49-F238E27FC236}">
                <a16:creationId xmlns:a16="http://schemas.microsoft.com/office/drawing/2014/main" id="{006C8C43-4F4E-478F-A881-AC4F509A0D8A}"/>
              </a:ext>
            </a:extLst>
          </p:cNvPr>
          <p:cNvSpPr txBox="1"/>
          <p:nvPr/>
        </p:nvSpPr>
        <p:spPr>
          <a:xfrm>
            <a:off x="1719717" y="3526340"/>
            <a:ext cx="6382901" cy="2031325"/>
          </a:xfrm>
          <a:prstGeom prst="rect">
            <a:avLst/>
          </a:prstGeom>
          <a:noFill/>
        </p:spPr>
        <p:txBody>
          <a:bodyPr wrap="square" rtlCol="0">
            <a:spAutoFit/>
          </a:bodyPr>
          <a:lstStyle/>
          <a:p>
            <a:pPr marL="285750" indent="-285750">
              <a:buFont typeface="Arial" panose="020B0604020202020204" pitchFamily="34" charset="0"/>
              <a:buChar char="•"/>
            </a:pPr>
            <a:r>
              <a:rPr lang="fr-FR" dirty="0">
                <a:solidFill>
                  <a:srgbClr val="000000">
                    <a:alpha val="100000"/>
                  </a:srgbClr>
                </a:solidFill>
                <a:latin typeface="DIN-Regular"/>
              </a:rPr>
              <a:t>Pour quelles raisons l’OLAS peut radier un auditeur/expert de son Registre National?</a:t>
            </a:r>
          </a:p>
          <a:p>
            <a:r>
              <a:rPr lang="fr-FR" dirty="0">
                <a:solidFill>
                  <a:schemeClr val="accent1"/>
                </a:solidFill>
                <a:latin typeface="DIN-Regular"/>
              </a:rPr>
              <a:t>Si l’auditeur ou l’expert ne satisfait plus aux critères de compétence fixés par l’OLAS</a:t>
            </a:r>
          </a:p>
          <a:p>
            <a:r>
              <a:rPr lang="fr-FR" dirty="0">
                <a:solidFill>
                  <a:schemeClr val="accent1"/>
                </a:solidFill>
                <a:latin typeface="DIN-Regular"/>
              </a:rPr>
              <a:t>Suite à une plainte adressée à l’auditeur/expert</a:t>
            </a:r>
          </a:p>
          <a:p>
            <a:r>
              <a:rPr lang="fr-FR" dirty="0">
                <a:solidFill>
                  <a:schemeClr val="accent1"/>
                </a:solidFill>
                <a:latin typeface="DIN-Regular"/>
              </a:rPr>
              <a:t>Pour le non respect du code de déontologie</a:t>
            </a:r>
          </a:p>
          <a:p>
            <a:r>
              <a:rPr lang="fr-FR" dirty="0">
                <a:solidFill>
                  <a:schemeClr val="accent1"/>
                </a:solidFill>
                <a:latin typeface="DIN-Regular"/>
              </a:rPr>
              <a:t>En l’absence de participation aux formations continues OLAS</a:t>
            </a:r>
          </a:p>
        </p:txBody>
      </p:sp>
      <p:sp>
        <p:nvSpPr>
          <p:cNvPr id="3" name="Rectangle 2">
            <a:extLst>
              <a:ext uri="{FF2B5EF4-FFF2-40B4-BE49-F238E27FC236}">
                <a16:creationId xmlns:a16="http://schemas.microsoft.com/office/drawing/2014/main" id="{F0BB3B26-A977-406E-8633-5B87980EF353}"/>
              </a:ext>
            </a:extLst>
          </p:cNvPr>
          <p:cNvSpPr/>
          <p:nvPr/>
        </p:nvSpPr>
        <p:spPr>
          <a:xfrm>
            <a:off x="2214537" y="888298"/>
            <a:ext cx="2874120" cy="369332"/>
          </a:xfrm>
          <a:prstGeom prst="rect">
            <a:avLst/>
          </a:prstGeom>
        </p:spPr>
        <p:txBody>
          <a:bodyPr wrap="none">
            <a:spAutoFit/>
          </a:bodyPr>
          <a:lstStyle/>
          <a:p>
            <a:r>
              <a:rPr lang="fr-FR" b="1" dirty="0">
                <a:solidFill>
                  <a:schemeClr val="bg1"/>
                </a:solidFill>
                <a:latin typeface="DIN-Regular"/>
              </a:rPr>
              <a:t>Partie I « Le système OLAS »</a:t>
            </a:r>
          </a:p>
        </p:txBody>
      </p:sp>
    </p:spTree>
    <p:extLst>
      <p:ext uri="{BB962C8B-B14F-4D97-AF65-F5344CB8AC3E}">
        <p14:creationId xmlns:p14="http://schemas.microsoft.com/office/powerpoint/2010/main" val="4211847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ppt_x"/>
                                          </p:val>
                                        </p:tav>
                                        <p:tav tm="100000">
                                          <p:val>
                                            <p:strVal val="#ppt_x"/>
                                          </p:val>
                                        </p:tav>
                                      </p:tavLst>
                                    </p:anim>
                                    <p:anim calcmode="lin" valueType="num">
                                      <p:cBhvr additive="base">
                                        <p:cTn id="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9BF170C3-6B7D-8541-BF66-81F71D8A3771}" type="slidenum">
              <a:rPr lang="de-DE" smtClean="0"/>
              <a:pPr/>
              <a:t>9</a:t>
            </a:fld>
            <a:endParaRPr lang="de-DE"/>
          </a:p>
        </p:txBody>
      </p:sp>
      <p:pic>
        <p:nvPicPr>
          <p:cNvPr id="15" name="Picture Placeholder 2">
            <a:extLst>
              <a:ext uri="{FF2B5EF4-FFF2-40B4-BE49-F238E27FC236}">
                <a16:creationId xmlns:a16="http://schemas.microsoft.com/office/drawing/2014/main" id="{BE89DD6B-88ED-4C06-BD40-59B8B538CB2B}"/>
              </a:ext>
            </a:extLst>
          </p:cNvPr>
          <p:cNvPicPr>
            <a:picLocks noGrp="1" noChangeAspect="1"/>
          </p:cNvPicPr>
          <p:nvPr>
            <p:ph type="pic" sz="quarter" idx="11"/>
          </p:nvPr>
        </p:nvPicPr>
        <p:blipFill>
          <a:blip r:embed="rId2"/>
          <a:srcRect l="14800" r="14800"/>
          <a:stretch>
            <a:fillRect/>
          </a:stretch>
        </p:blipFill>
        <p:spPr>
          <a:prstGeom prst="rect">
            <a:avLst/>
          </a:prstGeom>
        </p:spPr>
      </p:pic>
      <p:sp>
        <p:nvSpPr>
          <p:cNvPr id="11" name="Text Placeholder 10"/>
          <p:cNvSpPr>
            <a:spLocks noGrp="1"/>
          </p:cNvSpPr>
          <p:nvPr>
            <p:ph type="body" sz="quarter" idx="13"/>
          </p:nvPr>
        </p:nvSpPr>
        <p:spPr/>
        <p:txBody>
          <a:bodyPr/>
          <a:lstStyle/>
          <a:p>
            <a:endParaRPr lang="fr-FR" b="1" dirty="0">
              <a:latin typeface="DIN-Regular"/>
            </a:endParaRPr>
          </a:p>
          <a:p>
            <a:endParaRPr lang="fr-CH" dirty="0"/>
          </a:p>
        </p:txBody>
      </p:sp>
      <p:sp>
        <p:nvSpPr>
          <p:cNvPr id="8" name="Title 7"/>
          <p:cNvSpPr>
            <a:spLocks noGrp="1"/>
          </p:cNvSpPr>
          <p:nvPr>
            <p:ph type="title"/>
          </p:nvPr>
        </p:nvSpPr>
        <p:spPr/>
        <p:txBody>
          <a:bodyPr/>
          <a:lstStyle/>
          <a:p>
            <a:r>
              <a:rPr lang="de-DE" dirty="0">
                <a:solidFill>
                  <a:schemeClr val="bg1"/>
                </a:solidFill>
                <a:latin typeface="DIN-Regular"/>
                <a:cs typeface="DIN-Regular"/>
              </a:rPr>
              <a:t>FORMATION CONTINUE OLAS 2024</a:t>
            </a:r>
            <a:endParaRPr lang="fr-CH" dirty="0"/>
          </a:p>
        </p:txBody>
      </p:sp>
      <p:sp>
        <p:nvSpPr>
          <p:cNvPr id="4" name="TextBox 3">
            <a:extLst>
              <a:ext uri="{FF2B5EF4-FFF2-40B4-BE49-F238E27FC236}">
                <a16:creationId xmlns:a16="http://schemas.microsoft.com/office/drawing/2014/main" id="{931DEBD8-EDE6-405F-B0D3-88BD5585C2A1}"/>
              </a:ext>
            </a:extLst>
          </p:cNvPr>
          <p:cNvSpPr txBox="1"/>
          <p:nvPr/>
        </p:nvSpPr>
        <p:spPr>
          <a:xfrm>
            <a:off x="1719718" y="1400987"/>
            <a:ext cx="7169528" cy="1200329"/>
          </a:xfrm>
          <a:prstGeom prst="rect">
            <a:avLst/>
          </a:prstGeom>
          <a:noFill/>
        </p:spPr>
        <p:txBody>
          <a:bodyPr wrap="square" rtlCol="0">
            <a:spAutoFit/>
          </a:bodyPr>
          <a:lstStyle/>
          <a:p>
            <a:pPr marL="285750" indent="-285750">
              <a:buFont typeface="Arial" panose="020B0604020202020204" pitchFamily="34" charset="0"/>
              <a:buChar char="•"/>
            </a:pPr>
            <a:r>
              <a:rPr lang="fr-FR" dirty="0">
                <a:latin typeface="DIN-Regular"/>
              </a:rPr>
              <a:t>La correspondance entre les qualifications par d’autres organismes d’accréditation et les domaines d’accréditation définis à l’OLAS (annexe A005) est également validée par le comité ad hoc</a:t>
            </a:r>
          </a:p>
          <a:p>
            <a:r>
              <a:rPr lang="fr-FR" dirty="0">
                <a:solidFill>
                  <a:schemeClr val="accent1"/>
                </a:solidFill>
                <a:latin typeface="DIN-Regular"/>
              </a:rPr>
              <a:t>C’est vrai! </a:t>
            </a:r>
            <a:r>
              <a:rPr lang="fr-FR" sz="1600" i="1" dirty="0">
                <a:latin typeface="DIN-Regular"/>
              </a:rPr>
              <a:t>(95% sont d’accord)</a:t>
            </a:r>
            <a:endParaRPr lang="fr-FR" i="1" dirty="0">
              <a:latin typeface="DIN-Regular"/>
            </a:endParaRPr>
          </a:p>
        </p:txBody>
      </p:sp>
      <p:sp>
        <p:nvSpPr>
          <p:cNvPr id="13" name="TextBox 12">
            <a:extLst>
              <a:ext uri="{FF2B5EF4-FFF2-40B4-BE49-F238E27FC236}">
                <a16:creationId xmlns:a16="http://schemas.microsoft.com/office/drawing/2014/main" id="{C06D950F-D502-4EAB-8A99-2959302FF44D}"/>
              </a:ext>
            </a:extLst>
          </p:cNvPr>
          <p:cNvSpPr txBox="1"/>
          <p:nvPr/>
        </p:nvSpPr>
        <p:spPr>
          <a:xfrm>
            <a:off x="1754623" y="2610436"/>
            <a:ext cx="7169528" cy="923330"/>
          </a:xfrm>
          <a:prstGeom prst="rect">
            <a:avLst/>
          </a:prstGeom>
          <a:noFill/>
        </p:spPr>
        <p:txBody>
          <a:bodyPr wrap="square" rtlCol="0">
            <a:spAutoFit/>
          </a:bodyPr>
          <a:lstStyle/>
          <a:p>
            <a:pPr marL="285750" indent="-285750">
              <a:buFont typeface="Arial" panose="020B0604020202020204" pitchFamily="34" charset="0"/>
              <a:buChar char="•"/>
            </a:pPr>
            <a:r>
              <a:rPr lang="en-US" dirty="0" err="1">
                <a:solidFill>
                  <a:srgbClr val="000000">
                    <a:alpha val="100000"/>
                  </a:srgbClr>
                </a:solidFill>
                <a:latin typeface="DIN-Regular"/>
              </a:rPr>
              <a:t>Chaque</a:t>
            </a:r>
            <a:r>
              <a:rPr lang="en-US" dirty="0">
                <a:solidFill>
                  <a:srgbClr val="000000">
                    <a:alpha val="100000"/>
                  </a:srgbClr>
                </a:solidFill>
                <a:latin typeface="DIN-Regular"/>
              </a:rPr>
              <a:t> </a:t>
            </a:r>
            <a:r>
              <a:rPr lang="en-US" dirty="0" err="1">
                <a:solidFill>
                  <a:srgbClr val="000000">
                    <a:alpha val="100000"/>
                  </a:srgbClr>
                </a:solidFill>
                <a:latin typeface="DIN-Regular"/>
              </a:rPr>
              <a:t>auditeur</a:t>
            </a:r>
            <a:r>
              <a:rPr lang="en-US" dirty="0">
                <a:solidFill>
                  <a:srgbClr val="000000">
                    <a:alpha val="100000"/>
                  </a:srgbClr>
                </a:solidFill>
                <a:latin typeface="DIN-Regular"/>
              </a:rPr>
              <a:t> technique </a:t>
            </a:r>
            <a:r>
              <a:rPr lang="en-US" dirty="0" err="1">
                <a:solidFill>
                  <a:srgbClr val="000000">
                    <a:alpha val="100000"/>
                  </a:srgbClr>
                </a:solidFill>
                <a:latin typeface="DIN-Regular"/>
              </a:rPr>
              <a:t>est</a:t>
            </a:r>
            <a:r>
              <a:rPr lang="en-US" dirty="0">
                <a:solidFill>
                  <a:srgbClr val="000000">
                    <a:alpha val="100000"/>
                  </a:srgbClr>
                </a:solidFill>
                <a:latin typeface="DIN-Regular"/>
              </a:rPr>
              <a:t> responsible de la redaction de la </a:t>
            </a:r>
            <a:r>
              <a:rPr lang="en-US" dirty="0" err="1">
                <a:solidFill>
                  <a:srgbClr val="000000">
                    <a:alpha val="100000"/>
                  </a:srgbClr>
                </a:solidFill>
                <a:latin typeface="DIN-Regular"/>
              </a:rPr>
              <a:t>partie</a:t>
            </a:r>
            <a:r>
              <a:rPr lang="en-US" dirty="0">
                <a:solidFill>
                  <a:srgbClr val="000000">
                    <a:alpha val="100000"/>
                  </a:srgbClr>
                </a:solidFill>
                <a:latin typeface="DIN-Regular"/>
              </a:rPr>
              <a:t> du rapport qui le </a:t>
            </a:r>
            <a:r>
              <a:rPr lang="en-US" dirty="0" err="1">
                <a:solidFill>
                  <a:srgbClr val="000000">
                    <a:alpha val="100000"/>
                  </a:srgbClr>
                </a:solidFill>
                <a:latin typeface="DIN-Regular"/>
              </a:rPr>
              <a:t>concerne</a:t>
            </a:r>
            <a:endParaRPr lang="en-US" dirty="0">
              <a:solidFill>
                <a:srgbClr val="000000">
                  <a:alpha val="100000"/>
                </a:srgbClr>
              </a:solidFill>
              <a:latin typeface="DIN-Regular"/>
            </a:endParaRPr>
          </a:p>
          <a:p>
            <a:r>
              <a:rPr lang="en-US" dirty="0" err="1">
                <a:solidFill>
                  <a:schemeClr val="accent1"/>
                </a:solidFill>
                <a:latin typeface="DIN-Regular"/>
              </a:rPr>
              <a:t>C’est</a:t>
            </a:r>
            <a:r>
              <a:rPr lang="en-US" dirty="0">
                <a:solidFill>
                  <a:schemeClr val="accent1"/>
                </a:solidFill>
                <a:latin typeface="DIN-Regular"/>
              </a:rPr>
              <a:t> </a:t>
            </a:r>
            <a:r>
              <a:rPr lang="en-US" dirty="0" err="1">
                <a:solidFill>
                  <a:schemeClr val="accent1"/>
                </a:solidFill>
                <a:latin typeface="DIN-Regular"/>
              </a:rPr>
              <a:t>vrai</a:t>
            </a:r>
            <a:r>
              <a:rPr lang="en-US" dirty="0">
                <a:solidFill>
                  <a:schemeClr val="accent1"/>
                </a:solidFill>
                <a:latin typeface="DIN-Regular"/>
              </a:rPr>
              <a:t>! </a:t>
            </a:r>
            <a:r>
              <a:rPr lang="en-US" sz="1600" i="1" dirty="0">
                <a:solidFill>
                  <a:srgbClr val="000000">
                    <a:alpha val="100000"/>
                  </a:srgbClr>
                </a:solidFill>
                <a:latin typeface="DIN-Regular"/>
              </a:rPr>
              <a:t>(100% </a:t>
            </a:r>
            <a:r>
              <a:rPr lang="en-US" sz="1600" i="1" dirty="0" err="1">
                <a:solidFill>
                  <a:srgbClr val="000000">
                    <a:alpha val="100000"/>
                  </a:srgbClr>
                </a:solidFill>
                <a:latin typeface="DIN-Regular"/>
              </a:rPr>
              <a:t>sont</a:t>
            </a:r>
            <a:r>
              <a:rPr lang="en-US" sz="1600" i="1" dirty="0">
                <a:solidFill>
                  <a:srgbClr val="000000">
                    <a:alpha val="100000"/>
                  </a:srgbClr>
                </a:solidFill>
                <a:latin typeface="DIN-Regular"/>
              </a:rPr>
              <a:t> </a:t>
            </a:r>
            <a:r>
              <a:rPr lang="en-US" sz="1600" i="1" dirty="0" err="1">
                <a:solidFill>
                  <a:srgbClr val="000000">
                    <a:alpha val="100000"/>
                  </a:srgbClr>
                </a:solidFill>
                <a:latin typeface="DIN-Regular"/>
              </a:rPr>
              <a:t>d’accord</a:t>
            </a:r>
            <a:r>
              <a:rPr lang="en-US" sz="1600" i="1" dirty="0">
                <a:solidFill>
                  <a:srgbClr val="000000">
                    <a:alpha val="100000"/>
                  </a:srgbClr>
                </a:solidFill>
                <a:latin typeface="DIN-Regular"/>
              </a:rPr>
              <a:t>)</a:t>
            </a:r>
            <a:endParaRPr lang="fr-FR" i="1" dirty="0">
              <a:latin typeface="DIN-Regular"/>
            </a:endParaRPr>
          </a:p>
        </p:txBody>
      </p:sp>
      <p:sp>
        <p:nvSpPr>
          <p:cNvPr id="10" name="TextBox 9">
            <a:extLst>
              <a:ext uri="{FF2B5EF4-FFF2-40B4-BE49-F238E27FC236}">
                <a16:creationId xmlns:a16="http://schemas.microsoft.com/office/drawing/2014/main" id="{006C8C43-4F4E-478F-A881-AC4F509A0D8A}"/>
              </a:ext>
            </a:extLst>
          </p:cNvPr>
          <p:cNvSpPr txBox="1"/>
          <p:nvPr/>
        </p:nvSpPr>
        <p:spPr>
          <a:xfrm>
            <a:off x="1734645" y="3643833"/>
            <a:ext cx="6382901" cy="1477328"/>
          </a:xfrm>
          <a:prstGeom prst="rect">
            <a:avLst/>
          </a:prstGeom>
          <a:noFill/>
        </p:spPr>
        <p:txBody>
          <a:bodyPr wrap="square" rtlCol="0">
            <a:spAutoFit/>
          </a:bodyPr>
          <a:lstStyle/>
          <a:p>
            <a:pPr marL="285750" indent="-285750">
              <a:buFont typeface="Arial" panose="020B0604020202020204" pitchFamily="34" charset="0"/>
              <a:buChar char="•"/>
            </a:pPr>
            <a:r>
              <a:rPr lang="fr-FR" dirty="0">
                <a:solidFill>
                  <a:srgbClr val="000000">
                    <a:alpha val="100000"/>
                  </a:srgbClr>
                </a:solidFill>
                <a:latin typeface="DIN-Regular"/>
              </a:rPr>
              <a:t>Lorsqu’un auditeur technique ne peut jamais être évalué par le RE parce qu’il intervient systématiquement seul, il est évalué au moins une fois tous les trois ans par un observateur de l’OLAS</a:t>
            </a:r>
          </a:p>
          <a:p>
            <a:r>
              <a:rPr lang="fr-FR" dirty="0">
                <a:solidFill>
                  <a:schemeClr val="accent1"/>
                </a:solidFill>
                <a:latin typeface="DIN-Regular"/>
              </a:rPr>
              <a:t>C’est vrai! </a:t>
            </a:r>
            <a:r>
              <a:rPr lang="fr-FR" sz="1600" i="1" dirty="0">
                <a:latin typeface="DIN-Regular"/>
              </a:rPr>
              <a:t>(100% sont d’accord)</a:t>
            </a:r>
            <a:endParaRPr lang="fr-FR" i="1" dirty="0">
              <a:latin typeface="DIN-Regular"/>
            </a:endParaRPr>
          </a:p>
        </p:txBody>
      </p:sp>
      <p:sp>
        <p:nvSpPr>
          <p:cNvPr id="3" name="Rectangle 2">
            <a:extLst>
              <a:ext uri="{FF2B5EF4-FFF2-40B4-BE49-F238E27FC236}">
                <a16:creationId xmlns:a16="http://schemas.microsoft.com/office/drawing/2014/main" id="{F0BB3B26-A977-406E-8633-5B87980EF353}"/>
              </a:ext>
            </a:extLst>
          </p:cNvPr>
          <p:cNvSpPr/>
          <p:nvPr/>
        </p:nvSpPr>
        <p:spPr>
          <a:xfrm>
            <a:off x="2214537" y="888298"/>
            <a:ext cx="2874120" cy="369332"/>
          </a:xfrm>
          <a:prstGeom prst="rect">
            <a:avLst/>
          </a:prstGeom>
        </p:spPr>
        <p:txBody>
          <a:bodyPr wrap="none">
            <a:spAutoFit/>
          </a:bodyPr>
          <a:lstStyle/>
          <a:p>
            <a:r>
              <a:rPr lang="fr-FR" b="1" dirty="0">
                <a:solidFill>
                  <a:schemeClr val="bg1"/>
                </a:solidFill>
                <a:latin typeface="DIN-Regular"/>
              </a:rPr>
              <a:t>Partie I « Le système OLAS »</a:t>
            </a:r>
          </a:p>
        </p:txBody>
      </p:sp>
      <p:sp>
        <p:nvSpPr>
          <p:cNvPr id="5" name="TextBox 9">
            <a:extLst>
              <a:ext uri="{FF2B5EF4-FFF2-40B4-BE49-F238E27FC236}">
                <a16:creationId xmlns:a16="http://schemas.microsoft.com/office/drawing/2014/main" id="{219B01CB-E125-8953-EB7F-06D8A4780D0F}"/>
              </a:ext>
            </a:extLst>
          </p:cNvPr>
          <p:cNvSpPr txBox="1"/>
          <p:nvPr/>
        </p:nvSpPr>
        <p:spPr>
          <a:xfrm>
            <a:off x="1754623" y="5095400"/>
            <a:ext cx="6382901" cy="1200329"/>
          </a:xfrm>
          <a:prstGeom prst="rect">
            <a:avLst/>
          </a:prstGeom>
          <a:noFill/>
        </p:spPr>
        <p:txBody>
          <a:bodyPr wrap="square" rtlCol="0">
            <a:spAutoFit/>
          </a:bodyPr>
          <a:lstStyle/>
          <a:p>
            <a:pPr marL="285750" indent="-285750">
              <a:buFont typeface="Arial" panose="020B0604020202020204" pitchFamily="34" charset="0"/>
              <a:buChar char="•"/>
            </a:pPr>
            <a:r>
              <a:rPr lang="fr-FR" dirty="0">
                <a:solidFill>
                  <a:srgbClr val="000000">
                    <a:alpha val="100000"/>
                  </a:srgbClr>
                </a:solidFill>
                <a:latin typeface="DIN-Regular"/>
              </a:rPr>
              <a:t>En cas de changements dans la portée d’accréditation, il faut clairement les identifier (p. ex. en couleur) à la fin du rapport d’audit</a:t>
            </a:r>
          </a:p>
          <a:p>
            <a:r>
              <a:rPr lang="fr-FR" dirty="0">
                <a:solidFill>
                  <a:schemeClr val="accent1"/>
                </a:solidFill>
                <a:latin typeface="DIN-Regular"/>
              </a:rPr>
              <a:t>C’est vrai! </a:t>
            </a:r>
            <a:r>
              <a:rPr lang="fr-FR" sz="1600" i="1" dirty="0">
                <a:latin typeface="DIN-Regular"/>
              </a:rPr>
              <a:t>(100% sont d’accord)</a:t>
            </a:r>
            <a:endParaRPr lang="fr-FR" i="1" dirty="0">
              <a:latin typeface="DIN-Regular"/>
            </a:endParaRPr>
          </a:p>
        </p:txBody>
      </p:sp>
    </p:spTree>
    <p:extLst>
      <p:ext uri="{BB962C8B-B14F-4D97-AF65-F5344CB8AC3E}">
        <p14:creationId xmlns:p14="http://schemas.microsoft.com/office/powerpoint/2010/main" val="34620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0" grpId="0"/>
      <p:bldP spid="5" grpId="0"/>
    </p:bld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0</TotalTime>
  <Words>4462</Words>
  <Application>Microsoft Office PowerPoint</Application>
  <PresentationFormat>Affichage à l'écran (4:3)</PresentationFormat>
  <Paragraphs>375</Paragraphs>
  <Slides>45</Slides>
  <Notes>15</Notes>
  <HiddenSlides>13</HiddenSlides>
  <MMClips>0</MMClips>
  <ScaleCrop>false</ScaleCrop>
  <HeadingPairs>
    <vt:vector size="6" baseType="variant">
      <vt:variant>
        <vt:lpstr>Polices utilisées</vt:lpstr>
      </vt:variant>
      <vt:variant>
        <vt:i4>10</vt:i4>
      </vt:variant>
      <vt:variant>
        <vt:lpstr>Thème</vt:lpstr>
      </vt:variant>
      <vt:variant>
        <vt:i4>1</vt:i4>
      </vt:variant>
      <vt:variant>
        <vt:lpstr>Titres des diapositives</vt:lpstr>
      </vt:variant>
      <vt:variant>
        <vt:i4>45</vt:i4>
      </vt:variant>
    </vt:vector>
  </HeadingPairs>
  <TitlesOfParts>
    <vt:vector size="56" baseType="lpstr">
      <vt:lpstr>Arial</vt:lpstr>
      <vt:lpstr>Calibri</vt:lpstr>
      <vt:lpstr>DIN Offc</vt:lpstr>
      <vt:lpstr>DIN-Bold</vt:lpstr>
      <vt:lpstr>DIN-Regular</vt:lpstr>
      <vt:lpstr>Nunito Sans</vt:lpstr>
      <vt:lpstr>Times</vt:lpstr>
      <vt:lpstr>Trebuchet MS</vt:lpstr>
      <vt:lpstr>Wingdings</vt:lpstr>
      <vt:lpstr>Wingdings 3</vt:lpstr>
      <vt:lpstr>Facet</vt:lpstr>
      <vt:lpstr>Formation continue auditeurs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FORMATION CONTINUE OLAS 2024</vt:lpstr>
      <vt:lpstr>Présentation PowerPoint</vt:lpstr>
    </vt:vector>
  </TitlesOfParts>
  <Company>CTIE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Formation continue auditeurs OLAS 2022</dc:title>
  <dc:creator>Dimitra KALOGEROPOULOU</dc:creator>
  <cp:lastModifiedBy>Olivier Wagner</cp:lastModifiedBy>
  <cp:revision>146</cp:revision>
  <cp:lastPrinted>2024-10-02T08:04:32Z</cp:lastPrinted>
  <dcterms:created xsi:type="dcterms:W3CDTF">2022-10-06T09:21:34Z</dcterms:created>
  <dcterms:modified xsi:type="dcterms:W3CDTF">2024-10-02T09:49:55Z</dcterms:modified>
</cp:coreProperties>
</file>