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4" r:id="rId1"/>
  </p:sldMasterIdLst>
  <p:notesMasterIdLst>
    <p:notesMasterId r:id="rId21"/>
  </p:notesMasterIdLst>
  <p:sldIdLst>
    <p:sldId id="257" r:id="rId2"/>
    <p:sldId id="261" r:id="rId3"/>
    <p:sldId id="283" r:id="rId4"/>
    <p:sldId id="284" r:id="rId5"/>
    <p:sldId id="286" r:id="rId6"/>
    <p:sldId id="264" r:id="rId7"/>
    <p:sldId id="292" r:id="rId8"/>
    <p:sldId id="290" r:id="rId9"/>
    <p:sldId id="288" r:id="rId10"/>
    <p:sldId id="297" r:id="rId11"/>
    <p:sldId id="293" r:id="rId12"/>
    <p:sldId id="291" r:id="rId13"/>
    <p:sldId id="266" r:id="rId14"/>
    <p:sldId id="279" r:id="rId15"/>
    <p:sldId id="282" r:id="rId16"/>
    <p:sldId id="269" r:id="rId17"/>
    <p:sldId id="298" r:id="rId18"/>
    <p:sldId id="299" r:id="rId19"/>
    <p:sldId id="259" r:id="rId20"/>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7B445"/>
    <a:srgbClr val="FFEAC6"/>
    <a:srgbClr val="F28C3E"/>
    <a:srgbClr val="D85424"/>
    <a:srgbClr val="6F884D"/>
    <a:srgbClr val="D67177"/>
    <a:srgbClr val="FB727B"/>
    <a:srgbClr val="EAED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522" autoAdjust="0"/>
  </p:normalViewPr>
  <p:slideViewPr>
    <p:cSldViewPr snapToGrid="0" snapToObjects="1">
      <p:cViewPr varScale="1">
        <p:scale>
          <a:sx n="59" d="100"/>
          <a:sy n="59" d="100"/>
        </p:scale>
        <p:origin x="892" y="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740"/>
    </p:cViewPr>
  </p:sorterViewPr>
  <p:notesViewPr>
    <p:cSldViewPr snapToGrid="0" snapToObjects="1">
      <p:cViewPr varScale="1">
        <p:scale>
          <a:sx n="48" d="100"/>
          <a:sy n="48" d="100"/>
        </p:scale>
        <p:origin x="2684" y="4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A4989F-C3B2-8E4B-B1DE-2AC91DC592C3}" type="datetimeFigureOut">
              <a:rPr lang="fr-FR" smtClean="0"/>
              <a:t>04/10/2024</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7B6063-8CD0-DB4C-A154-F0FC245325F9}" type="slidenum">
              <a:rPr lang="fr-FR" smtClean="0"/>
              <a:t>‹#›</a:t>
            </a:fld>
            <a:endParaRPr lang="fr-FR"/>
          </a:p>
        </p:txBody>
      </p:sp>
    </p:spTree>
    <p:extLst>
      <p:ext uri="{BB962C8B-B14F-4D97-AF65-F5344CB8AC3E}">
        <p14:creationId xmlns:p14="http://schemas.microsoft.com/office/powerpoint/2010/main" val="22084982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7B6063-8CD0-DB4C-A154-F0FC245325F9}" type="slidenum">
              <a:rPr lang="fr-FR" smtClean="0"/>
              <a:t>1</a:t>
            </a:fld>
            <a:endParaRPr lang="fr-FR"/>
          </a:p>
        </p:txBody>
      </p:sp>
    </p:spTree>
    <p:extLst>
      <p:ext uri="{BB962C8B-B14F-4D97-AF65-F5344CB8AC3E}">
        <p14:creationId xmlns:p14="http://schemas.microsoft.com/office/powerpoint/2010/main" val="8233146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7B6063-8CD0-DB4C-A154-F0FC245325F9}" type="slidenum">
              <a:rPr lang="fr-FR" smtClean="0"/>
              <a:t>10</a:t>
            </a:fld>
            <a:endParaRPr lang="fr-FR"/>
          </a:p>
        </p:txBody>
      </p:sp>
    </p:spTree>
    <p:extLst>
      <p:ext uri="{BB962C8B-B14F-4D97-AF65-F5344CB8AC3E}">
        <p14:creationId xmlns:p14="http://schemas.microsoft.com/office/powerpoint/2010/main" val="29558709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7B6063-8CD0-DB4C-A154-F0FC245325F9}" type="slidenum">
              <a:rPr lang="fr-FR" smtClean="0"/>
              <a:t>11</a:t>
            </a:fld>
            <a:endParaRPr lang="fr-FR"/>
          </a:p>
        </p:txBody>
      </p:sp>
    </p:spTree>
    <p:extLst>
      <p:ext uri="{BB962C8B-B14F-4D97-AF65-F5344CB8AC3E}">
        <p14:creationId xmlns:p14="http://schemas.microsoft.com/office/powerpoint/2010/main" val="9957822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7B6063-8CD0-DB4C-A154-F0FC245325F9}" type="slidenum">
              <a:rPr lang="fr-FR" smtClean="0"/>
              <a:t>12</a:t>
            </a:fld>
            <a:endParaRPr lang="fr-FR"/>
          </a:p>
        </p:txBody>
      </p:sp>
    </p:spTree>
    <p:extLst>
      <p:ext uri="{BB962C8B-B14F-4D97-AF65-F5344CB8AC3E}">
        <p14:creationId xmlns:p14="http://schemas.microsoft.com/office/powerpoint/2010/main" val="3506526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7B6063-8CD0-DB4C-A154-F0FC245325F9}" type="slidenum">
              <a:rPr lang="fr-FR" smtClean="0"/>
              <a:t>13</a:t>
            </a:fld>
            <a:endParaRPr lang="fr-FR"/>
          </a:p>
        </p:txBody>
      </p:sp>
    </p:spTree>
    <p:extLst>
      <p:ext uri="{BB962C8B-B14F-4D97-AF65-F5344CB8AC3E}">
        <p14:creationId xmlns:p14="http://schemas.microsoft.com/office/powerpoint/2010/main" val="19591609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7B6063-8CD0-DB4C-A154-F0FC245325F9}" type="slidenum">
              <a:rPr lang="fr-FR" smtClean="0"/>
              <a:t>14</a:t>
            </a:fld>
            <a:endParaRPr lang="fr-FR"/>
          </a:p>
        </p:txBody>
      </p:sp>
    </p:spTree>
    <p:extLst>
      <p:ext uri="{BB962C8B-B14F-4D97-AF65-F5344CB8AC3E}">
        <p14:creationId xmlns:p14="http://schemas.microsoft.com/office/powerpoint/2010/main" val="10217372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7B6063-8CD0-DB4C-A154-F0FC245325F9}" type="slidenum">
              <a:rPr lang="fr-FR" smtClean="0"/>
              <a:t>15</a:t>
            </a:fld>
            <a:endParaRPr lang="fr-FR"/>
          </a:p>
        </p:txBody>
      </p:sp>
    </p:spTree>
    <p:extLst>
      <p:ext uri="{BB962C8B-B14F-4D97-AF65-F5344CB8AC3E}">
        <p14:creationId xmlns:p14="http://schemas.microsoft.com/office/powerpoint/2010/main" val="25724311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7B6063-8CD0-DB4C-A154-F0FC245325F9}" type="slidenum">
              <a:rPr lang="fr-FR" smtClean="0"/>
              <a:t>16</a:t>
            </a:fld>
            <a:endParaRPr lang="fr-FR"/>
          </a:p>
        </p:txBody>
      </p:sp>
    </p:spTree>
    <p:extLst>
      <p:ext uri="{BB962C8B-B14F-4D97-AF65-F5344CB8AC3E}">
        <p14:creationId xmlns:p14="http://schemas.microsoft.com/office/powerpoint/2010/main" val="32382267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7B6063-8CD0-DB4C-A154-F0FC245325F9}" type="slidenum">
              <a:rPr lang="fr-FR" smtClean="0"/>
              <a:t>17</a:t>
            </a:fld>
            <a:endParaRPr lang="fr-FR"/>
          </a:p>
        </p:txBody>
      </p:sp>
    </p:spTree>
    <p:extLst>
      <p:ext uri="{BB962C8B-B14F-4D97-AF65-F5344CB8AC3E}">
        <p14:creationId xmlns:p14="http://schemas.microsoft.com/office/powerpoint/2010/main" val="10225560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7B6063-8CD0-DB4C-A154-F0FC245325F9}" type="slidenum">
              <a:rPr lang="fr-FR" smtClean="0"/>
              <a:t>19</a:t>
            </a:fld>
            <a:endParaRPr lang="fr-FR"/>
          </a:p>
        </p:txBody>
      </p:sp>
    </p:spTree>
    <p:extLst>
      <p:ext uri="{BB962C8B-B14F-4D97-AF65-F5344CB8AC3E}">
        <p14:creationId xmlns:p14="http://schemas.microsoft.com/office/powerpoint/2010/main" val="2740321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7B6063-8CD0-DB4C-A154-F0FC245325F9}" type="slidenum">
              <a:rPr lang="fr-FR" smtClean="0"/>
              <a:t>2</a:t>
            </a:fld>
            <a:endParaRPr lang="fr-FR"/>
          </a:p>
        </p:txBody>
      </p:sp>
    </p:spTree>
    <p:extLst>
      <p:ext uri="{BB962C8B-B14F-4D97-AF65-F5344CB8AC3E}">
        <p14:creationId xmlns:p14="http://schemas.microsoft.com/office/powerpoint/2010/main" val="38676735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7B6063-8CD0-DB4C-A154-F0FC245325F9}" type="slidenum">
              <a:rPr lang="fr-FR" smtClean="0"/>
              <a:t>3</a:t>
            </a:fld>
            <a:endParaRPr lang="fr-FR"/>
          </a:p>
        </p:txBody>
      </p:sp>
    </p:spTree>
    <p:extLst>
      <p:ext uri="{BB962C8B-B14F-4D97-AF65-F5344CB8AC3E}">
        <p14:creationId xmlns:p14="http://schemas.microsoft.com/office/powerpoint/2010/main" val="5366817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7B6063-8CD0-DB4C-A154-F0FC245325F9}" type="slidenum">
              <a:rPr lang="fr-FR" smtClean="0"/>
              <a:t>4</a:t>
            </a:fld>
            <a:endParaRPr lang="fr-FR"/>
          </a:p>
        </p:txBody>
      </p:sp>
    </p:spTree>
    <p:extLst>
      <p:ext uri="{BB962C8B-B14F-4D97-AF65-F5344CB8AC3E}">
        <p14:creationId xmlns:p14="http://schemas.microsoft.com/office/powerpoint/2010/main" val="41558689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7B6063-8CD0-DB4C-A154-F0FC245325F9}" type="slidenum">
              <a:rPr lang="fr-FR" smtClean="0"/>
              <a:t>5</a:t>
            </a:fld>
            <a:endParaRPr lang="fr-FR"/>
          </a:p>
        </p:txBody>
      </p:sp>
    </p:spTree>
    <p:extLst>
      <p:ext uri="{BB962C8B-B14F-4D97-AF65-F5344CB8AC3E}">
        <p14:creationId xmlns:p14="http://schemas.microsoft.com/office/powerpoint/2010/main" val="39657877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LU" altLang="fr-FR" sz="1200"/>
          </a:p>
        </p:txBody>
      </p:sp>
      <p:sp>
        <p:nvSpPr>
          <p:cNvPr id="4" name="Slide Number Placeholder 3"/>
          <p:cNvSpPr>
            <a:spLocks noGrp="1"/>
          </p:cNvSpPr>
          <p:nvPr>
            <p:ph type="sldNum" sz="quarter" idx="5"/>
          </p:nvPr>
        </p:nvSpPr>
        <p:spPr/>
        <p:txBody>
          <a:bodyPr/>
          <a:lstStyle/>
          <a:p>
            <a:fld id="{C07B6063-8CD0-DB4C-A154-F0FC245325F9}" type="slidenum">
              <a:rPr lang="fr-FR" smtClean="0"/>
              <a:t>6</a:t>
            </a:fld>
            <a:endParaRPr lang="fr-FR"/>
          </a:p>
        </p:txBody>
      </p:sp>
    </p:spTree>
    <p:extLst>
      <p:ext uri="{BB962C8B-B14F-4D97-AF65-F5344CB8AC3E}">
        <p14:creationId xmlns:p14="http://schemas.microsoft.com/office/powerpoint/2010/main" val="23648898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7B6063-8CD0-DB4C-A154-F0FC245325F9}" type="slidenum">
              <a:rPr lang="fr-FR" smtClean="0"/>
              <a:t>7</a:t>
            </a:fld>
            <a:endParaRPr lang="fr-FR"/>
          </a:p>
        </p:txBody>
      </p:sp>
    </p:spTree>
    <p:extLst>
      <p:ext uri="{BB962C8B-B14F-4D97-AF65-F5344CB8AC3E}">
        <p14:creationId xmlns:p14="http://schemas.microsoft.com/office/powerpoint/2010/main" val="3499199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7B6063-8CD0-DB4C-A154-F0FC245325F9}" type="slidenum">
              <a:rPr lang="fr-FR" smtClean="0"/>
              <a:t>8</a:t>
            </a:fld>
            <a:endParaRPr lang="fr-FR"/>
          </a:p>
        </p:txBody>
      </p:sp>
    </p:spTree>
    <p:extLst>
      <p:ext uri="{BB962C8B-B14F-4D97-AF65-F5344CB8AC3E}">
        <p14:creationId xmlns:p14="http://schemas.microsoft.com/office/powerpoint/2010/main" val="36600563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7B6063-8CD0-DB4C-A154-F0FC245325F9}" type="slidenum">
              <a:rPr lang="fr-FR" smtClean="0"/>
              <a:t>9</a:t>
            </a:fld>
            <a:endParaRPr lang="fr-FR"/>
          </a:p>
        </p:txBody>
      </p:sp>
    </p:spTree>
    <p:extLst>
      <p:ext uri="{BB962C8B-B14F-4D97-AF65-F5344CB8AC3E}">
        <p14:creationId xmlns:p14="http://schemas.microsoft.com/office/powerpoint/2010/main" val="33717420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hyperlink" Target="http://www.gouvernement.lu/" TargetMode="External"/><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hyperlink" Target="http://www.emwelt.lu/" TargetMode="External"/><Relationship Id="rId5" Type="http://schemas.openxmlformats.org/officeDocument/2006/relationships/hyperlink" Target="mailto:sandra.flammang@aev.etat.lu" TargetMode="External"/><Relationship Id="rId4" Type="http://schemas.openxmlformats.org/officeDocument/2006/relationships/hyperlink" Target="mailto:notification@aev.etat.lu"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 sans phot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7DC838D-1BBA-2648-8668-1657C459C7C5}"/>
              </a:ext>
            </a:extLst>
          </p:cNvPr>
          <p:cNvSpPr/>
          <p:nvPr userDrawn="1"/>
        </p:nvSpPr>
        <p:spPr>
          <a:xfrm>
            <a:off x="0" y="0"/>
            <a:ext cx="1218438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3" name="Connecteur droit 12">
            <a:extLst>
              <a:ext uri="{FF2B5EF4-FFF2-40B4-BE49-F238E27FC236}">
                <a16:creationId xmlns:a16="http://schemas.microsoft.com/office/drawing/2014/main" id="{8EC3A902-8015-9248-B89F-69E46A63ADE9}"/>
              </a:ext>
            </a:extLst>
          </p:cNvPr>
          <p:cNvCxnSpPr/>
          <p:nvPr userDrawn="1"/>
        </p:nvCxnSpPr>
        <p:spPr>
          <a:xfrm>
            <a:off x="921856" y="3976936"/>
            <a:ext cx="5596218"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Image 5" descr="Une image contenant Graphique, graphisme, conception, typographie&#10;&#10;Description générée automatiquement">
            <a:extLst>
              <a:ext uri="{FF2B5EF4-FFF2-40B4-BE49-F238E27FC236}">
                <a16:creationId xmlns:a16="http://schemas.microsoft.com/office/drawing/2014/main" id="{3B97C23B-73DE-F3BB-2519-E9A3EE09898D}"/>
              </a:ext>
            </a:extLst>
          </p:cNvPr>
          <p:cNvPicPr>
            <a:picLocks noChangeAspect="1"/>
          </p:cNvPicPr>
          <p:nvPr userDrawn="1"/>
        </p:nvPicPr>
        <p:blipFill>
          <a:blip r:embed="rId2"/>
          <a:stretch>
            <a:fillRect/>
          </a:stretch>
        </p:blipFill>
        <p:spPr>
          <a:xfrm>
            <a:off x="921857" y="5355139"/>
            <a:ext cx="2532544" cy="791420"/>
          </a:xfrm>
          <a:prstGeom prst="rect">
            <a:avLst/>
          </a:prstGeom>
        </p:spPr>
      </p:pic>
      <p:pic>
        <p:nvPicPr>
          <p:cNvPr id="11" name="Image 10" descr="Une image contenant Graphique, cercle, graphisme, Caractère coloré&#10;&#10;Description générée automatiquement">
            <a:extLst>
              <a:ext uri="{FF2B5EF4-FFF2-40B4-BE49-F238E27FC236}">
                <a16:creationId xmlns:a16="http://schemas.microsoft.com/office/drawing/2014/main" id="{42D97982-9871-FA72-5BF8-B2D70C14C8F3}"/>
              </a:ext>
            </a:extLst>
          </p:cNvPr>
          <p:cNvPicPr>
            <a:picLocks noChangeAspect="1"/>
          </p:cNvPicPr>
          <p:nvPr userDrawn="1"/>
        </p:nvPicPr>
        <p:blipFill>
          <a:blip r:embed="rId3"/>
          <a:stretch>
            <a:fillRect/>
          </a:stretch>
        </p:blipFill>
        <p:spPr>
          <a:xfrm>
            <a:off x="8966793" y="-981721"/>
            <a:ext cx="4625537" cy="4625537"/>
          </a:xfrm>
          <a:prstGeom prst="rect">
            <a:avLst/>
          </a:prstGeom>
        </p:spPr>
      </p:pic>
      <p:sp>
        <p:nvSpPr>
          <p:cNvPr id="9" name="Espace réservé du titre 1">
            <a:extLst>
              <a:ext uri="{FF2B5EF4-FFF2-40B4-BE49-F238E27FC236}">
                <a16:creationId xmlns:a16="http://schemas.microsoft.com/office/drawing/2014/main" id="{5024ABC9-9ABB-040C-1052-DDE3152332E3}"/>
              </a:ext>
            </a:extLst>
          </p:cNvPr>
          <p:cNvSpPr>
            <a:spLocks noGrp="1"/>
          </p:cNvSpPr>
          <p:nvPr>
            <p:ph type="title" hasCustomPrompt="1"/>
          </p:nvPr>
        </p:nvSpPr>
        <p:spPr>
          <a:xfrm>
            <a:off x="921855" y="2318253"/>
            <a:ext cx="7594183" cy="1325563"/>
          </a:xfrm>
          <a:prstGeom prst="rect">
            <a:avLst/>
          </a:prstGeom>
        </p:spPr>
        <p:txBody>
          <a:bodyPr vert="horz" lIns="0" tIns="0" rIns="0" bIns="0" rtlCol="0" anchor="ctr">
            <a:normAutofit/>
          </a:bodyPr>
          <a:lstStyle>
            <a:lvl1pPr>
              <a:defRPr sz="4800"/>
            </a:lvl1pPr>
          </a:lstStyle>
          <a:p>
            <a:r>
              <a:rPr lang="fr-FR" dirty="0">
                <a:solidFill>
                  <a:schemeClr val="tx1"/>
                </a:solidFill>
              </a:rPr>
              <a:t>TITRE</a:t>
            </a:r>
            <a:br>
              <a:rPr lang="fr-FR" dirty="0">
                <a:solidFill>
                  <a:schemeClr val="tx1"/>
                </a:solidFill>
              </a:rPr>
            </a:br>
            <a:r>
              <a:rPr lang="fr-FR" dirty="0">
                <a:solidFill>
                  <a:schemeClr val="tx1"/>
                </a:solidFill>
              </a:rPr>
              <a:t>POWERPOINT</a:t>
            </a:r>
          </a:p>
        </p:txBody>
      </p:sp>
      <p:sp>
        <p:nvSpPr>
          <p:cNvPr id="2" name="Espace réservé du texte 2">
            <a:extLst>
              <a:ext uri="{FF2B5EF4-FFF2-40B4-BE49-F238E27FC236}">
                <a16:creationId xmlns:a16="http://schemas.microsoft.com/office/drawing/2014/main" id="{4D01B786-3267-1CED-AAB6-749DD5782D24}"/>
              </a:ext>
            </a:extLst>
          </p:cNvPr>
          <p:cNvSpPr>
            <a:spLocks noGrp="1"/>
          </p:cNvSpPr>
          <p:nvPr>
            <p:ph idx="1" hasCustomPrompt="1"/>
          </p:nvPr>
        </p:nvSpPr>
        <p:spPr>
          <a:xfrm>
            <a:off x="921856" y="4213950"/>
            <a:ext cx="3628110" cy="404146"/>
          </a:xfrm>
          <a:prstGeom prst="rect">
            <a:avLst/>
          </a:prstGeom>
        </p:spPr>
        <p:txBody>
          <a:bodyPr vert="horz" lIns="0" tIns="0" rIns="0" bIns="0" rtlCol="0">
            <a:normAutofit/>
          </a:bodyPr>
          <a:lstStyle>
            <a:lvl1pPr marL="0" indent="0">
              <a:buNone/>
              <a:defRPr sz="2400"/>
            </a:lvl1pPr>
          </a:lstStyle>
          <a:p>
            <a:pPr lvl="0"/>
            <a:r>
              <a:rPr lang="fr-FR" dirty="0"/>
              <a:t>Date 01.10.2024</a:t>
            </a:r>
          </a:p>
        </p:txBody>
      </p:sp>
    </p:spTree>
    <p:extLst>
      <p:ext uri="{BB962C8B-B14F-4D97-AF65-F5344CB8AC3E}">
        <p14:creationId xmlns:p14="http://schemas.microsoft.com/office/powerpoint/2010/main" val="2606898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4F89C1F-64E2-1445-8E9D-8E799D8BE86F}"/>
              </a:ext>
            </a:extLst>
          </p:cNvPr>
          <p:cNvSpPr>
            <a:spLocks noGrp="1"/>
          </p:cNvSpPr>
          <p:nvPr>
            <p:ph type="title" hasCustomPrompt="1"/>
          </p:nvPr>
        </p:nvSpPr>
        <p:spPr>
          <a:xfrm>
            <a:off x="921728" y="805351"/>
            <a:ext cx="8485883" cy="708978"/>
          </a:xfrm>
        </p:spPr>
        <p:txBody>
          <a:bodyPr lIns="0" tIns="0" rIns="0" bIns="0" anchor="t"/>
          <a:lstStyle>
            <a:lvl1pPr>
              <a:defRPr b="1" i="0">
                <a:latin typeface="Aptos Display" panose="020B0004020202020204" pitchFamily="34" charset="0"/>
                <a:cs typeface="Calibri" panose="020F0502020204030204" pitchFamily="34" charset="0"/>
              </a:defRPr>
            </a:lvl1pPr>
          </a:lstStyle>
          <a:p>
            <a:r>
              <a:rPr lang="fr-LU" dirty="0"/>
              <a:t>TITRE</a:t>
            </a:r>
            <a:endParaRPr lang="fr-FR" dirty="0"/>
          </a:p>
        </p:txBody>
      </p:sp>
      <p:sp>
        <p:nvSpPr>
          <p:cNvPr id="6" name="Espace réservé de la date 3">
            <a:extLst>
              <a:ext uri="{FF2B5EF4-FFF2-40B4-BE49-F238E27FC236}">
                <a16:creationId xmlns:a16="http://schemas.microsoft.com/office/drawing/2014/main" id="{09923600-D181-5FD2-6FBC-97F94133A0E6}"/>
              </a:ext>
            </a:extLst>
          </p:cNvPr>
          <p:cNvSpPr>
            <a:spLocks noGrp="1"/>
          </p:cNvSpPr>
          <p:nvPr>
            <p:ph type="dt" sz="half" idx="2"/>
          </p:nvPr>
        </p:nvSpPr>
        <p:spPr>
          <a:xfrm>
            <a:off x="921728" y="366539"/>
            <a:ext cx="4215628" cy="312111"/>
          </a:xfrm>
          <a:prstGeom prst="rect">
            <a:avLst/>
          </a:prstGeom>
        </p:spPr>
        <p:txBody>
          <a:bodyPr vert="horz" lIns="0" tIns="45720" rIns="91440" bIns="45720" rtlCol="0" anchor="ctr"/>
          <a:lstStyle>
            <a:lvl1pPr algn="l">
              <a:defRPr sz="1600" b="1" i="0">
                <a:solidFill>
                  <a:schemeClr val="tx1"/>
                </a:solidFill>
                <a:latin typeface="Aptos Display" panose="020B0004020202020204" pitchFamily="34" charset="0"/>
                <a:cs typeface="Calibri" panose="020F0502020204030204" pitchFamily="34" charset="0"/>
              </a:defRPr>
            </a:lvl1pPr>
          </a:lstStyle>
          <a:p>
            <a:r>
              <a:rPr lang="fr-LU" dirty="0"/>
              <a:t>RUBRIQUE</a:t>
            </a:r>
            <a:endParaRPr lang="fr-FR" dirty="0"/>
          </a:p>
        </p:txBody>
      </p:sp>
      <p:sp>
        <p:nvSpPr>
          <p:cNvPr id="9" name="Espace réservé du contenu 4">
            <a:extLst>
              <a:ext uri="{FF2B5EF4-FFF2-40B4-BE49-F238E27FC236}">
                <a16:creationId xmlns:a16="http://schemas.microsoft.com/office/drawing/2014/main" id="{4E636C1E-E529-70AC-DE8D-93E47D62F5F9}"/>
              </a:ext>
            </a:extLst>
          </p:cNvPr>
          <p:cNvSpPr>
            <a:spLocks noGrp="1"/>
          </p:cNvSpPr>
          <p:nvPr>
            <p:ph sz="quarter" idx="12"/>
          </p:nvPr>
        </p:nvSpPr>
        <p:spPr>
          <a:xfrm>
            <a:off x="922338" y="1660874"/>
            <a:ext cx="9786937" cy="35362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dirty="0"/>
          </a:p>
        </p:txBody>
      </p:sp>
    </p:spTree>
    <p:extLst>
      <p:ext uri="{BB962C8B-B14F-4D97-AF65-F5344CB8AC3E}">
        <p14:creationId xmlns:p14="http://schemas.microsoft.com/office/powerpoint/2010/main" val="13502004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re et contenu">
    <p:spTree>
      <p:nvGrpSpPr>
        <p:cNvPr id="1" name=""/>
        <p:cNvGrpSpPr/>
        <p:nvPr/>
      </p:nvGrpSpPr>
      <p:grpSpPr>
        <a:xfrm>
          <a:off x="0" y="0"/>
          <a:ext cx="0" cy="0"/>
          <a:chOff x="0" y="0"/>
          <a:chExt cx="0" cy="0"/>
        </a:xfrm>
      </p:grpSpPr>
      <p:sp>
        <p:nvSpPr>
          <p:cNvPr id="3" name="Espace réservé du contenu 4">
            <a:extLst>
              <a:ext uri="{FF2B5EF4-FFF2-40B4-BE49-F238E27FC236}">
                <a16:creationId xmlns:a16="http://schemas.microsoft.com/office/drawing/2014/main" id="{9BE15CCE-99EB-39DB-772C-AEE594E21C86}"/>
              </a:ext>
            </a:extLst>
          </p:cNvPr>
          <p:cNvSpPr>
            <a:spLocks noGrp="1"/>
          </p:cNvSpPr>
          <p:nvPr>
            <p:ph sz="quarter" idx="13"/>
          </p:nvPr>
        </p:nvSpPr>
        <p:spPr>
          <a:xfrm>
            <a:off x="921728" y="1660874"/>
            <a:ext cx="4373562" cy="35362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dirty="0"/>
          </a:p>
        </p:txBody>
      </p:sp>
      <p:sp>
        <p:nvSpPr>
          <p:cNvPr id="4" name="Espace réservé du contenu 4">
            <a:extLst>
              <a:ext uri="{FF2B5EF4-FFF2-40B4-BE49-F238E27FC236}">
                <a16:creationId xmlns:a16="http://schemas.microsoft.com/office/drawing/2014/main" id="{CE11CE16-7BEB-2F4D-70FD-0D15BB008400}"/>
              </a:ext>
            </a:extLst>
          </p:cNvPr>
          <p:cNvSpPr>
            <a:spLocks noGrp="1"/>
          </p:cNvSpPr>
          <p:nvPr>
            <p:ph sz="quarter" idx="14"/>
          </p:nvPr>
        </p:nvSpPr>
        <p:spPr>
          <a:xfrm>
            <a:off x="5608028" y="1660874"/>
            <a:ext cx="4373562" cy="35362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dirty="0"/>
          </a:p>
        </p:txBody>
      </p:sp>
      <p:sp>
        <p:nvSpPr>
          <p:cNvPr id="5" name="Titre 1">
            <a:extLst>
              <a:ext uri="{FF2B5EF4-FFF2-40B4-BE49-F238E27FC236}">
                <a16:creationId xmlns:a16="http://schemas.microsoft.com/office/drawing/2014/main" id="{9EBC912F-EF19-1B45-D007-5E7418C5BE85}"/>
              </a:ext>
            </a:extLst>
          </p:cNvPr>
          <p:cNvSpPr>
            <a:spLocks noGrp="1"/>
          </p:cNvSpPr>
          <p:nvPr>
            <p:ph type="title" hasCustomPrompt="1"/>
          </p:nvPr>
        </p:nvSpPr>
        <p:spPr>
          <a:xfrm>
            <a:off x="921728" y="805351"/>
            <a:ext cx="8485883" cy="708978"/>
          </a:xfrm>
        </p:spPr>
        <p:txBody>
          <a:bodyPr lIns="0" tIns="0" rIns="0" bIns="0" anchor="t"/>
          <a:lstStyle>
            <a:lvl1pPr>
              <a:defRPr b="1" i="0">
                <a:latin typeface="Aptos Display" panose="020B0004020202020204" pitchFamily="34" charset="0"/>
                <a:cs typeface="Calibri" panose="020F0502020204030204" pitchFamily="34" charset="0"/>
              </a:defRPr>
            </a:lvl1pPr>
          </a:lstStyle>
          <a:p>
            <a:r>
              <a:rPr lang="fr-LU" dirty="0"/>
              <a:t>TITRE</a:t>
            </a:r>
            <a:endParaRPr lang="fr-FR" dirty="0"/>
          </a:p>
        </p:txBody>
      </p:sp>
      <p:sp>
        <p:nvSpPr>
          <p:cNvPr id="7" name="Espace réservé de la date 3">
            <a:extLst>
              <a:ext uri="{FF2B5EF4-FFF2-40B4-BE49-F238E27FC236}">
                <a16:creationId xmlns:a16="http://schemas.microsoft.com/office/drawing/2014/main" id="{AFFAA69C-06E0-2602-8750-7907A9C0ABC8}"/>
              </a:ext>
            </a:extLst>
          </p:cNvPr>
          <p:cNvSpPr>
            <a:spLocks noGrp="1"/>
          </p:cNvSpPr>
          <p:nvPr>
            <p:ph type="dt" sz="half" idx="2"/>
          </p:nvPr>
        </p:nvSpPr>
        <p:spPr>
          <a:xfrm>
            <a:off x="921728" y="366539"/>
            <a:ext cx="4215628" cy="312111"/>
          </a:xfrm>
          <a:prstGeom prst="rect">
            <a:avLst/>
          </a:prstGeom>
        </p:spPr>
        <p:txBody>
          <a:bodyPr vert="horz" lIns="0" tIns="45720" rIns="91440" bIns="45720" rtlCol="0" anchor="ctr"/>
          <a:lstStyle>
            <a:lvl1pPr algn="l">
              <a:defRPr sz="1600" b="1" i="0">
                <a:solidFill>
                  <a:schemeClr val="tx1"/>
                </a:solidFill>
                <a:latin typeface="Aptos Display" panose="020B0004020202020204" pitchFamily="34" charset="0"/>
                <a:cs typeface="Calibri" panose="020F0502020204030204" pitchFamily="34" charset="0"/>
              </a:defRPr>
            </a:lvl1pPr>
          </a:lstStyle>
          <a:p>
            <a:r>
              <a:rPr lang="fr-LU" dirty="0"/>
              <a:t>RUBRIQUE</a:t>
            </a:r>
            <a:endParaRPr lang="fr-FR" dirty="0"/>
          </a:p>
        </p:txBody>
      </p:sp>
    </p:spTree>
    <p:extLst>
      <p:ext uri="{BB962C8B-B14F-4D97-AF65-F5344CB8AC3E}">
        <p14:creationId xmlns:p14="http://schemas.microsoft.com/office/powerpoint/2010/main" val="18932999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re et contenu">
    <p:spTree>
      <p:nvGrpSpPr>
        <p:cNvPr id="1" name=""/>
        <p:cNvGrpSpPr/>
        <p:nvPr/>
      </p:nvGrpSpPr>
      <p:grpSpPr>
        <a:xfrm>
          <a:off x="0" y="0"/>
          <a:ext cx="0" cy="0"/>
          <a:chOff x="0" y="0"/>
          <a:chExt cx="0" cy="0"/>
        </a:xfrm>
      </p:grpSpPr>
      <p:sp>
        <p:nvSpPr>
          <p:cNvPr id="4" name="Espace réservé pour une image  2">
            <a:extLst>
              <a:ext uri="{FF2B5EF4-FFF2-40B4-BE49-F238E27FC236}">
                <a16:creationId xmlns:a16="http://schemas.microsoft.com/office/drawing/2014/main" id="{93FBBCD8-CB14-2F3F-BDA5-1AB717900ACB}"/>
              </a:ext>
            </a:extLst>
          </p:cNvPr>
          <p:cNvSpPr>
            <a:spLocks noGrp="1"/>
          </p:cNvSpPr>
          <p:nvPr>
            <p:ph type="pic" idx="13"/>
          </p:nvPr>
        </p:nvSpPr>
        <p:spPr>
          <a:xfrm>
            <a:off x="5494814" y="1660874"/>
            <a:ext cx="5230335" cy="3536251"/>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fr-FR" dirty="0"/>
          </a:p>
        </p:txBody>
      </p:sp>
      <p:sp>
        <p:nvSpPr>
          <p:cNvPr id="7" name="Espace réservé du contenu 4">
            <a:extLst>
              <a:ext uri="{FF2B5EF4-FFF2-40B4-BE49-F238E27FC236}">
                <a16:creationId xmlns:a16="http://schemas.microsoft.com/office/drawing/2014/main" id="{5DFD83BB-BA89-EC5C-1B94-3189E4CAD3F1}"/>
              </a:ext>
            </a:extLst>
          </p:cNvPr>
          <p:cNvSpPr>
            <a:spLocks noGrp="1"/>
          </p:cNvSpPr>
          <p:nvPr>
            <p:ph sz="quarter" idx="14"/>
          </p:nvPr>
        </p:nvSpPr>
        <p:spPr>
          <a:xfrm>
            <a:off x="921728" y="1660874"/>
            <a:ext cx="4373562" cy="35362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dirty="0"/>
          </a:p>
        </p:txBody>
      </p:sp>
      <p:sp>
        <p:nvSpPr>
          <p:cNvPr id="8" name="Titre 1">
            <a:extLst>
              <a:ext uri="{FF2B5EF4-FFF2-40B4-BE49-F238E27FC236}">
                <a16:creationId xmlns:a16="http://schemas.microsoft.com/office/drawing/2014/main" id="{3EDBBD2C-38AB-061D-6024-ED0F1076524B}"/>
              </a:ext>
            </a:extLst>
          </p:cNvPr>
          <p:cNvSpPr>
            <a:spLocks noGrp="1"/>
          </p:cNvSpPr>
          <p:nvPr>
            <p:ph type="title" hasCustomPrompt="1"/>
          </p:nvPr>
        </p:nvSpPr>
        <p:spPr>
          <a:xfrm>
            <a:off x="921728" y="805351"/>
            <a:ext cx="8485883" cy="708978"/>
          </a:xfrm>
        </p:spPr>
        <p:txBody>
          <a:bodyPr lIns="0" tIns="0" rIns="0" bIns="0" anchor="t"/>
          <a:lstStyle>
            <a:lvl1pPr>
              <a:defRPr b="1" i="0">
                <a:latin typeface="Aptos Display" panose="020B0004020202020204" pitchFamily="34" charset="0"/>
                <a:cs typeface="Calibri" panose="020F0502020204030204" pitchFamily="34" charset="0"/>
              </a:defRPr>
            </a:lvl1pPr>
          </a:lstStyle>
          <a:p>
            <a:r>
              <a:rPr lang="fr-LU" dirty="0"/>
              <a:t>TITRE</a:t>
            </a:r>
            <a:endParaRPr lang="fr-FR" dirty="0"/>
          </a:p>
        </p:txBody>
      </p:sp>
      <p:sp>
        <p:nvSpPr>
          <p:cNvPr id="11" name="Espace réservé de la date 3">
            <a:extLst>
              <a:ext uri="{FF2B5EF4-FFF2-40B4-BE49-F238E27FC236}">
                <a16:creationId xmlns:a16="http://schemas.microsoft.com/office/drawing/2014/main" id="{087942E7-4DF5-2CD4-0323-D9D3D28BDDB0}"/>
              </a:ext>
            </a:extLst>
          </p:cNvPr>
          <p:cNvSpPr>
            <a:spLocks noGrp="1"/>
          </p:cNvSpPr>
          <p:nvPr>
            <p:ph type="dt" sz="half" idx="2"/>
          </p:nvPr>
        </p:nvSpPr>
        <p:spPr>
          <a:xfrm>
            <a:off x="921728" y="366539"/>
            <a:ext cx="4215628" cy="312111"/>
          </a:xfrm>
          <a:prstGeom prst="rect">
            <a:avLst/>
          </a:prstGeom>
        </p:spPr>
        <p:txBody>
          <a:bodyPr vert="horz" lIns="0" tIns="45720" rIns="91440" bIns="45720" rtlCol="0" anchor="ctr"/>
          <a:lstStyle>
            <a:lvl1pPr algn="l">
              <a:defRPr sz="1600" b="1" i="0">
                <a:solidFill>
                  <a:schemeClr val="tx1"/>
                </a:solidFill>
                <a:latin typeface="Aptos Display" panose="020B0004020202020204" pitchFamily="34" charset="0"/>
                <a:cs typeface="Calibri" panose="020F0502020204030204" pitchFamily="34" charset="0"/>
              </a:defRPr>
            </a:lvl1pPr>
          </a:lstStyle>
          <a:p>
            <a:r>
              <a:rPr lang="fr-LU" dirty="0"/>
              <a:t>RUBRIQUE</a:t>
            </a:r>
            <a:endParaRPr lang="fr-FR" dirty="0"/>
          </a:p>
        </p:txBody>
      </p:sp>
    </p:spTree>
    <p:extLst>
      <p:ext uri="{BB962C8B-B14F-4D97-AF65-F5344CB8AC3E}">
        <p14:creationId xmlns:p14="http://schemas.microsoft.com/office/powerpoint/2010/main" val="1467129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act">
    <p:spTree>
      <p:nvGrpSpPr>
        <p:cNvPr id="1" name=""/>
        <p:cNvGrpSpPr/>
        <p:nvPr/>
      </p:nvGrpSpPr>
      <p:grpSpPr>
        <a:xfrm>
          <a:off x="0" y="0"/>
          <a:ext cx="0" cy="0"/>
          <a:chOff x="0" y="0"/>
          <a:chExt cx="0" cy="0"/>
        </a:xfrm>
      </p:grpSpPr>
      <p:pic>
        <p:nvPicPr>
          <p:cNvPr id="3" name="Picture 5">
            <a:extLst>
              <a:ext uri="{FF2B5EF4-FFF2-40B4-BE49-F238E27FC236}">
                <a16:creationId xmlns:a16="http://schemas.microsoft.com/office/drawing/2014/main" id="{F7C509B1-8324-84B7-F068-4C6673D5B4A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21727" y="5019509"/>
            <a:ext cx="2864975" cy="572995"/>
          </a:xfrm>
          <a:prstGeom prst="rect">
            <a:avLst/>
          </a:prstGeom>
        </p:spPr>
      </p:pic>
      <p:pic>
        <p:nvPicPr>
          <p:cNvPr id="5" name="Picture 6">
            <a:extLst>
              <a:ext uri="{FF2B5EF4-FFF2-40B4-BE49-F238E27FC236}">
                <a16:creationId xmlns:a16="http://schemas.microsoft.com/office/drawing/2014/main" id="{418F46D5-5DE8-AB2E-5CFD-EF3E1506434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42355" y="4397195"/>
            <a:ext cx="1244627" cy="1244627"/>
          </a:xfrm>
          <a:prstGeom prst="rect">
            <a:avLst/>
          </a:prstGeom>
          <a:ln>
            <a:noFill/>
          </a:ln>
          <a:effectLst>
            <a:outerShdw blurRad="50800" dist="38100" dir="2700000" algn="tl" rotWithShape="0">
              <a:prstClr val="black">
                <a:alpha val="40000"/>
              </a:prstClr>
            </a:outerShdw>
          </a:effectLst>
        </p:spPr>
      </p:pic>
      <p:sp>
        <p:nvSpPr>
          <p:cNvPr id="6" name="Titre 1">
            <a:extLst>
              <a:ext uri="{FF2B5EF4-FFF2-40B4-BE49-F238E27FC236}">
                <a16:creationId xmlns:a16="http://schemas.microsoft.com/office/drawing/2014/main" id="{04319884-F784-4C25-284C-9881A313CA24}"/>
              </a:ext>
            </a:extLst>
          </p:cNvPr>
          <p:cNvSpPr>
            <a:spLocks noGrp="1"/>
          </p:cNvSpPr>
          <p:nvPr>
            <p:ph type="title" hasCustomPrompt="1"/>
          </p:nvPr>
        </p:nvSpPr>
        <p:spPr>
          <a:xfrm>
            <a:off x="921728" y="805351"/>
            <a:ext cx="8485883" cy="708978"/>
          </a:xfrm>
        </p:spPr>
        <p:txBody>
          <a:bodyPr lIns="0" tIns="0" rIns="0" bIns="0" anchor="t"/>
          <a:lstStyle>
            <a:lvl1pPr>
              <a:defRPr b="1" i="0">
                <a:latin typeface="Aptos Display" panose="020B0004020202020204" pitchFamily="34" charset="0"/>
                <a:cs typeface="Calibri" panose="020F0502020204030204" pitchFamily="34" charset="0"/>
              </a:defRPr>
            </a:lvl1pPr>
          </a:lstStyle>
          <a:p>
            <a:r>
              <a:rPr lang="fr-LU" dirty="0"/>
              <a:t>CONTACT</a:t>
            </a:r>
            <a:endParaRPr lang="fr-FR" dirty="0"/>
          </a:p>
        </p:txBody>
      </p:sp>
      <p:sp>
        <p:nvSpPr>
          <p:cNvPr id="11" name="Espace réservé du contenu 4">
            <a:extLst>
              <a:ext uri="{FF2B5EF4-FFF2-40B4-BE49-F238E27FC236}">
                <a16:creationId xmlns:a16="http://schemas.microsoft.com/office/drawing/2014/main" id="{63A09AAD-7995-E85B-EF05-073C195FE96C}"/>
              </a:ext>
            </a:extLst>
          </p:cNvPr>
          <p:cNvSpPr>
            <a:spLocks noGrp="1"/>
          </p:cNvSpPr>
          <p:nvPr>
            <p:ph sz="quarter" idx="12" hasCustomPrompt="1"/>
          </p:nvPr>
        </p:nvSpPr>
        <p:spPr>
          <a:xfrm>
            <a:off x="921727" y="1660874"/>
            <a:ext cx="9100202" cy="2390382"/>
          </a:xfrm>
        </p:spPr>
        <p:txBody>
          <a:bodyPr>
            <a:normAutofit/>
          </a:bodyPr>
          <a:lstStyle>
            <a:lvl1pPr>
              <a:defRPr>
                <a:solidFill>
                  <a:schemeClr val="tx1"/>
                </a:solidFill>
              </a:defRPr>
            </a:lvl1pPr>
          </a:lstStyle>
          <a:p>
            <a:pPr marL="0" indent="0" fontAlgn="t">
              <a:buNone/>
            </a:pPr>
            <a:r>
              <a:rPr lang="fr-CH" sz="2000" b="1" kern="100" dirty="0">
                <a:solidFill>
                  <a:srgbClr val="D75524"/>
                </a:solidFill>
                <a:effectLst/>
                <a:latin typeface="Aptos" panose="020B0004020202020204" pitchFamily="34" charset="0"/>
                <a:ea typeface="Times New Roman" panose="02020603050405020304" pitchFamily="18" charset="0"/>
              </a:rPr>
              <a:t>Prénom Nom</a:t>
            </a:r>
            <a:br>
              <a:rPr lang="fr-CH" sz="2000" b="1" kern="100" dirty="0">
                <a:solidFill>
                  <a:srgbClr val="D75524"/>
                </a:solidFill>
                <a:effectLst/>
                <a:latin typeface="Aptos" panose="020B0004020202020204" pitchFamily="34" charset="0"/>
                <a:ea typeface="Times New Roman" panose="02020603050405020304" pitchFamily="18" charset="0"/>
              </a:rPr>
            </a:br>
            <a:r>
              <a:rPr lang="fr-FR" sz="2000" kern="100" dirty="0">
                <a:effectLst/>
                <a:latin typeface="Aptos" panose="020B0004020202020204" pitchFamily="34" charset="0"/>
                <a:ea typeface="Times New Roman" panose="02020603050405020304" pitchFamily="18" charset="0"/>
              </a:rPr>
              <a:t>Unité permis et subsides – Transport et négoce de déchets</a:t>
            </a:r>
            <a:endParaRPr lang="en-US" sz="2000" kern="100" dirty="0">
              <a:effectLst/>
              <a:latin typeface="Aptos" panose="020B0004020202020204" pitchFamily="34" charset="0"/>
              <a:ea typeface="Calibri" panose="020F0502020204030204" pitchFamily="34" charset="0"/>
              <a:cs typeface="Times New Roman" panose="02020603050405020304" pitchFamily="18" charset="0"/>
            </a:endParaRPr>
          </a:p>
          <a:p>
            <a:pPr marL="0" indent="0">
              <a:buNone/>
            </a:pPr>
            <a:r>
              <a:rPr lang="fr-CH" sz="2000" kern="100" dirty="0">
                <a:effectLst/>
                <a:latin typeface="Aptos" panose="020B0004020202020204" pitchFamily="34" charset="0"/>
                <a:ea typeface="Times New Roman" panose="02020603050405020304" pitchFamily="18" charset="0"/>
              </a:rPr>
              <a:t>Administration de l’environnement</a:t>
            </a:r>
            <a:br>
              <a:rPr lang="fr-CH" sz="2000" kern="100" dirty="0">
                <a:effectLst/>
                <a:latin typeface="Aptos" panose="020B0004020202020204" pitchFamily="34" charset="0"/>
                <a:ea typeface="Times New Roman" panose="02020603050405020304" pitchFamily="18" charset="0"/>
              </a:rPr>
            </a:br>
            <a:r>
              <a:rPr lang="fr-CH" sz="2000" kern="100" dirty="0">
                <a:effectLst/>
                <a:latin typeface="Aptos" panose="020B0004020202020204" pitchFamily="34" charset="0"/>
                <a:ea typeface="Times New Roman" panose="02020603050405020304" pitchFamily="18" charset="0"/>
              </a:rPr>
              <a:t>1, avenue du </a:t>
            </a:r>
            <a:r>
              <a:rPr lang="fr-CH" sz="2000" kern="100" dirty="0" err="1">
                <a:effectLst/>
                <a:latin typeface="Aptos" panose="020B0004020202020204" pitchFamily="34" charset="0"/>
                <a:ea typeface="Times New Roman" panose="02020603050405020304" pitchFamily="18" charset="0"/>
              </a:rPr>
              <a:t>Rock’n’Roll</a:t>
            </a:r>
            <a:r>
              <a:rPr lang="fr-CH" sz="2000" kern="100" dirty="0">
                <a:effectLst/>
                <a:latin typeface="Aptos" panose="020B0004020202020204" pitchFamily="34" charset="0"/>
                <a:ea typeface="Times New Roman" panose="02020603050405020304" pitchFamily="18" charset="0"/>
              </a:rPr>
              <a:t> . L-4361 Esch-sur-Alzette</a:t>
            </a:r>
            <a:endParaRPr lang="fr-CH" sz="2000" kern="100" dirty="0">
              <a:latin typeface="Aptos" panose="020B0004020202020204" pitchFamily="34" charset="0"/>
              <a:ea typeface="Times New Roman" panose="02020603050405020304" pitchFamily="18" charset="0"/>
            </a:endParaRPr>
          </a:p>
          <a:p>
            <a:pPr marL="0" indent="0">
              <a:buNone/>
            </a:pPr>
            <a:r>
              <a:rPr lang="de-DE" sz="2000" u="sng" kern="100" dirty="0">
                <a:solidFill>
                  <a:srgbClr val="595959"/>
                </a:solidFill>
                <a:latin typeface="Aptos" panose="020B000402020202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notification@aev.etat.lu</a:t>
            </a:r>
            <a:r>
              <a:rPr lang="de-DE" sz="2000" u="sng" kern="100" dirty="0">
                <a:solidFill>
                  <a:srgbClr val="595959"/>
                </a:solidFill>
                <a:latin typeface="Aptos" panose="020B0004020202020204" pitchFamily="34" charset="0"/>
                <a:ea typeface="Times New Roman" panose="02020603050405020304" pitchFamily="18" charset="0"/>
                <a:cs typeface="Times New Roman" panose="02020603050405020304" pitchFamily="18" charset="0"/>
              </a:rPr>
              <a:t> </a:t>
            </a:r>
            <a:r>
              <a:rPr lang="de-DE" sz="2000" kern="100" dirty="0">
                <a:effectLst/>
                <a:latin typeface="Aptos" panose="020B0004020202020204" pitchFamily="34" charset="0"/>
                <a:ea typeface="Times New Roman" panose="02020603050405020304" pitchFamily="18" charset="0"/>
                <a:cs typeface="Times New Roman" panose="02020603050405020304" pitchFamily="18" charset="0"/>
              </a:rPr>
              <a:t>| </a:t>
            </a:r>
            <a:r>
              <a:rPr lang="de-DE" sz="2000" kern="100" dirty="0" err="1">
                <a:effectLst/>
                <a:latin typeface="Aptos" panose="020B0004020202020204" pitchFamily="34" charset="0"/>
                <a:ea typeface="Times New Roman" panose="02020603050405020304" pitchFamily="18" charset="0"/>
                <a:cs typeface="Times New Roman" panose="02020603050405020304" pitchFamily="18" charset="0"/>
              </a:rPr>
              <a:t>aaaaaaa</a:t>
            </a:r>
            <a:r>
              <a:rPr lang="de-DE" sz="2000" kern="100" dirty="0" err="1">
                <a:effectLst/>
                <a:latin typeface="Aptos" panose="020B0004020202020204" pitchFamily="34" charset="0"/>
                <a:ea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@aev.etat.lu</a:t>
            </a:r>
            <a:r>
              <a:rPr lang="de-DE" sz="2000" kern="100" dirty="0">
                <a:effectLst/>
                <a:latin typeface="Aptos" panose="020B0004020202020204" pitchFamily="34" charset="0"/>
                <a:ea typeface="Times New Roman" panose="02020603050405020304" pitchFamily="18" charset="0"/>
                <a:cs typeface="Times New Roman" panose="02020603050405020304" pitchFamily="18" charset="0"/>
              </a:rPr>
              <a:t> </a:t>
            </a:r>
            <a:endParaRPr lang="de-DE" sz="2000" u="sng" kern="100" dirty="0">
              <a:solidFill>
                <a:srgbClr val="595959"/>
              </a:solidFill>
              <a:latin typeface="Aptos" panose="020B0004020202020204" pitchFamily="34" charset="0"/>
              <a:ea typeface="Times New Roman" panose="02020603050405020304" pitchFamily="18" charset="0"/>
              <a:cs typeface="Times New Roman" panose="02020603050405020304" pitchFamily="18" charset="0"/>
            </a:endParaRPr>
          </a:p>
          <a:p>
            <a:pPr marL="0" indent="0">
              <a:buNone/>
            </a:pPr>
            <a:r>
              <a:rPr lang="de-DE" sz="2000" u="sng" kern="100" dirty="0">
                <a:solidFill>
                  <a:srgbClr val="D75524"/>
                </a:solidFill>
                <a:effectLst/>
                <a:latin typeface="Aptos" panose="020B0004020202020204" pitchFamily="34" charset="0"/>
                <a:ea typeface="Times New Roman" panose="02020603050405020304" pitchFamily="18" charset="0"/>
                <a:cs typeface="Times New Roman" panose="02020603050405020304" pitchFamily="18" charset="0"/>
                <a:hlinkClick r:id="rId6">
                  <a:extLst>
                    <a:ext uri="{A12FA001-AC4F-418D-AE19-62706E023703}">
                      <ahyp:hlinkClr xmlns:ahyp="http://schemas.microsoft.com/office/drawing/2018/hyperlinkcolor" val="tx"/>
                    </a:ext>
                  </a:extLst>
                </a:hlinkClick>
              </a:rPr>
              <a:t>www.emwelt.lu</a:t>
            </a:r>
            <a:r>
              <a:rPr lang="en-US" sz="2000" kern="100" dirty="0">
                <a:solidFill>
                  <a:srgbClr val="D75524"/>
                </a:solidFill>
                <a:effectLst/>
                <a:latin typeface="Aptos" panose="020B0004020202020204" pitchFamily="34" charset="0"/>
                <a:ea typeface="Times New Roman" panose="02020603050405020304" pitchFamily="18" charset="0"/>
                <a:cs typeface="Times New Roman" panose="02020603050405020304" pitchFamily="18" charset="0"/>
              </a:rPr>
              <a:t> </a:t>
            </a:r>
            <a:r>
              <a:rPr lang="de-DE" sz="2000" kern="100" dirty="0">
                <a:effectLst/>
                <a:latin typeface="Aptos" panose="020B0004020202020204" pitchFamily="34" charset="0"/>
                <a:ea typeface="Times New Roman" panose="02020603050405020304" pitchFamily="18" charset="0"/>
                <a:cs typeface="Times New Roman" panose="02020603050405020304" pitchFamily="18" charset="0"/>
              </a:rPr>
              <a:t>|</a:t>
            </a:r>
            <a:r>
              <a:rPr lang="de-DE" sz="2000" b="1" kern="100" dirty="0">
                <a:solidFill>
                  <a:srgbClr val="D75524"/>
                </a:solidFill>
                <a:effectLst/>
                <a:latin typeface="Aptos" panose="020B0004020202020204" pitchFamily="34" charset="0"/>
                <a:ea typeface="Times New Roman" panose="02020603050405020304" pitchFamily="18" charset="0"/>
                <a:cs typeface="Times New Roman" panose="02020603050405020304" pitchFamily="18" charset="0"/>
              </a:rPr>
              <a:t> </a:t>
            </a:r>
            <a:r>
              <a:rPr lang="de-DE" sz="2000" u="sng" kern="100" dirty="0">
                <a:solidFill>
                  <a:srgbClr val="595959"/>
                </a:solidFill>
                <a:effectLst/>
                <a:latin typeface="Aptos" panose="020B0004020202020204" pitchFamily="34" charset="0"/>
                <a:ea typeface="Times New Roman" panose="02020603050405020304" pitchFamily="18" charset="0"/>
                <a:cs typeface="Times New Roman" panose="02020603050405020304" pitchFamily="18" charset="0"/>
                <a:hlinkClick r:id="rId7">
                  <a:extLst>
                    <a:ext uri="{A12FA001-AC4F-418D-AE19-62706E023703}">
                      <ahyp:hlinkClr xmlns:ahyp="http://schemas.microsoft.com/office/drawing/2018/hyperlinkcolor" val="tx"/>
                    </a:ext>
                  </a:extLst>
                </a:hlinkClick>
              </a:rPr>
              <a:t>www.gouvernement.lu</a:t>
            </a:r>
            <a:r>
              <a:rPr lang="de-DE" sz="2000" kern="100" dirty="0">
                <a:effectLst/>
                <a:latin typeface="Aptos" panose="020B0004020202020204" pitchFamily="34" charset="0"/>
                <a:ea typeface="Times New Roman" panose="02020603050405020304" pitchFamily="18" charset="0"/>
                <a:cs typeface="Times New Roman" panose="02020603050405020304" pitchFamily="18" charset="0"/>
              </a:rPr>
              <a:t>  </a:t>
            </a:r>
            <a:endParaRPr lang="en-US" sz="2000" kern="100" dirty="0">
              <a:effectLst/>
              <a:latin typeface="Aptos" panose="020B00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842533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Titre et contenu">
    <p:spTree>
      <p:nvGrpSpPr>
        <p:cNvPr id="1" name=""/>
        <p:cNvGrpSpPr/>
        <p:nvPr/>
      </p:nvGrpSpPr>
      <p:grpSpPr>
        <a:xfrm>
          <a:off x="0" y="0"/>
          <a:ext cx="0" cy="0"/>
          <a:chOff x="0" y="0"/>
          <a:chExt cx="0" cy="0"/>
        </a:xfrm>
      </p:grpSpPr>
      <p:sp>
        <p:nvSpPr>
          <p:cNvPr id="3" name="Espace réservé du contenu 4">
            <a:extLst>
              <a:ext uri="{FF2B5EF4-FFF2-40B4-BE49-F238E27FC236}">
                <a16:creationId xmlns:a16="http://schemas.microsoft.com/office/drawing/2014/main" id="{9BE15CCE-99EB-39DB-772C-AEE594E21C86}"/>
              </a:ext>
            </a:extLst>
          </p:cNvPr>
          <p:cNvSpPr>
            <a:spLocks noGrp="1"/>
          </p:cNvSpPr>
          <p:nvPr>
            <p:ph sz="quarter" idx="13"/>
          </p:nvPr>
        </p:nvSpPr>
        <p:spPr>
          <a:xfrm>
            <a:off x="921728" y="1660874"/>
            <a:ext cx="4373562" cy="35362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dirty="0"/>
          </a:p>
        </p:txBody>
      </p:sp>
      <p:sp>
        <p:nvSpPr>
          <p:cNvPr id="4" name="Espace réservé du contenu 4">
            <a:extLst>
              <a:ext uri="{FF2B5EF4-FFF2-40B4-BE49-F238E27FC236}">
                <a16:creationId xmlns:a16="http://schemas.microsoft.com/office/drawing/2014/main" id="{CE11CE16-7BEB-2F4D-70FD-0D15BB008400}"/>
              </a:ext>
            </a:extLst>
          </p:cNvPr>
          <p:cNvSpPr>
            <a:spLocks noGrp="1"/>
          </p:cNvSpPr>
          <p:nvPr>
            <p:ph sz="quarter" idx="14"/>
          </p:nvPr>
        </p:nvSpPr>
        <p:spPr>
          <a:xfrm>
            <a:off x="5608028" y="1660874"/>
            <a:ext cx="4373562" cy="35362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dirty="0"/>
          </a:p>
        </p:txBody>
      </p:sp>
      <p:sp>
        <p:nvSpPr>
          <p:cNvPr id="7" name="Espace réservé de la date 3">
            <a:extLst>
              <a:ext uri="{FF2B5EF4-FFF2-40B4-BE49-F238E27FC236}">
                <a16:creationId xmlns:a16="http://schemas.microsoft.com/office/drawing/2014/main" id="{AFFAA69C-06E0-2602-8750-7907A9C0ABC8}"/>
              </a:ext>
            </a:extLst>
          </p:cNvPr>
          <p:cNvSpPr>
            <a:spLocks noGrp="1"/>
          </p:cNvSpPr>
          <p:nvPr>
            <p:ph type="dt" sz="half" idx="2"/>
          </p:nvPr>
        </p:nvSpPr>
        <p:spPr>
          <a:xfrm>
            <a:off x="921728" y="366539"/>
            <a:ext cx="4215628" cy="312111"/>
          </a:xfrm>
          <a:prstGeom prst="rect">
            <a:avLst/>
          </a:prstGeom>
        </p:spPr>
        <p:txBody>
          <a:bodyPr vert="horz" lIns="0" tIns="45720" rIns="91440" bIns="45720" rtlCol="0" anchor="ctr"/>
          <a:lstStyle>
            <a:lvl1pPr algn="l">
              <a:defRPr sz="1600" b="1" i="0">
                <a:solidFill>
                  <a:schemeClr val="tx1"/>
                </a:solidFill>
                <a:latin typeface="Aptos Display" panose="020B0004020202020204" pitchFamily="34" charset="0"/>
                <a:cs typeface="Calibri" panose="020F0502020204030204" pitchFamily="34" charset="0"/>
              </a:defRPr>
            </a:lvl1pPr>
          </a:lstStyle>
          <a:p>
            <a:r>
              <a:rPr lang="fr-LU" dirty="0"/>
              <a:t>RUBRIQUE</a:t>
            </a:r>
            <a:endParaRPr lang="fr-FR" dirty="0"/>
          </a:p>
        </p:txBody>
      </p:sp>
    </p:spTree>
    <p:extLst>
      <p:ext uri="{BB962C8B-B14F-4D97-AF65-F5344CB8AC3E}">
        <p14:creationId xmlns:p14="http://schemas.microsoft.com/office/powerpoint/2010/main" val="27572710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FBD66A31-5592-9C4F-BB7E-A8656C9A5036}"/>
              </a:ext>
            </a:extLst>
          </p:cNvPr>
          <p:cNvSpPr>
            <a:spLocks noGrp="1"/>
          </p:cNvSpPr>
          <p:nvPr>
            <p:ph type="title"/>
          </p:nvPr>
        </p:nvSpPr>
        <p:spPr>
          <a:xfrm>
            <a:off x="921728" y="949893"/>
            <a:ext cx="10515600" cy="1325563"/>
          </a:xfrm>
          <a:prstGeom prst="rect">
            <a:avLst/>
          </a:prstGeom>
        </p:spPr>
        <p:txBody>
          <a:bodyPr vert="horz" lIns="0" tIns="0" rIns="0" bIns="0" rtlCol="0" anchor="ctr">
            <a:normAutofit/>
          </a:bodyPr>
          <a:lstStyle/>
          <a:p>
            <a:r>
              <a:rPr lang="fr-FR" dirty="0"/>
              <a:t>Modifiez le style du titre</a:t>
            </a:r>
          </a:p>
        </p:txBody>
      </p:sp>
      <p:cxnSp>
        <p:nvCxnSpPr>
          <p:cNvPr id="16" name="Connecteur droit 15">
            <a:extLst>
              <a:ext uri="{FF2B5EF4-FFF2-40B4-BE49-F238E27FC236}">
                <a16:creationId xmlns:a16="http://schemas.microsoft.com/office/drawing/2014/main" id="{E556AE24-C911-304C-A6B6-ECEA8F3F5F91}"/>
              </a:ext>
            </a:extLst>
          </p:cNvPr>
          <p:cNvCxnSpPr>
            <a:cxnSpLocks/>
          </p:cNvCxnSpPr>
          <p:nvPr userDrawn="1"/>
        </p:nvCxnSpPr>
        <p:spPr>
          <a:xfrm>
            <a:off x="921728" y="6298785"/>
            <a:ext cx="978730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Espace réservé du texte 2">
            <a:extLst>
              <a:ext uri="{FF2B5EF4-FFF2-40B4-BE49-F238E27FC236}">
                <a16:creationId xmlns:a16="http://schemas.microsoft.com/office/drawing/2014/main" id="{EA2D966C-6650-204F-B0A9-6E69787B4096}"/>
              </a:ext>
            </a:extLst>
          </p:cNvPr>
          <p:cNvSpPr>
            <a:spLocks noGrp="1"/>
          </p:cNvSpPr>
          <p:nvPr>
            <p:ph type="body" idx="1"/>
          </p:nvPr>
        </p:nvSpPr>
        <p:spPr>
          <a:xfrm>
            <a:off x="921727" y="2401139"/>
            <a:ext cx="10515599" cy="3775824"/>
          </a:xfrm>
          <a:prstGeom prst="rect">
            <a:avLst/>
          </a:prstGeom>
        </p:spPr>
        <p:txBody>
          <a:bodyPr vert="horz" lIns="0" tIns="0" rIns="0" bIns="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pic>
        <p:nvPicPr>
          <p:cNvPr id="9" name="Image 8" descr="Une image contenant Graphique, cercle, graphisme, Caractère coloré&#10;&#10;Description générée automatiquement">
            <a:extLst>
              <a:ext uri="{FF2B5EF4-FFF2-40B4-BE49-F238E27FC236}">
                <a16:creationId xmlns:a16="http://schemas.microsoft.com/office/drawing/2014/main" id="{39B6236C-5090-5BB8-3D96-332A95D23513}"/>
              </a:ext>
            </a:extLst>
          </p:cNvPr>
          <p:cNvPicPr>
            <a:picLocks noChangeAspect="1"/>
          </p:cNvPicPr>
          <p:nvPr userDrawn="1"/>
        </p:nvPicPr>
        <p:blipFill>
          <a:blip r:embed="rId8"/>
          <a:stretch>
            <a:fillRect/>
          </a:stretch>
        </p:blipFill>
        <p:spPr>
          <a:xfrm>
            <a:off x="10894401" y="5938270"/>
            <a:ext cx="709035" cy="709035"/>
          </a:xfrm>
          <a:prstGeom prst="rect">
            <a:avLst/>
          </a:prstGeom>
        </p:spPr>
      </p:pic>
      <p:sp>
        <p:nvSpPr>
          <p:cNvPr id="5" name="TextBox 4">
            <a:extLst>
              <a:ext uri="{FF2B5EF4-FFF2-40B4-BE49-F238E27FC236}">
                <a16:creationId xmlns:a16="http://schemas.microsoft.com/office/drawing/2014/main" id="{06864272-C17F-D238-615E-4F9614EF3153}"/>
              </a:ext>
            </a:extLst>
          </p:cNvPr>
          <p:cNvSpPr txBox="1"/>
          <p:nvPr userDrawn="1"/>
        </p:nvSpPr>
        <p:spPr>
          <a:xfrm>
            <a:off x="400594" y="6302646"/>
            <a:ext cx="6096000" cy="307777"/>
          </a:xfrm>
          <a:prstGeom prst="rect">
            <a:avLst/>
          </a:prstGeom>
          <a:noFill/>
        </p:spPr>
        <p:txBody>
          <a:bodyPr wrap="square">
            <a:spAutoFit/>
          </a:bodyPr>
          <a:lstStyle/>
          <a:p>
            <a:pPr lvl="1"/>
            <a:r>
              <a:rPr lang="fr-FR" sz="1400" b="1" dirty="0">
                <a:latin typeface="Aptos Display" panose="020B0004020202020204" pitchFamily="34" charset="0"/>
              </a:rPr>
              <a:t>Administration de l’environnement</a:t>
            </a:r>
          </a:p>
        </p:txBody>
      </p:sp>
    </p:spTree>
    <p:extLst>
      <p:ext uri="{BB962C8B-B14F-4D97-AF65-F5344CB8AC3E}">
        <p14:creationId xmlns:p14="http://schemas.microsoft.com/office/powerpoint/2010/main" val="2322138361"/>
      </p:ext>
    </p:extLst>
  </p:cSld>
  <p:clrMap bg1="lt1" tx1="dk1" bg2="lt2" tx2="dk2" accent1="accent1" accent2="accent2" accent3="accent3" accent4="accent4" accent5="accent5" accent6="accent6" hlink="hlink" folHlink="folHlink"/>
  <p:sldLayoutIdLst>
    <p:sldLayoutId id="2147483717" r:id="rId1"/>
    <p:sldLayoutId id="2147483667" r:id="rId2"/>
    <p:sldLayoutId id="2147483719" r:id="rId3"/>
    <p:sldLayoutId id="2147483715" r:id="rId4"/>
    <p:sldLayoutId id="2147483718" r:id="rId5"/>
    <p:sldLayoutId id="2147483720" r:id="rId6"/>
  </p:sldLayoutIdLst>
  <p:hf sldNum="0" hdr="0"/>
  <p:txStyles>
    <p:titleStyle>
      <a:lvl1pPr algn="l" defTabSz="914400" rtl="0" eaLnBrk="1" latinLnBrk="0" hangingPunct="1">
        <a:lnSpc>
          <a:spcPct val="90000"/>
        </a:lnSpc>
        <a:spcBef>
          <a:spcPct val="0"/>
        </a:spcBef>
        <a:buNone/>
        <a:defRPr sz="5400" b="1" kern="1200">
          <a:solidFill>
            <a:schemeClr val="tx1"/>
          </a:solidFill>
          <a:latin typeface="Aptos Display" panose="020B0004020202020204" pitchFamily="34" charset="0"/>
          <a:ea typeface="+mj-ea"/>
          <a:cs typeface="Calibri" panose="020F0502020204030204" pitchFamily="34" charset="0"/>
        </a:defRPr>
      </a:lvl1pPr>
    </p:titleStyle>
    <p:bodyStyle>
      <a:lvl1pPr marL="228600" indent="-228600" algn="l" defTabSz="914400" rtl="0" eaLnBrk="1" latinLnBrk="0" hangingPunct="1">
        <a:lnSpc>
          <a:spcPct val="100000"/>
        </a:lnSpc>
        <a:spcBef>
          <a:spcPts val="1000"/>
        </a:spcBef>
        <a:buClr>
          <a:srgbClr val="D85424"/>
        </a:buClr>
        <a:buFont typeface="Arial" panose="020B0604020202020204" pitchFamily="34" charset="0"/>
        <a:buChar char="•"/>
        <a:defRPr sz="2800" kern="1200">
          <a:solidFill>
            <a:schemeClr val="tx1"/>
          </a:solidFill>
          <a:latin typeface="Aptos Display" panose="020B0004020202020204" pitchFamily="34" charset="0"/>
          <a:ea typeface="+mn-ea"/>
          <a:cs typeface="Calibri" panose="020F0502020204030204" pitchFamily="34" charset="0"/>
        </a:defRPr>
      </a:lvl1pPr>
      <a:lvl2pPr marL="685800" indent="-228600" algn="l" defTabSz="914400" rtl="0" eaLnBrk="1" latinLnBrk="0" hangingPunct="1">
        <a:lnSpc>
          <a:spcPct val="100000"/>
        </a:lnSpc>
        <a:spcBef>
          <a:spcPts val="500"/>
        </a:spcBef>
        <a:buClr>
          <a:srgbClr val="D85424"/>
        </a:buClr>
        <a:buFont typeface="Arial" panose="020B0604020202020204" pitchFamily="34" charset="0"/>
        <a:buChar char="•"/>
        <a:defRPr sz="2400" kern="1200">
          <a:solidFill>
            <a:schemeClr val="tx1"/>
          </a:solidFill>
          <a:latin typeface="Aptos Display" panose="020B0004020202020204" pitchFamily="34" charset="0"/>
          <a:ea typeface="+mn-ea"/>
          <a:cs typeface="Calibri" panose="020F0502020204030204" pitchFamily="34" charset="0"/>
        </a:defRPr>
      </a:lvl2pPr>
      <a:lvl3pPr marL="1143000" indent="-228600" algn="l" defTabSz="914400" rtl="0" eaLnBrk="1" latinLnBrk="0" hangingPunct="1">
        <a:lnSpc>
          <a:spcPct val="100000"/>
        </a:lnSpc>
        <a:spcBef>
          <a:spcPts val="500"/>
        </a:spcBef>
        <a:buClr>
          <a:srgbClr val="D85424"/>
        </a:buClr>
        <a:buFont typeface="Arial" panose="020B0604020202020204" pitchFamily="34" charset="0"/>
        <a:buChar char="•"/>
        <a:defRPr sz="2000" kern="1200">
          <a:solidFill>
            <a:schemeClr val="tx1"/>
          </a:solidFill>
          <a:latin typeface="Aptos Display" panose="020B0004020202020204" pitchFamily="34" charset="0"/>
          <a:ea typeface="+mn-ea"/>
          <a:cs typeface="Calibri" panose="020F0502020204030204" pitchFamily="34" charset="0"/>
        </a:defRPr>
      </a:lvl3pPr>
      <a:lvl4pPr marL="1600200" indent="-228600" algn="l" defTabSz="914400" rtl="0" eaLnBrk="1" latinLnBrk="0" hangingPunct="1">
        <a:lnSpc>
          <a:spcPct val="100000"/>
        </a:lnSpc>
        <a:spcBef>
          <a:spcPts val="500"/>
        </a:spcBef>
        <a:buClr>
          <a:srgbClr val="D85424"/>
        </a:buClr>
        <a:buFont typeface="Arial" panose="020B0604020202020204" pitchFamily="34" charset="0"/>
        <a:buChar char="•"/>
        <a:defRPr sz="1800" kern="1200">
          <a:solidFill>
            <a:schemeClr val="tx1"/>
          </a:solidFill>
          <a:latin typeface="Aptos Display" panose="020B0004020202020204" pitchFamily="34" charset="0"/>
          <a:ea typeface="+mn-ea"/>
          <a:cs typeface="Calibri" panose="020F0502020204030204" pitchFamily="34" charset="0"/>
        </a:defRPr>
      </a:lvl4pPr>
      <a:lvl5pPr marL="2057400" indent="-228600" algn="l" defTabSz="914400" rtl="0" eaLnBrk="1" latinLnBrk="0" hangingPunct="1">
        <a:lnSpc>
          <a:spcPct val="100000"/>
        </a:lnSpc>
        <a:spcBef>
          <a:spcPts val="500"/>
        </a:spcBef>
        <a:buClr>
          <a:srgbClr val="D85424"/>
        </a:buClr>
        <a:buFont typeface="Arial" panose="020B0604020202020204" pitchFamily="34" charset="0"/>
        <a:buChar char="•"/>
        <a:defRPr sz="1800" kern="1200">
          <a:solidFill>
            <a:schemeClr val="tx1"/>
          </a:solidFill>
          <a:latin typeface="Aptos Display" panose="020B000402020202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environnement.public.lu/fr/emweltprozeduren/Autorisations/cbam.html"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environment.ec.europa.eu/topics/industrial-emissions-and-safety/industrial-and-livestock-rearing-emissions-directive-ied-20_en"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s://environnement.public.lu/fr/emweltprozeduren/Autorisations/Etablissements_classes.html"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hyperlink" Target="https://industry.eea.europa.eu/"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emwelt.lu/" TargetMode="External"/><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hyperlink" Target="http://www.gouvernement.lu/"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g"/><Relationship Id="rId7"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mailto:agrements@aev.etat.lu"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eur-lex.europa.eu/legal-content/FR/TXT/HTML/?uri=CELEX:02003L0087-20210101&amp;from=EN"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mailto:regadmin@aev.etat.lu" TargetMode="External"/><Relationship Id="rId5" Type="http://schemas.openxmlformats.org/officeDocument/2006/relationships/hyperlink" Target="https://environnement.public.lu/fr/emweltprozeduren/Autorisations.html" TargetMode="External"/><Relationship Id="rId4" Type="http://schemas.openxmlformats.org/officeDocument/2006/relationships/hyperlink" Target="https://environnement.public.lu/fr.html"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climate.ec.europa.eu/eu-action/eu-emissions-trading-system-eu-ets/monitoring-reporting-and-verification-eu-ets-emissions_en"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DA618AD-B71D-D21B-54D5-4B3B46C56B85}"/>
              </a:ext>
            </a:extLst>
          </p:cNvPr>
          <p:cNvSpPr>
            <a:spLocks noGrp="1"/>
          </p:cNvSpPr>
          <p:nvPr>
            <p:ph type="title"/>
          </p:nvPr>
        </p:nvSpPr>
        <p:spPr/>
        <p:txBody>
          <a:bodyPr/>
          <a:lstStyle/>
          <a:p>
            <a:r>
              <a:rPr lang="en-US" sz="3600">
                <a:effectLst/>
                <a:latin typeface="Calibri" panose="020F0502020204030204" pitchFamily="34" charset="0"/>
                <a:ea typeface="Calibri" panose="020F0502020204030204" pitchFamily="34" charset="0"/>
                <a:cs typeface="Times New Roman" panose="02020603050405020304" pitchFamily="18" charset="0"/>
              </a:rPr>
              <a:t>Journée de l’Accréditation</a:t>
            </a:r>
            <a:br>
              <a:rPr lang="en-US" sz="1800">
                <a:effectLst/>
                <a:latin typeface="Calibri" panose="020F0502020204030204" pitchFamily="34" charset="0"/>
                <a:ea typeface="Calibri" panose="020F0502020204030204" pitchFamily="34" charset="0"/>
                <a:cs typeface="Times New Roman" panose="02020603050405020304" pitchFamily="18" charset="0"/>
              </a:rPr>
            </a:br>
            <a:br>
              <a:rPr lang="en-US" sz="1800">
                <a:effectLst/>
                <a:latin typeface="Calibri" panose="020F0502020204030204" pitchFamily="34" charset="0"/>
                <a:ea typeface="Calibri" panose="020F0502020204030204" pitchFamily="34" charset="0"/>
                <a:cs typeface="Times New Roman" panose="02020603050405020304" pitchFamily="18" charset="0"/>
              </a:rPr>
            </a:br>
            <a:r>
              <a:rPr lang="fr-FR" sz="2000" b="1">
                <a:effectLst/>
                <a:latin typeface="Calibri" panose="020F0502020204030204" pitchFamily="34" charset="0"/>
                <a:ea typeface="Calibri" panose="020F0502020204030204" pitchFamily="34" charset="0"/>
                <a:cs typeface="Times New Roman" panose="02020603050405020304" pitchFamily="18" charset="0"/>
              </a:rPr>
              <a:t>« Nouveaux développements réglementaires dans le domaine de l’environnement – Impact sur l’accréditation »</a:t>
            </a:r>
            <a:endParaRPr lang="fr-FR"/>
          </a:p>
        </p:txBody>
      </p:sp>
      <p:sp>
        <p:nvSpPr>
          <p:cNvPr id="3" name="Espace réservé du contenu 2">
            <a:extLst>
              <a:ext uri="{FF2B5EF4-FFF2-40B4-BE49-F238E27FC236}">
                <a16:creationId xmlns:a16="http://schemas.microsoft.com/office/drawing/2014/main" id="{BA46D56B-4F77-FAED-2EAE-9DC3F7169BBF}"/>
              </a:ext>
            </a:extLst>
          </p:cNvPr>
          <p:cNvSpPr>
            <a:spLocks noGrp="1"/>
          </p:cNvSpPr>
          <p:nvPr>
            <p:ph idx="1"/>
          </p:nvPr>
        </p:nvSpPr>
        <p:spPr>
          <a:xfrm>
            <a:off x="921856" y="4213950"/>
            <a:ext cx="8344064" cy="510450"/>
          </a:xfrm>
        </p:spPr>
        <p:txBody>
          <a:bodyPr>
            <a:normAutofit/>
          </a:bodyPr>
          <a:lstStyle/>
          <a:p>
            <a:r>
              <a:rPr lang="fr-FR"/>
              <a:t>04.10.2025 	David GLOD, directeur adjoint</a:t>
            </a:r>
            <a:endParaRPr lang="fr-FR" dirty="0"/>
          </a:p>
        </p:txBody>
      </p:sp>
    </p:spTree>
    <p:extLst>
      <p:ext uri="{BB962C8B-B14F-4D97-AF65-F5344CB8AC3E}">
        <p14:creationId xmlns:p14="http://schemas.microsoft.com/office/powerpoint/2010/main" val="3121519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045553-F22C-3712-35FE-22518BBB8939}"/>
              </a:ext>
            </a:extLst>
          </p:cNvPr>
          <p:cNvSpPr>
            <a:spLocks noGrp="1"/>
          </p:cNvSpPr>
          <p:nvPr>
            <p:ph type="title"/>
          </p:nvPr>
        </p:nvSpPr>
        <p:spPr/>
        <p:txBody>
          <a:bodyPr>
            <a:noAutofit/>
          </a:bodyPr>
          <a:lstStyle/>
          <a:p>
            <a:r>
              <a:rPr lang="fr-FR" sz="4000"/>
              <a:t>CBAM</a:t>
            </a:r>
            <a:br>
              <a:rPr lang="fr-FR" sz="4000"/>
            </a:br>
            <a:endParaRPr lang="en-US" sz="4000"/>
          </a:p>
        </p:txBody>
      </p:sp>
      <p:sp>
        <p:nvSpPr>
          <p:cNvPr id="4" name="Content Placeholder 3">
            <a:extLst>
              <a:ext uri="{FF2B5EF4-FFF2-40B4-BE49-F238E27FC236}">
                <a16:creationId xmlns:a16="http://schemas.microsoft.com/office/drawing/2014/main" id="{CA04555D-D8DC-8EFD-AD6D-88E250C2AE48}"/>
              </a:ext>
            </a:extLst>
          </p:cNvPr>
          <p:cNvSpPr>
            <a:spLocks noGrp="1"/>
          </p:cNvSpPr>
          <p:nvPr>
            <p:ph sz="quarter" idx="12"/>
          </p:nvPr>
        </p:nvSpPr>
        <p:spPr>
          <a:xfrm>
            <a:off x="922337" y="1599198"/>
            <a:ext cx="4890633" cy="4422355"/>
          </a:xfrm>
        </p:spPr>
        <p:txBody>
          <a:bodyPr>
            <a:noAutofit/>
          </a:bodyPr>
          <a:lstStyle/>
          <a:p>
            <a:pPr marL="0" indent="0">
              <a:spcAft>
                <a:spcPts val="600"/>
              </a:spcAft>
              <a:buNone/>
            </a:pPr>
            <a:r>
              <a:rPr lang="fr-FR" sz="1800">
                <a:latin typeface="+mn-lt"/>
              </a:rPr>
              <a:t>Carbon border adjustment mechanism (CBAM)</a:t>
            </a:r>
          </a:p>
          <a:p>
            <a:pPr marL="0" indent="0">
              <a:spcAft>
                <a:spcPts val="600"/>
              </a:spcAft>
              <a:buNone/>
            </a:pPr>
            <a:r>
              <a:rPr lang="fr-FR" sz="1400" i="1">
                <a:latin typeface="+mn-lt"/>
              </a:rPr>
              <a:t>RÈGLEMENT D’EXÉCUTION (UE) 2023/1773 DE LA COMMISSION du 17 août 2023 portant modalités d’application du règlement (UE) 2023/956 du Parlement européen et du Conseil en ce qui concerne les obligations de déclaration aux fins du mécanisme d’ajustement carbone aux frontières pendant la période transitoire</a:t>
            </a:r>
          </a:p>
          <a:p>
            <a:pPr marL="0" indent="0">
              <a:spcAft>
                <a:spcPts val="1200"/>
              </a:spcAft>
              <a:buNone/>
            </a:pPr>
            <a:r>
              <a:rPr lang="fr-FR" sz="1800">
                <a:latin typeface="+mn-lt"/>
              </a:rPr>
              <a:t>Les importateurs CBAM doivent déclarer les émissions CO2 des produits importés et payer des certificats équivalents aux producteurs européens soumis à ETS. </a:t>
            </a:r>
          </a:p>
          <a:p>
            <a:pPr marL="0" indent="0">
              <a:buNone/>
            </a:pPr>
            <a:r>
              <a:rPr lang="en-US" sz="1800" b="1">
                <a:latin typeface="+mn-lt"/>
              </a:rPr>
              <a:t>Webinaire explicatif AEV du 16.01.2024 enregistré et consultable :</a:t>
            </a:r>
          </a:p>
          <a:p>
            <a:pPr marL="0" indent="0">
              <a:spcBef>
                <a:spcPts val="600"/>
              </a:spcBef>
              <a:buNone/>
            </a:pPr>
            <a:r>
              <a:rPr lang="en-US" sz="1600">
                <a:latin typeface="+mn-lt"/>
                <a:hlinkClick r:id="rId3"/>
              </a:rPr>
              <a:t>https://environnement.public.lu/fr/emweltprozeduren/Autorisations/cbam.html</a:t>
            </a:r>
            <a:endParaRPr lang="en-US" sz="1600">
              <a:latin typeface="+mn-lt"/>
            </a:endParaRPr>
          </a:p>
          <a:p>
            <a:pPr marL="0" indent="0">
              <a:spcAft>
                <a:spcPts val="1200"/>
              </a:spcAft>
              <a:buNone/>
            </a:pPr>
            <a:endParaRPr lang="fr-FR" sz="1600" i="1">
              <a:latin typeface="+mn-lt"/>
            </a:endParaRPr>
          </a:p>
        </p:txBody>
      </p:sp>
      <p:pic>
        <p:nvPicPr>
          <p:cNvPr id="8" name="Content Placeholder 4">
            <a:extLst>
              <a:ext uri="{FF2B5EF4-FFF2-40B4-BE49-F238E27FC236}">
                <a16:creationId xmlns:a16="http://schemas.microsoft.com/office/drawing/2014/main" id="{307587BA-7A59-45BB-5679-4961AB7390FF}"/>
              </a:ext>
            </a:extLst>
          </p:cNvPr>
          <p:cNvPicPr>
            <a:picLocks noChangeAspect="1"/>
          </p:cNvPicPr>
          <p:nvPr/>
        </p:nvPicPr>
        <p:blipFill rotWithShape="1">
          <a:blip r:embed="rId4"/>
          <a:srcRect l="2897" t="5406" r="3648" b="2483"/>
          <a:stretch/>
        </p:blipFill>
        <p:spPr>
          <a:xfrm>
            <a:off x="5976254" y="1599198"/>
            <a:ext cx="5805262" cy="4406425"/>
          </a:xfrm>
          <a:prstGeom prst="rect">
            <a:avLst/>
          </a:prstGeom>
        </p:spPr>
      </p:pic>
    </p:spTree>
    <p:extLst>
      <p:ext uri="{BB962C8B-B14F-4D97-AF65-F5344CB8AC3E}">
        <p14:creationId xmlns:p14="http://schemas.microsoft.com/office/powerpoint/2010/main" val="8347558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B9BB0-567A-1E45-5DEE-DDC0C642FFAB}"/>
              </a:ext>
            </a:extLst>
          </p:cNvPr>
          <p:cNvSpPr>
            <a:spLocks noGrp="1"/>
          </p:cNvSpPr>
          <p:nvPr>
            <p:ph type="title"/>
          </p:nvPr>
        </p:nvSpPr>
        <p:spPr/>
        <p:txBody>
          <a:bodyPr>
            <a:noAutofit/>
          </a:bodyPr>
          <a:lstStyle/>
          <a:p>
            <a:r>
              <a:rPr lang="en-US" sz="4000"/>
              <a:t>CBAM</a:t>
            </a:r>
            <a:br>
              <a:rPr lang="fr-FR" sz="4000"/>
            </a:br>
            <a:endParaRPr lang="en-US" sz="4000"/>
          </a:p>
        </p:txBody>
      </p:sp>
      <p:sp>
        <p:nvSpPr>
          <p:cNvPr id="4" name="Content Placeholder 3">
            <a:extLst>
              <a:ext uri="{FF2B5EF4-FFF2-40B4-BE49-F238E27FC236}">
                <a16:creationId xmlns:a16="http://schemas.microsoft.com/office/drawing/2014/main" id="{BC81024A-25AB-1D81-E388-9F9706FACD05}"/>
              </a:ext>
            </a:extLst>
          </p:cNvPr>
          <p:cNvSpPr>
            <a:spLocks noGrp="1"/>
          </p:cNvSpPr>
          <p:nvPr>
            <p:ph sz="quarter" idx="12"/>
          </p:nvPr>
        </p:nvSpPr>
        <p:spPr>
          <a:xfrm>
            <a:off x="922338" y="1552014"/>
            <a:ext cx="9786937" cy="4391775"/>
          </a:xfrm>
        </p:spPr>
        <p:txBody>
          <a:bodyPr>
            <a:noAutofit/>
          </a:bodyPr>
          <a:lstStyle/>
          <a:p>
            <a:r>
              <a:rPr lang="fr-FR" sz="1800"/>
              <a:t>Phase transitoire du 1er octobre 2023 au 31 décembre 2025</a:t>
            </a:r>
          </a:p>
          <a:p>
            <a:pPr lvl="1"/>
            <a:r>
              <a:rPr lang="fr-FR" sz="1800"/>
              <a:t>1 octobre 2023 : le règlement CBAM est devenu applicable.</a:t>
            </a:r>
          </a:p>
          <a:p>
            <a:pPr lvl="1"/>
            <a:r>
              <a:rPr lang="fr-FR" sz="1800"/>
              <a:t>31 janvier 2024 – 31 janvier 2026 : déclaration du trimestre précédent (marchandises importées, émissions directes et indirectes et prix du carbone effectivement payé à l’étranger)</a:t>
            </a:r>
          </a:p>
          <a:p>
            <a:r>
              <a:rPr lang="fr-FR" sz="1800"/>
              <a:t>Phase définitive à partir du 1er janvier 2026</a:t>
            </a:r>
          </a:p>
          <a:p>
            <a:pPr lvl="1"/>
            <a:r>
              <a:rPr lang="fr-FR" sz="1800"/>
              <a:t>31 mai 2027 et ensuite de chaque année, le déclarant CBAM utilise le registre CBAM pour présenter une déclaration vérifiée CBAM pour l’année 2026 et ensuite de l’année suivante</a:t>
            </a:r>
          </a:p>
          <a:p>
            <a:pPr lvl="1"/>
            <a:r>
              <a:rPr lang="fr-FR" sz="1800"/>
              <a:t>31 mai 2027 et ensuite de chaque année : restitution des certificats CBAM pour les émissions vérifiées de l’année civile précédent l’année de la restitution</a:t>
            </a:r>
          </a:p>
          <a:p>
            <a:r>
              <a:rPr lang="fr-FR" sz="1800"/>
              <a:t>Dès 1er Janvier 2025 : Application pour devenir CBAM certifié. Détails dans 2023/956 article 5</a:t>
            </a:r>
          </a:p>
          <a:p>
            <a:pPr lvl="1"/>
            <a:r>
              <a:rPr lang="fr-FR" sz="1800"/>
              <a:t>Concerne principalement représentants en douane et large importateurs qui font leur propre dédouanement</a:t>
            </a:r>
          </a:p>
          <a:p>
            <a:r>
              <a:rPr lang="fr-FR" sz="1800"/>
              <a:t>CBAM accréditation de vérificateurs et vérification des principes et conditions (devrait être publié avant Janvier 2025)</a:t>
            </a:r>
            <a:endParaRPr lang="en-US" sz="1800"/>
          </a:p>
          <a:p>
            <a:pPr lvl="1"/>
            <a:endParaRPr lang="fr-FR" sz="1800"/>
          </a:p>
          <a:p>
            <a:pPr marL="0" indent="0">
              <a:buNone/>
            </a:pPr>
            <a:endParaRPr lang="fr-FR" sz="1800"/>
          </a:p>
        </p:txBody>
      </p:sp>
    </p:spTree>
    <p:extLst>
      <p:ext uri="{BB962C8B-B14F-4D97-AF65-F5344CB8AC3E}">
        <p14:creationId xmlns:p14="http://schemas.microsoft.com/office/powerpoint/2010/main" val="21965941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4A3D24-F3EE-E22D-0019-FCCE3A01BFB5}"/>
              </a:ext>
            </a:extLst>
          </p:cNvPr>
          <p:cNvSpPr>
            <a:spLocks noGrp="1"/>
          </p:cNvSpPr>
          <p:nvPr>
            <p:ph type="title"/>
          </p:nvPr>
        </p:nvSpPr>
        <p:spPr/>
        <p:txBody>
          <a:bodyPr>
            <a:normAutofit/>
          </a:bodyPr>
          <a:lstStyle/>
          <a:p>
            <a:r>
              <a:rPr lang="en-US" sz="4000"/>
              <a:t>ETS-2 </a:t>
            </a:r>
          </a:p>
        </p:txBody>
      </p:sp>
      <p:sp>
        <p:nvSpPr>
          <p:cNvPr id="4" name="Content Placeholder 3">
            <a:extLst>
              <a:ext uri="{FF2B5EF4-FFF2-40B4-BE49-F238E27FC236}">
                <a16:creationId xmlns:a16="http://schemas.microsoft.com/office/drawing/2014/main" id="{13DB764E-FACD-7A43-F566-E2F5151E903A}"/>
              </a:ext>
            </a:extLst>
          </p:cNvPr>
          <p:cNvSpPr>
            <a:spLocks noGrp="1"/>
          </p:cNvSpPr>
          <p:nvPr>
            <p:ph sz="quarter" idx="12"/>
          </p:nvPr>
        </p:nvSpPr>
        <p:spPr>
          <a:xfrm>
            <a:off x="922338" y="1660875"/>
            <a:ext cx="9786937" cy="4641954"/>
          </a:xfrm>
        </p:spPr>
        <p:txBody>
          <a:bodyPr>
            <a:normAutofit/>
          </a:bodyPr>
          <a:lstStyle/>
          <a:p>
            <a:r>
              <a:rPr lang="fr-FR" sz="1800">
                <a:latin typeface="+mn-lt"/>
              </a:rPr>
              <a:t>L’ETS-2 concerne les entités qui mettent les combustibles à la consommation pour la combustion dans les secteurs d’activités visés</a:t>
            </a:r>
          </a:p>
          <a:p>
            <a:pPr>
              <a:spcAft>
                <a:spcPts val="1200"/>
              </a:spcAft>
            </a:pPr>
            <a:r>
              <a:rPr lang="fr-FR" sz="1800">
                <a:latin typeface="+mn-lt"/>
              </a:rPr>
              <a:t>Le vérificateur indépendant audite en détail les mécanismes de surveillance et de déclaration des entitiés</a:t>
            </a:r>
            <a:endParaRPr lang="en-US" sz="1800">
              <a:latin typeface="+mn-lt"/>
            </a:endParaRPr>
          </a:p>
        </p:txBody>
      </p:sp>
      <p:graphicFrame>
        <p:nvGraphicFramePr>
          <p:cNvPr id="5" name="Table 4">
            <a:extLst>
              <a:ext uri="{FF2B5EF4-FFF2-40B4-BE49-F238E27FC236}">
                <a16:creationId xmlns:a16="http://schemas.microsoft.com/office/drawing/2014/main" id="{23B91FD9-6AE4-C1AE-9756-39A034CD9284}"/>
              </a:ext>
            </a:extLst>
          </p:cNvPr>
          <p:cNvGraphicFramePr>
            <a:graphicFrameLocks noGrp="1"/>
          </p:cNvGraphicFramePr>
          <p:nvPr>
            <p:extLst>
              <p:ext uri="{D42A27DB-BD31-4B8C-83A1-F6EECF244321}">
                <p14:modId xmlns:p14="http://schemas.microsoft.com/office/powerpoint/2010/main" val="1968931843"/>
              </p:ext>
            </p:extLst>
          </p:nvPr>
        </p:nvGraphicFramePr>
        <p:xfrm>
          <a:off x="4997957" y="4625411"/>
          <a:ext cx="6408862" cy="1510974"/>
        </p:xfrm>
        <a:graphic>
          <a:graphicData uri="http://schemas.openxmlformats.org/drawingml/2006/table">
            <a:tbl>
              <a:tblPr firstRow="1" firstCol="1" bandRow="1"/>
              <a:tblGrid>
                <a:gridCol w="2880470">
                  <a:extLst>
                    <a:ext uri="{9D8B030D-6E8A-4147-A177-3AD203B41FA5}">
                      <a16:colId xmlns:a16="http://schemas.microsoft.com/office/drawing/2014/main" val="2837344971"/>
                    </a:ext>
                  </a:extLst>
                </a:gridCol>
                <a:gridCol w="1008112">
                  <a:extLst>
                    <a:ext uri="{9D8B030D-6E8A-4147-A177-3AD203B41FA5}">
                      <a16:colId xmlns:a16="http://schemas.microsoft.com/office/drawing/2014/main" val="2494274303"/>
                    </a:ext>
                  </a:extLst>
                </a:gridCol>
                <a:gridCol w="2520280">
                  <a:extLst>
                    <a:ext uri="{9D8B030D-6E8A-4147-A177-3AD203B41FA5}">
                      <a16:colId xmlns:a16="http://schemas.microsoft.com/office/drawing/2014/main" val="367734546"/>
                    </a:ext>
                  </a:extLst>
                </a:gridCol>
              </a:tblGrid>
              <a:tr h="164876">
                <a:tc>
                  <a:txBody>
                    <a:bodyPr/>
                    <a:lstStyle/>
                    <a:p>
                      <a:pPr algn="ctr">
                        <a:lnSpc>
                          <a:spcPct val="107000"/>
                        </a:lnSpc>
                        <a:spcAft>
                          <a:spcPts val="800"/>
                        </a:spcAft>
                      </a:pPr>
                      <a:r>
                        <a:rPr lang="en-US" sz="1100" b="1" kern="0" dirty="0">
                          <a:solidFill>
                            <a:srgbClr val="002060"/>
                          </a:solidFill>
                          <a:effectLst/>
                          <a:latin typeface="Calibri bod"/>
                          <a:ea typeface="Times New Roman" panose="02020603050405020304" pitchFamily="18" charset="0"/>
                          <a:cs typeface="Calibri" panose="020F0502020204030204" pitchFamily="34" charset="0"/>
                        </a:rPr>
                        <a:t>SECTEURS</a:t>
                      </a:r>
                      <a:endParaRPr lang="en-US" sz="1400" kern="100" dirty="0">
                        <a:solidFill>
                          <a:srgbClr val="002060"/>
                        </a:solidFill>
                        <a:effectLst/>
                        <a:latin typeface="Calibri bod"/>
                        <a:ea typeface="Calibri" panose="020F0502020204030204" pitchFamily="34" charset="0"/>
                        <a:cs typeface="Calibri" panose="020F0502020204030204" pitchFamily="34"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en-US" sz="1100" b="1" kern="0" dirty="0">
                          <a:solidFill>
                            <a:srgbClr val="002060"/>
                          </a:solidFill>
                          <a:effectLst/>
                          <a:latin typeface="Calibri bod"/>
                          <a:ea typeface="Times New Roman" panose="02020603050405020304" pitchFamily="18" charset="0"/>
                          <a:cs typeface="Calibri" panose="020F0502020204030204" pitchFamily="34" charset="0"/>
                        </a:rPr>
                        <a:t>CODE FRC</a:t>
                      </a:r>
                      <a:endParaRPr lang="en-US" sz="1400" kern="100" dirty="0">
                        <a:solidFill>
                          <a:srgbClr val="002060"/>
                        </a:solidFill>
                        <a:effectLst/>
                        <a:latin typeface="Calibri bod"/>
                        <a:ea typeface="Calibri" panose="020F0502020204030204" pitchFamily="34"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en-US" sz="1100" b="1" kern="0" dirty="0">
                          <a:solidFill>
                            <a:srgbClr val="002060"/>
                          </a:solidFill>
                          <a:effectLst/>
                          <a:latin typeface="Calibri bod"/>
                          <a:ea typeface="Times New Roman" panose="02020603050405020304" pitchFamily="18" charset="0"/>
                          <a:cs typeface="Calibri" panose="020F0502020204030204" pitchFamily="34" charset="0"/>
                        </a:rPr>
                        <a:t>DÉSIGNATIONS</a:t>
                      </a:r>
                      <a:endParaRPr lang="en-US" sz="1400" kern="100" dirty="0">
                        <a:solidFill>
                          <a:srgbClr val="002060"/>
                        </a:solidFill>
                        <a:effectLst/>
                        <a:latin typeface="Calibri bod"/>
                        <a:ea typeface="Calibri" panose="020F0502020204030204" pitchFamily="34"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866026168"/>
                  </a:ext>
                </a:extLst>
              </a:tr>
              <a:tr h="164876">
                <a:tc rowSpan="3">
                  <a:txBody>
                    <a:bodyPr/>
                    <a:lstStyle/>
                    <a:p>
                      <a:pPr>
                        <a:lnSpc>
                          <a:spcPct val="107000"/>
                        </a:lnSpc>
                        <a:spcAft>
                          <a:spcPts val="800"/>
                        </a:spcAft>
                      </a:pPr>
                      <a:r>
                        <a:rPr lang="en-US" sz="1050" kern="0" dirty="0" err="1">
                          <a:solidFill>
                            <a:srgbClr val="002060"/>
                          </a:solidFill>
                          <a:effectLst/>
                          <a:latin typeface="Calibri bod"/>
                          <a:ea typeface="Times New Roman" panose="02020603050405020304" pitchFamily="18" charset="0"/>
                          <a:cs typeface="Calibri" panose="020F0502020204030204" pitchFamily="34" charset="0"/>
                        </a:rPr>
                        <a:t>Bâtiments</a:t>
                      </a:r>
                      <a:endParaRPr lang="en-US" sz="1400" kern="100" dirty="0">
                        <a:solidFill>
                          <a:srgbClr val="002060"/>
                        </a:solidFill>
                        <a:effectLst/>
                        <a:latin typeface="Calibri bod"/>
                        <a:ea typeface="Calibri" panose="020F0502020204030204" pitchFamily="34" charset="0"/>
                        <a:cs typeface="Calibri" panose="020F0502020204030204" pitchFamily="34"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rowSpan="2">
                  <a:txBody>
                    <a:bodyPr/>
                    <a:lstStyle/>
                    <a:p>
                      <a:pPr>
                        <a:lnSpc>
                          <a:spcPct val="107000"/>
                        </a:lnSpc>
                        <a:spcAft>
                          <a:spcPts val="800"/>
                        </a:spcAft>
                      </a:pPr>
                      <a:r>
                        <a:rPr lang="en-US" sz="1000" b="0" i="1" kern="0" dirty="0">
                          <a:solidFill>
                            <a:srgbClr val="002060"/>
                          </a:solidFill>
                          <a:effectLst/>
                          <a:latin typeface="Calibri bod"/>
                          <a:ea typeface="Times New Roman" panose="02020603050405020304" pitchFamily="18" charset="0"/>
                          <a:cs typeface="Calibri" panose="020F0502020204030204" pitchFamily="34" charset="0"/>
                        </a:rPr>
                        <a:t>Cat. 1A4a</a:t>
                      </a:r>
                      <a:endParaRPr lang="en-US" sz="1200" b="0" kern="100" dirty="0">
                        <a:solidFill>
                          <a:srgbClr val="002060"/>
                        </a:solidFill>
                        <a:effectLst/>
                        <a:latin typeface="Calibri bod"/>
                        <a:ea typeface="Calibri" panose="020F0502020204030204" pitchFamily="34"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800"/>
                        </a:spcAft>
                      </a:pPr>
                      <a:r>
                        <a:rPr lang="en-US" sz="1000" kern="0" dirty="0">
                          <a:solidFill>
                            <a:srgbClr val="002060"/>
                          </a:solidFill>
                          <a:effectLst/>
                          <a:latin typeface="Calibri bod"/>
                          <a:ea typeface="Times New Roman" panose="02020603050405020304" pitchFamily="18" charset="0"/>
                          <a:cs typeface="Calibri" panose="020F0502020204030204" pitchFamily="34" charset="0"/>
                        </a:rPr>
                        <a:t>Commercial*</a:t>
                      </a:r>
                      <a:endParaRPr lang="en-US" sz="1200" kern="100" dirty="0">
                        <a:solidFill>
                          <a:srgbClr val="002060"/>
                        </a:solidFill>
                        <a:effectLst/>
                        <a:latin typeface="Calibri bod"/>
                        <a:ea typeface="Calibri" panose="020F0502020204030204" pitchFamily="34"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224401"/>
                  </a:ext>
                </a:extLst>
              </a:tr>
              <a:tr h="164876">
                <a:tc vMerge="1">
                  <a:txBody>
                    <a:bodyPr/>
                    <a:lstStyle/>
                    <a:p>
                      <a:endParaRPr lang="en-US"/>
                    </a:p>
                  </a:txBody>
                  <a:tcPr/>
                </a:tc>
                <a:tc vMerge="1">
                  <a:txBody>
                    <a:bodyPr/>
                    <a:lstStyle/>
                    <a:p>
                      <a:endParaRPr lang="en-US"/>
                    </a:p>
                  </a:txBody>
                  <a:tcPr/>
                </a:tc>
                <a:tc>
                  <a:txBody>
                    <a:bodyPr/>
                    <a:lstStyle/>
                    <a:p>
                      <a:pPr>
                        <a:lnSpc>
                          <a:spcPct val="107000"/>
                        </a:lnSpc>
                        <a:spcAft>
                          <a:spcPts val="800"/>
                        </a:spcAft>
                      </a:pPr>
                      <a:r>
                        <a:rPr lang="en-US" sz="1000" kern="0">
                          <a:solidFill>
                            <a:srgbClr val="002060"/>
                          </a:solidFill>
                          <a:effectLst/>
                          <a:latin typeface="Calibri bod"/>
                          <a:ea typeface="Times New Roman" panose="02020603050405020304" pitchFamily="18" charset="0"/>
                          <a:cs typeface="Calibri" panose="020F0502020204030204" pitchFamily="34" charset="0"/>
                        </a:rPr>
                        <a:t>Institutionnel*</a:t>
                      </a:r>
                      <a:endParaRPr lang="en-US" sz="1200" kern="100">
                        <a:solidFill>
                          <a:srgbClr val="002060"/>
                        </a:solidFill>
                        <a:effectLst/>
                        <a:latin typeface="Calibri bod"/>
                        <a:ea typeface="Calibri" panose="020F0502020204030204" pitchFamily="34"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9340159"/>
                  </a:ext>
                </a:extLst>
              </a:tr>
              <a:tr h="164876">
                <a:tc vMerge="1">
                  <a:txBody>
                    <a:bodyPr/>
                    <a:lstStyle/>
                    <a:p>
                      <a:endParaRPr lang="en-US"/>
                    </a:p>
                  </a:txBody>
                  <a:tcPr/>
                </a:tc>
                <a:tc>
                  <a:txBody>
                    <a:bodyPr/>
                    <a:lstStyle/>
                    <a:p>
                      <a:pPr>
                        <a:lnSpc>
                          <a:spcPct val="107000"/>
                        </a:lnSpc>
                        <a:spcAft>
                          <a:spcPts val="800"/>
                        </a:spcAft>
                      </a:pPr>
                      <a:r>
                        <a:rPr lang="en-US" sz="1000" b="0" i="1" kern="0" dirty="0">
                          <a:solidFill>
                            <a:srgbClr val="002060"/>
                          </a:solidFill>
                          <a:effectLst/>
                          <a:latin typeface="Calibri bod"/>
                          <a:ea typeface="Times New Roman" panose="02020603050405020304" pitchFamily="18" charset="0"/>
                          <a:cs typeface="Calibri" panose="020F0502020204030204" pitchFamily="34" charset="0"/>
                        </a:rPr>
                        <a:t>Cat. 1A4b</a:t>
                      </a:r>
                      <a:endParaRPr lang="en-US" sz="1200" b="0" kern="100" dirty="0">
                        <a:solidFill>
                          <a:srgbClr val="002060"/>
                        </a:solidFill>
                        <a:effectLst/>
                        <a:latin typeface="Calibri bod"/>
                        <a:ea typeface="Calibri" panose="020F0502020204030204" pitchFamily="34"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800"/>
                        </a:spcAft>
                      </a:pPr>
                      <a:r>
                        <a:rPr lang="en-US" sz="1000" kern="0">
                          <a:solidFill>
                            <a:srgbClr val="002060"/>
                          </a:solidFill>
                          <a:effectLst/>
                          <a:latin typeface="Calibri bod"/>
                          <a:ea typeface="Times New Roman" panose="02020603050405020304" pitchFamily="18" charset="0"/>
                          <a:cs typeface="Calibri" panose="020F0502020204030204" pitchFamily="34" charset="0"/>
                        </a:rPr>
                        <a:t>Résidentiel*</a:t>
                      </a:r>
                      <a:endParaRPr lang="en-US" sz="1200" kern="100">
                        <a:solidFill>
                          <a:srgbClr val="002060"/>
                        </a:solidFill>
                        <a:effectLst/>
                        <a:latin typeface="Calibri bod"/>
                        <a:ea typeface="Calibri" panose="020F0502020204030204" pitchFamily="34"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2904030"/>
                  </a:ext>
                </a:extLst>
              </a:tr>
              <a:tr h="164876">
                <a:tc>
                  <a:txBody>
                    <a:bodyPr/>
                    <a:lstStyle/>
                    <a:p>
                      <a:pPr>
                        <a:lnSpc>
                          <a:spcPct val="107000"/>
                        </a:lnSpc>
                        <a:spcAft>
                          <a:spcPts val="800"/>
                        </a:spcAft>
                      </a:pPr>
                      <a:r>
                        <a:rPr lang="en-US" sz="1050" kern="0" dirty="0">
                          <a:solidFill>
                            <a:srgbClr val="002060"/>
                          </a:solidFill>
                          <a:effectLst/>
                          <a:latin typeface="Calibri bod"/>
                          <a:ea typeface="Times New Roman" panose="02020603050405020304" pitchFamily="18" charset="0"/>
                          <a:cs typeface="Calibri" panose="020F0502020204030204" pitchFamily="34" charset="0"/>
                        </a:rPr>
                        <a:t>Transport </a:t>
                      </a:r>
                      <a:r>
                        <a:rPr lang="en-US" sz="1050" kern="0" dirty="0" err="1">
                          <a:solidFill>
                            <a:srgbClr val="002060"/>
                          </a:solidFill>
                          <a:effectLst/>
                          <a:latin typeface="Calibri bod"/>
                          <a:ea typeface="Times New Roman" panose="02020603050405020304" pitchFamily="18" charset="0"/>
                          <a:cs typeface="Calibri" panose="020F0502020204030204" pitchFamily="34" charset="0"/>
                        </a:rPr>
                        <a:t>routier</a:t>
                      </a:r>
                      <a:endParaRPr lang="en-US" sz="1400" kern="100" dirty="0">
                        <a:solidFill>
                          <a:srgbClr val="002060"/>
                        </a:solidFill>
                        <a:effectLst/>
                        <a:latin typeface="Calibri bod"/>
                        <a:ea typeface="Calibri" panose="020F0502020204030204" pitchFamily="34" charset="0"/>
                        <a:cs typeface="Calibri" panose="020F0502020204030204" pitchFamily="34"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800"/>
                        </a:spcAft>
                      </a:pPr>
                      <a:r>
                        <a:rPr lang="en-US" sz="1000" b="0" i="1" kern="0" dirty="0">
                          <a:solidFill>
                            <a:srgbClr val="002060"/>
                          </a:solidFill>
                          <a:effectLst/>
                          <a:latin typeface="Calibri bod"/>
                          <a:ea typeface="Times New Roman" panose="02020603050405020304" pitchFamily="18" charset="0"/>
                          <a:cs typeface="Calibri" panose="020F0502020204030204" pitchFamily="34" charset="0"/>
                        </a:rPr>
                        <a:t>Cat. 1A3b</a:t>
                      </a:r>
                      <a:endParaRPr lang="en-US" sz="1200" b="0" kern="100" dirty="0">
                        <a:solidFill>
                          <a:srgbClr val="002060"/>
                        </a:solidFill>
                        <a:effectLst/>
                        <a:latin typeface="Calibri bod"/>
                        <a:ea typeface="Calibri" panose="020F0502020204030204" pitchFamily="34"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800"/>
                        </a:spcAft>
                      </a:pPr>
                      <a:r>
                        <a:rPr lang="fr-FR" sz="1000" kern="0">
                          <a:solidFill>
                            <a:srgbClr val="002060"/>
                          </a:solidFill>
                          <a:effectLst/>
                          <a:latin typeface="Calibri bod"/>
                          <a:ea typeface="Times New Roman" panose="02020603050405020304" pitchFamily="18" charset="0"/>
                          <a:cs typeface="Calibri" panose="020F0502020204030204" pitchFamily="34" charset="0"/>
                        </a:rPr>
                        <a:t>Excepté engins agricoles sur route en pavés</a:t>
                      </a:r>
                      <a:endParaRPr lang="en-US" sz="1200" kern="100">
                        <a:solidFill>
                          <a:srgbClr val="002060"/>
                        </a:solidFill>
                        <a:effectLst/>
                        <a:latin typeface="Calibri bod"/>
                        <a:ea typeface="Calibri" panose="020F0502020204030204" pitchFamily="34"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3781159"/>
                  </a:ext>
                </a:extLst>
              </a:tr>
              <a:tr h="164876">
                <a:tc rowSpan="3">
                  <a:txBody>
                    <a:bodyPr/>
                    <a:lstStyle/>
                    <a:p>
                      <a:pPr>
                        <a:lnSpc>
                          <a:spcPct val="107000"/>
                        </a:lnSpc>
                        <a:spcAft>
                          <a:spcPts val="800"/>
                        </a:spcAft>
                      </a:pPr>
                      <a:r>
                        <a:rPr lang="fr-FR" sz="1050" kern="0" dirty="0">
                          <a:solidFill>
                            <a:srgbClr val="002060"/>
                          </a:solidFill>
                          <a:effectLst/>
                          <a:latin typeface="Calibri bod"/>
                          <a:ea typeface="Times New Roman" panose="02020603050405020304" pitchFamily="18" charset="0"/>
                          <a:cs typeface="Calibri" panose="020F0502020204030204" pitchFamily="34" charset="0"/>
                        </a:rPr>
                        <a:t>Industries de l'énergie</a:t>
                      </a:r>
                      <a:endParaRPr lang="en-US" sz="1400" kern="100" dirty="0">
                        <a:solidFill>
                          <a:srgbClr val="002060"/>
                        </a:solidFill>
                        <a:effectLst/>
                        <a:latin typeface="Calibri bod"/>
                        <a:ea typeface="Calibri" panose="020F0502020204030204" pitchFamily="34" charset="0"/>
                        <a:cs typeface="Calibri" panose="020F0502020204030204" pitchFamily="34"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800"/>
                        </a:spcAft>
                      </a:pPr>
                      <a:r>
                        <a:rPr lang="fr-FR" sz="1000" b="0" i="1" kern="0" dirty="0">
                          <a:solidFill>
                            <a:srgbClr val="002060"/>
                          </a:solidFill>
                          <a:effectLst/>
                          <a:latin typeface="Calibri bod"/>
                          <a:ea typeface="Times New Roman" panose="02020603050405020304" pitchFamily="18" charset="0"/>
                          <a:cs typeface="Calibri" panose="020F0502020204030204" pitchFamily="34" charset="0"/>
                        </a:rPr>
                        <a:t>Cat. 1A1a ii</a:t>
                      </a:r>
                      <a:endParaRPr lang="en-US" sz="1200" b="0" kern="100" dirty="0">
                        <a:solidFill>
                          <a:srgbClr val="002060"/>
                        </a:solidFill>
                        <a:effectLst/>
                        <a:latin typeface="Calibri bod"/>
                        <a:ea typeface="Calibri" panose="020F0502020204030204" pitchFamily="34"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800"/>
                        </a:spcAft>
                      </a:pPr>
                      <a:r>
                        <a:rPr lang="fr-FR" sz="1000" kern="0" dirty="0">
                          <a:solidFill>
                            <a:srgbClr val="002060"/>
                          </a:solidFill>
                          <a:effectLst/>
                          <a:latin typeface="Calibri bod"/>
                          <a:ea typeface="Times New Roman" panose="02020603050405020304" pitchFamily="18" charset="0"/>
                          <a:cs typeface="Calibri" panose="020F0502020204030204" pitchFamily="34" charset="0"/>
                        </a:rPr>
                        <a:t>Cogénération, si chaleur pour (*)</a:t>
                      </a:r>
                      <a:endParaRPr lang="en-US" sz="1200" kern="100" dirty="0">
                        <a:solidFill>
                          <a:srgbClr val="002060"/>
                        </a:solidFill>
                        <a:effectLst/>
                        <a:latin typeface="Calibri bod"/>
                        <a:ea typeface="Calibri" panose="020F0502020204030204" pitchFamily="34"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53856782"/>
                  </a:ext>
                </a:extLst>
              </a:tr>
              <a:tr h="164876">
                <a:tc vMerge="1">
                  <a:txBody>
                    <a:bodyPr/>
                    <a:lstStyle/>
                    <a:p>
                      <a:endParaRPr lang="en-US"/>
                    </a:p>
                  </a:txBody>
                  <a:tcPr/>
                </a:tc>
                <a:tc>
                  <a:txBody>
                    <a:bodyPr/>
                    <a:lstStyle/>
                    <a:p>
                      <a:pPr>
                        <a:lnSpc>
                          <a:spcPct val="107000"/>
                        </a:lnSpc>
                        <a:spcAft>
                          <a:spcPts val="800"/>
                        </a:spcAft>
                      </a:pPr>
                      <a:r>
                        <a:rPr lang="fr-FR" sz="1000" b="0" i="1" kern="0" dirty="0">
                          <a:solidFill>
                            <a:srgbClr val="002060"/>
                          </a:solidFill>
                          <a:effectLst/>
                          <a:latin typeface="Calibri bod"/>
                          <a:ea typeface="Times New Roman" panose="02020603050405020304" pitchFamily="18" charset="0"/>
                          <a:cs typeface="Calibri" panose="020F0502020204030204" pitchFamily="34" charset="0"/>
                        </a:rPr>
                        <a:t>Cat. 1A1a iii</a:t>
                      </a:r>
                      <a:endParaRPr lang="en-US" sz="1200" b="0" kern="100" dirty="0">
                        <a:solidFill>
                          <a:srgbClr val="002060"/>
                        </a:solidFill>
                        <a:effectLst/>
                        <a:latin typeface="Calibri bod"/>
                        <a:ea typeface="Calibri" panose="020F0502020204030204" pitchFamily="34"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800"/>
                        </a:spcAft>
                      </a:pPr>
                      <a:r>
                        <a:rPr lang="fr-FR" sz="1000" kern="0" dirty="0">
                          <a:solidFill>
                            <a:srgbClr val="002060"/>
                          </a:solidFill>
                          <a:effectLst/>
                          <a:latin typeface="Calibri bod"/>
                          <a:ea typeface="Times New Roman" panose="02020603050405020304" pitchFamily="18" charset="0"/>
                          <a:cs typeface="Calibri" panose="020F0502020204030204" pitchFamily="34" charset="0"/>
                        </a:rPr>
                        <a:t>Centrale production de chaleur pour (*)</a:t>
                      </a:r>
                      <a:endParaRPr lang="en-US" sz="1200" kern="100" dirty="0">
                        <a:solidFill>
                          <a:srgbClr val="002060"/>
                        </a:solidFill>
                        <a:effectLst/>
                        <a:latin typeface="Calibri bod"/>
                        <a:ea typeface="Calibri" panose="020F0502020204030204" pitchFamily="34"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998543"/>
                  </a:ext>
                </a:extLst>
              </a:tr>
              <a:tr h="185392">
                <a:tc vMerge="1">
                  <a:txBody>
                    <a:bodyPr/>
                    <a:lstStyle/>
                    <a:p>
                      <a:endParaRPr lang="en-US"/>
                    </a:p>
                  </a:txBody>
                  <a:tcPr/>
                </a:tc>
                <a:tc>
                  <a:txBody>
                    <a:bodyPr/>
                    <a:lstStyle/>
                    <a:p>
                      <a:pPr>
                        <a:lnSpc>
                          <a:spcPct val="107000"/>
                        </a:lnSpc>
                        <a:spcAft>
                          <a:spcPts val="800"/>
                        </a:spcAft>
                      </a:pPr>
                      <a:r>
                        <a:rPr lang="fr-FR" sz="1000" b="0" i="1" kern="0" dirty="0">
                          <a:solidFill>
                            <a:srgbClr val="002060"/>
                          </a:solidFill>
                          <a:effectLst/>
                          <a:latin typeface="Calibri bod"/>
                          <a:ea typeface="Times New Roman" panose="02020603050405020304" pitchFamily="18" charset="0"/>
                          <a:cs typeface="Calibri" panose="020F0502020204030204" pitchFamily="34" charset="0"/>
                        </a:rPr>
                        <a:t>Cat. 1A1</a:t>
                      </a:r>
                      <a:endParaRPr lang="en-US" sz="1200" b="0" kern="100" dirty="0">
                        <a:solidFill>
                          <a:srgbClr val="002060"/>
                        </a:solidFill>
                        <a:effectLst/>
                        <a:latin typeface="Calibri bod"/>
                        <a:ea typeface="Calibri" panose="020F0502020204030204" pitchFamily="34"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800"/>
                        </a:spcAft>
                      </a:pPr>
                      <a:r>
                        <a:rPr lang="fr-FR" sz="1000" kern="0" dirty="0">
                          <a:solidFill>
                            <a:srgbClr val="002060"/>
                          </a:solidFill>
                          <a:effectLst/>
                          <a:latin typeface="Calibri bod"/>
                          <a:ea typeface="Times New Roman" panose="02020603050405020304" pitchFamily="18" charset="0"/>
                          <a:cs typeface="Calibri" panose="020F0502020204030204" pitchFamily="34" charset="0"/>
                        </a:rPr>
                        <a:t>Autres, à </a:t>
                      </a:r>
                      <a:r>
                        <a:rPr lang="fr-FR" sz="1000" b="0" kern="0" dirty="0">
                          <a:solidFill>
                            <a:srgbClr val="002060"/>
                          </a:solidFill>
                          <a:effectLst/>
                          <a:latin typeface="Calibri bod"/>
                          <a:ea typeface="Times New Roman" panose="02020603050405020304" pitchFamily="18" charset="0"/>
                          <a:cs typeface="Calibri" panose="020F0502020204030204" pitchFamily="34" charset="0"/>
                        </a:rPr>
                        <a:t>l'exclusion de </a:t>
                      </a:r>
                      <a:r>
                        <a:rPr lang="fr-FR" sz="1000" b="0" i="1" kern="0" dirty="0">
                          <a:solidFill>
                            <a:srgbClr val="002060"/>
                          </a:solidFill>
                          <a:effectLst/>
                          <a:latin typeface="Calibri bod"/>
                          <a:ea typeface="Times New Roman" panose="02020603050405020304" pitchFamily="18" charset="0"/>
                          <a:cs typeface="Calibri" panose="020F0502020204030204" pitchFamily="34" charset="0"/>
                        </a:rPr>
                        <a:t>1A1a ii </a:t>
                      </a:r>
                      <a:r>
                        <a:rPr lang="fr-FR" sz="1000" b="0" kern="0" dirty="0">
                          <a:solidFill>
                            <a:srgbClr val="002060"/>
                          </a:solidFill>
                          <a:effectLst/>
                          <a:latin typeface="Calibri bod"/>
                          <a:ea typeface="Times New Roman" panose="02020603050405020304" pitchFamily="18" charset="0"/>
                          <a:cs typeface="Calibri" panose="020F0502020204030204" pitchFamily="34" charset="0"/>
                        </a:rPr>
                        <a:t>et de  </a:t>
                      </a:r>
                      <a:r>
                        <a:rPr lang="fr-FR" sz="1000" b="0" i="1" kern="0" dirty="0">
                          <a:solidFill>
                            <a:srgbClr val="002060"/>
                          </a:solidFill>
                          <a:effectLst/>
                          <a:latin typeface="Calibri bod"/>
                          <a:ea typeface="Times New Roman" panose="02020603050405020304" pitchFamily="18" charset="0"/>
                          <a:cs typeface="Calibri" panose="020F0502020204030204" pitchFamily="34" charset="0"/>
                        </a:rPr>
                        <a:t>1A1a iii</a:t>
                      </a:r>
                      <a:endParaRPr lang="en-US" sz="1200" b="0" kern="100" dirty="0">
                        <a:solidFill>
                          <a:srgbClr val="002060"/>
                        </a:solidFill>
                        <a:effectLst/>
                        <a:latin typeface="Calibri bod"/>
                        <a:ea typeface="Calibri" panose="020F0502020204030204" pitchFamily="34"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61316760"/>
                  </a:ext>
                </a:extLst>
              </a:tr>
              <a:tr h="164876">
                <a:tc>
                  <a:txBody>
                    <a:bodyPr/>
                    <a:lstStyle/>
                    <a:p>
                      <a:pPr>
                        <a:lnSpc>
                          <a:spcPct val="107000"/>
                        </a:lnSpc>
                        <a:spcAft>
                          <a:spcPts val="800"/>
                        </a:spcAft>
                      </a:pPr>
                      <a:r>
                        <a:rPr lang="fr-FR" sz="1050" kern="0" dirty="0">
                          <a:solidFill>
                            <a:srgbClr val="002060"/>
                          </a:solidFill>
                          <a:effectLst/>
                          <a:latin typeface="Calibri bod"/>
                          <a:ea typeface="Times New Roman" panose="02020603050405020304" pitchFamily="18" charset="0"/>
                          <a:cs typeface="Calibri" panose="020F0502020204030204" pitchFamily="34" charset="0"/>
                        </a:rPr>
                        <a:t>Industrie manufacturière et de la construction</a:t>
                      </a:r>
                      <a:endParaRPr lang="en-US" sz="1400" kern="100" dirty="0">
                        <a:solidFill>
                          <a:srgbClr val="002060"/>
                        </a:solidFill>
                        <a:effectLst/>
                        <a:latin typeface="Calibri bod"/>
                        <a:ea typeface="Calibri" panose="020F0502020204030204" pitchFamily="34" charset="0"/>
                        <a:cs typeface="Calibri" panose="020F0502020204030204" pitchFamily="34"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2F2F2"/>
                    </a:solidFill>
                  </a:tcPr>
                </a:tc>
                <a:tc>
                  <a:txBody>
                    <a:bodyPr/>
                    <a:lstStyle/>
                    <a:p>
                      <a:pPr>
                        <a:lnSpc>
                          <a:spcPct val="107000"/>
                        </a:lnSpc>
                        <a:spcAft>
                          <a:spcPts val="800"/>
                        </a:spcAft>
                      </a:pPr>
                      <a:r>
                        <a:rPr lang="fr-FR" sz="1000" b="0" i="1" kern="0" dirty="0">
                          <a:solidFill>
                            <a:srgbClr val="002060"/>
                          </a:solidFill>
                          <a:effectLst/>
                          <a:latin typeface="Calibri bod"/>
                          <a:ea typeface="Times New Roman" panose="02020603050405020304" pitchFamily="18" charset="0"/>
                          <a:cs typeface="Calibri" panose="020F0502020204030204" pitchFamily="34" charset="0"/>
                        </a:rPr>
                        <a:t>Cat. 1A2</a:t>
                      </a:r>
                      <a:endParaRPr lang="en-US" sz="1200" b="0" kern="100" dirty="0">
                        <a:solidFill>
                          <a:srgbClr val="002060"/>
                        </a:solidFill>
                        <a:effectLst/>
                        <a:latin typeface="Calibri bod"/>
                        <a:ea typeface="Calibri" panose="020F0502020204030204" pitchFamily="34"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2F2F2"/>
                    </a:solidFill>
                  </a:tcPr>
                </a:tc>
                <a:tc>
                  <a:txBody>
                    <a:bodyPr/>
                    <a:lstStyle/>
                    <a:p>
                      <a:pPr>
                        <a:lnSpc>
                          <a:spcPct val="107000"/>
                        </a:lnSpc>
                        <a:spcAft>
                          <a:spcPts val="800"/>
                        </a:spcAft>
                      </a:pPr>
                      <a:r>
                        <a:rPr lang="fr-FR" sz="1000" b="0" kern="0" dirty="0">
                          <a:solidFill>
                            <a:srgbClr val="002060"/>
                          </a:solidFill>
                          <a:effectLst/>
                          <a:latin typeface="Calibri bod"/>
                          <a:ea typeface="Times New Roman" panose="02020603050405020304" pitchFamily="18" charset="0"/>
                          <a:cs typeface="Calibri" panose="020F0502020204030204" pitchFamily="34" charset="0"/>
                        </a:rPr>
                        <a:t>Installations exclues de l'ETS-1</a:t>
                      </a:r>
                      <a:endParaRPr lang="en-US" sz="1200" b="0" kern="100" dirty="0">
                        <a:solidFill>
                          <a:srgbClr val="002060"/>
                        </a:solidFill>
                        <a:effectLst/>
                        <a:latin typeface="Calibri bod"/>
                        <a:ea typeface="Calibri" panose="020F0502020204030204" pitchFamily="34"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28601596"/>
                  </a:ext>
                </a:extLst>
              </a:tr>
            </a:tbl>
          </a:graphicData>
        </a:graphic>
      </p:graphicFrame>
      <p:sp>
        <p:nvSpPr>
          <p:cNvPr id="6" name="Content Placeholder 3">
            <a:extLst>
              <a:ext uri="{FF2B5EF4-FFF2-40B4-BE49-F238E27FC236}">
                <a16:creationId xmlns:a16="http://schemas.microsoft.com/office/drawing/2014/main" id="{E88CD55E-A22B-FAC9-6BAF-D3A55B8C8DED}"/>
              </a:ext>
            </a:extLst>
          </p:cNvPr>
          <p:cNvSpPr txBox="1">
            <a:spLocks/>
          </p:cNvSpPr>
          <p:nvPr/>
        </p:nvSpPr>
        <p:spPr>
          <a:xfrm>
            <a:off x="921728" y="3030615"/>
            <a:ext cx="10769529" cy="4641954"/>
          </a:xfrm>
          <a:prstGeom prst="rect">
            <a:avLst/>
          </a:prstGeom>
        </p:spPr>
        <p:txBody>
          <a:bodyPr vert="horz" lIns="0" tIns="0" rIns="0" bIns="0" rtlCol="0">
            <a:normAutofit/>
          </a:bodyPr>
          <a:lstStyle>
            <a:lvl1pPr marL="228600" indent="-228600" algn="l" defTabSz="914400" rtl="0" eaLnBrk="1" latinLnBrk="0" hangingPunct="1">
              <a:lnSpc>
                <a:spcPct val="100000"/>
              </a:lnSpc>
              <a:spcBef>
                <a:spcPts val="1000"/>
              </a:spcBef>
              <a:buClr>
                <a:srgbClr val="D85424"/>
              </a:buClr>
              <a:buFont typeface="Arial" panose="020B0604020202020204" pitchFamily="34" charset="0"/>
              <a:buChar char="•"/>
              <a:defRPr sz="2800" kern="1200">
                <a:solidFill>
                  <a:schemeClr val="tx1"/>
                </a:solidFill>
                <a:latin typeface="Aptos Display" panose="020B0004020202020204" pitchFamily="34" charset="0"/>
                <a:ea typeface="+mn-ea"/>
                <a:cs typeface="Calibri" panose="020F0502020204030204" pitchFamily="34" charset="0"/>
              </a:defRPr>
            </a:lvl1pPr>
            <a:lvl2pPr marL="685800" indent="-228600" algn="l" defTabSz="914400" rtl="0" eaLnBrk="1" latinLnBrk="0" hangingPunct="1">
              <a:lnSpc>
                <a:spcPct val="100000"/>
              </a:lnSpc>
              <a:spcBef>
                <a:spcPts val="500"/>
              </a:spcBef>
              <a:buClr>
                <a:srgbClr val="D85424"/>
              </a:buClr>
              <a:buFont typeface="Arial" panose="020B0604020202020204" pitchFamily="34" charset="0"/>
              <a:buChar char="•"/>
              <a:defRPr sz="2400" kern="1200">
                <a:solidFill>
                  <a:schemeClr val="tx1"/>
                </a:solidFill>
                <a:latin typeface="Aptos Display" panose="020B0004020202020204" pitchFamily="34" charset="0"/>
                <a:ea typeface="+mn-ea"/>
                <a:cs typeface="Calibri" panose="020F0502020204030204" pitchFamily="34" charset="0"/>
              </a:defRPr>
            </a:lvl2pPr>
            <a:lvl3pPr marL="1143000" indent="-228600" algn="l" defTabSz="914400" rtl="0" eaLnBrk="1" latinLnBrk="0" hangingPunct="1">
              <a:lnSpc>
                <a:spcPct val="100000"/>
              </a:lnSpc>
              <a:spcBef>
                <a:spcPts val="500"/>
              </a:spcBef>
              <a:buClr>
                <a:srgbClr val="D85424"/>
              </a:buClr>
              <a:buFont typeface="Arial" panose="020B0604020202020204" pitchFamily="34" charset="0"/>
              <a:buChar char="•"/>
              <a:defRPr sz="2000" kern="1200">
                <a:solidFill>
                  <a:schemeClr val="tx1"/>
                </a:solidFill>
                <a:latin typeface="Aptos Display" panose="020B0004020202020204" pitchFamily="34" charset="0"/>
                <a:ea typeface="+mn-ea"/>
                <a:cs typeface="Calibri" panose="020F0502020204030204" pitchFamily="34" charset="0"/>
              </a:defRPr>
            </a:lvl3pPr>
            <a:lvl4pPr marL="1600200" indent="-228600" algn="l" defTabSz="914400" rtl="0" eaLnBrk="1" latinLnBrk="0" hangingPunct="1">
              <a:lnSpc>
                <a:spcPct val="100000"/>
              </a:lnSpc>
              <a:spcBef>
                <a:spcPts val="500"/>
              </a:spcBef>
              <a:buClr>
                <a:srgbClr val="D85424"/>
              </a:buClr>
              <a:buFont typeface="Arial" panose="020B0604020202020204" pitchFamily="34" charset="0"/>
              <a:buChar char="•"/>
              <a:defRPr sz="1800" kern="1200">
                <a:solidFill>
                  <a:schemeClr val="tx1"/>
                </a:solidFill>
                <a:latin typeface="Aptos Display" panose="020B0004020202020204" pitchFamily="34" charset="0"/>
                <a:ea typeface="+mn-ea"/>
                <a:cs typeface="Calibri" panose="020F0502020204030204" pitchFamily="34" charset="0"/>
              </a:defRPr>
            </a:lvl4pPr>
            <a:lvl5pPr marL="2057400" indent="-228600" algn="l" defTabSz="914400" rtl="0" eaLnBrk="1" latinLnBrk="0" hangingPunct="1">
              <a:lnSpc>
                <a:spcPct val="100000"/>
              </a:lnSpc>
              <a:spcBef>
                <a:spcPts val="500"/>
              </a:spcBef>
              <a:buClr>
                <a:srgbClr val="D85424"/>
              </a:buClr>
              <a:buFont typeface="Arial" panose="020B0604020202020204" pitchFamily="34" charset="0"/>
              <a:buChar char="•"/>
              <a:defRPr sz="1800" kern="1200">
                <a:solidFill>
                  <a:schemeClr val="tx1"/>
                </a:solidFill>
                <a:latin typeface="Aptos Display" panose="020B000402020202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a:latin typeface="+mn-lt"/>
              </a:rPr>
              <a:t>Phase souple sans être facultative → 1er janvier 2025 au 31 décembre 2026</a:t>
            </a:r>
          </a:p>
          <a:p>
            <a:pPr lvl="1"/>
            <a:r>
              <a:rPr lang="fr-FR" sz="1600">
                <a:latin typeface="+mn-lt"/>
              </a:rPr>
              <a:t>31 octobre 2024→ Demande d’autorisation d’émissions de GES - Soumission d’un plan de surveillance (MP)</a:t>
            </a:r>
          </a:p>
          <a:p>
            <a:pPr lvl="1"/>
            <a:r>
              <a:rPr lang="fr-FR" sz="1600">
                <a:latin typeface="+mn-lt"/>
              </a:rPr>
              <a:t>30 avril 2025 → Déclaration des émissions historiques (non vérifiées) pour l’année 2024</a:t>
            </a:r>
          </a:p>
          <a:p>
            <a:pPr lvl="1"/>
            <a:r>
              <a:rPr lang="fr-FR" sz="1600">
                <a:latin typeface="+mn-lt"/>
              </a:rPr>
              <a:t>30 avril 2026 → Déclaration des émissions vérifiées</a:t>
            </a:r>
          </a:p>
          <a:p>
            <a:pPr lvl="1"/>
            <a:r>
              <a:rPr lang="fr-FR" sz="1600">
                <a:latin typeface="+mn-lt"/>
              </a:rPr>
              <a:t>30 juin  2026 → Ouverture des comptes ETS-2 dans le registre de l’Union </a:t>
            </a:r>
          </a:p>
          <a:p>
            <a:pPr marL="0" indent="0">
              <a:buFont typeface="Arial" panose="020B0604020202020204" pitchFamily="34" charset="0"/>
              <a:buNone/>
            </a:pPr>
            <a:endParaRPr lang="fr-FR" sz="1600">
              <a:latin typeface="+mn-lt"/>
            </a:endParaRPr>
          </a:p>
          <a:p>
            <a:pPr marL="0" indent="0">
              <a:buFont typeface="Arial" panose="020B0604020202020204" pitchFamily="34" charset="0"/>
              <a:buNone/>
            </a:pPr>
            <a:endParaRPr lang="fr-FR" sz="1600">
              <a:latin typeface="+mn-lt"/>
            </a:endParaRPr>
          </a:p>
          <a:p>
            <a:endParaRPr lang="en-US" sz="1800" b="1">
              <a:latin typeface="+mn-lt"/>
            </a:endParaRPr>
          </a:p>
        </p:txBody>
      </p:sp>
      <p:sp>
        <p:nvSpPr>
          <p:cNvPr id="7" name="Content Placeholder 3">
            <a:extLst>
              <a:ext uri="{FF2B5EF4-FFF2-40B4-BE49-F238E27FC236}">
                <a16:creationId xmlns:a16="http://schemas.microsoft.com/office/drawing/2014/main" id="{A11F05D3-9AD3-FC76-5DE4-EE17F6EE5F49}"/>
              </a:ext>
            </a:extLst>
          </p:cNvPr>
          <p:cNvSpPr txBox="1">
            <a:spLocks/>
          </p:cNvSpPr>
          <p:nvPr/>
        </p:nvSpPr>
        <p:spPr>
          <a:xfrm>
            <a:off x="921729" y="4625411"/>
            <a:ext cx="4000026" cy="4650507"/>
          </a:xfrm>
          <a:prstGeom prst="rect">
            <a:avLst/>
          </a:prstGeom>
        </p:spPr>
        <p:txBody>
          <a:bodyPr vert="horz" lIns="0" tIns="0" rIns="0" bIns="0" rtlCol="0">
            <a:normAutofit/>
          </a:bodyPr>
          <a:lstStyle>
            <a:lvl1pPr marL="228600" indent="-228600" algn="l" defTabSz="914400" rtl="0" eaLnBrk="1" latinLnBrk="0" hangingPunct="1">
              <a:lnSpc>
                <a:spcPct val="100000"/>
              </a:lnSpc>
              <a:spcBef>
                <a:spcPts val="1000"/>
              </a:spcBef>
              <a:buClr>
                <a:srgbClr val="D85424"/>
              </a:buClr>
              <a:buFont typeface="Arial" panose="020B0604020202020204" pitchFamily="34" charset="0"/>
              <a:buChar char="•"/>
              <a:defRPr sz="2800" kern="1200">
                <a:solidFill>
                  <a:schemeClr val="tx1"/>
                </a:solidFill>
                <a:latin typeface="Aptos Display" panose="020B0004020202020204" pitchFamily="34" charset="0"/>
                <a:ea typeface="+mn-ea"/>
                <a:cs typeface="Calibri" panose="020F0502020204030204" pitchFamily="34" charset="0"/>
              </a:defRPr>
            </a:lvl1pPr>
            <a:lvl2pPr marL="685800" indent="-228600" algn="l" defTabSz="914400" rtl="0" eaLnBrk="1" latinLnBrk="0" hangingPunct="1">
              <a:lnSpc>
                <a:spcPct val="100000"/>
              </a:lnSpc>
              <a:spcBef>
                <a:spcPts val="500"/>
              </a:spcBef>
              <a:buClr>
                <a:srgbClr val="D85424"/>
              </a:buClr>
              <a:buFont typeface="Arial" panose="020B0604020202020204" pitchFamily="34" charset="0"/>
              <a:buChar char="•"/>
              <a:defRPr sz="2400" kern="1200">
                <a:solidFill>
                  <a:schemeClr val="tx1"/>
                </a:solidFill>
                <a:latin typeface="Aptos Display" panose="020B0004020202020204" pitchFamily="34" charset="0"/>
                <a:ea typeface="+mn-ea"/>
                <a:cs typeface="Calibri" panose="020F0502020204030204" pitchFamily="34" charset="0"/>
              </a:defRPr>
            </a:lvl2pPr>
            <a:lvl3pPr marL="1143000" indent="-228600" algn="l" defTabSz="914400" rtl="0" eaLnBrk="1" latinLnBrk="0" hangingPunct="1">
              <a:lnSpc>
                <a:spcPct val="100000"/>
              </a:lnSpc>
              <a:spcBef>
                <a:spcPts val="500"/>
              </a:spcBef>
              <a:buClr>
                <a:srgbClr val="D85424"/>
              </a:buClr>
              <a:buFont typeface="Arial" panose="020B0604020202020204" pitchFamily="34" charset="0"/>
              <a:buChar char="•"/>
              <a:defRPr sz="2000" kern="1200">
                <a:solidFill>
                  <a:schemeClr val="tx1"/>
                </a:solidFill>
                <a:latin typeface="Aptos Display" panose="020B0004020202020204" pitchFamily="34" charset="0"/>
                <a:ea typeface="+mn-ea"/>
                <a:cs typeface="Calibri" panose="020F0502020204030204" pitchFamily="34" charset="0"/>
              </a:defRPr>
            </a:lvl3pPr>
            <a:lvl4pPr marL="1600200" indent="-228600" algn="l" defTabSz="914400" rtl="0" eaLnBrk="1" latinLnBrk="0" hangingPunct="1">
              <a:lnSpc>
                <a:spcPct val="100000"/>
              </a:lnSpc>
              <a:spcBef>
                <a:spcPts val="500"/>
              </a:spcBef>
              <a:buClr>
                <a:srgbClr val="D85424"/>
              </a:buClr>
              <a:buFont typeface="Arial" panose="020B0604020202020204" pitchFamily="34" charset="0"/>
              <a:buChar char="•"/>
              <a:defRPr sz="1800" kern="1200">
                <a:solidFill>
                  <a:schemeClr val="tx1"/>
                </a:solidFill>
                <a:latin typeface="Aptos Display" panose="020B0004020202020204" pitchFamily="34" charset="0"/>
                <a:ea typeface="+mn-ea"/>
                <a:cs typeface="Calibri" panose="020F0502020204030204" pitchFamily="34" charset="0"/>
              </a:defRPr>
            </a:lvl4pPr>
            <a:lvl5pPr marL="2057400" indent="-228600" algn="l" defTabSz="914400" rtl="0" eaLnBrk="1" latinLnBrk="0" hangingPunct="1">
              <a:lnSpc>
                <a:spcPct val="100000"/>
              </a:lnSpc>
              <a:spcBef>
                <a:spcPts val="500"/>
              </a:spcBef>
              <a:buClr>
                <a:srgbClr val="D85424"/>
              </a:buClr>
              <a:buFont typeface="Arial" panose="020B0604020202020204" pitchFamily="34" charset="0"/>
              <a:buChar char="•"/>
              <a:defRPr sz="1800" kern="1200">
                <a:solidFill>
                  <a:schemeClr val="tx1"/>
                </a:solidFill>
                <a:latin typeface="Aptos Display" panose="020B000402020202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a:latin typeface="+mn-lt"/>
              </a:rPr>
              <a:t>Phase plus exigeante et complète </a:t>
            </a:r>
          </a:p>
          <a:p>
            <a:pPr lvl="1"/>
            <a:r>
              <a:rPr lang="fr-FR" sz="1600">
                <a:latin typeface="+mn-lt"/>
              </a:rPr>
              <a:t>Dès le 1er janvier 2027</a:t>
            </a:r>
          </a:p>
          <a:p>
            <a:pPr lvl="1"/>
            <a:r>
              <a:rPr lang="fr-FR" sz="1600">
                <a:latin typeface="+mn-lt"/>
              </a:rPr>
              <a:t>31 mai  2028 → Restitution des quotas d’émissions correspondants aux carburants mis à la consommation</a:t>
            </a:r>
          </a:p>
          <a:p>
            <a:pPr marL="0" indent="0">
              <a:buFont typeface="Arial" panose="020B0604020202020204" pitchFamily="34" charset="0"/>
              <a:buNone/>
            </a:pPr>
            <a:endParaRPr lang="fr-FR" sz="1600">
              <a:latin typeface="+mn-lt"/>
            </a:endParaRPr>
          </a:p>
          <a:p>
            <a:pPr marL="0" indent="0">
              <a:buFont typeface="Arial" panose="020B0604020202020204" pitchFamily="34" charset="0"/>
              <a:buNone/>
            </a:pPr>
            <a:endParaRPr lang="fr-FR" sz="1600">
              <a:latin typeface="+mn-lt"/>
            </a:endParaRPr>
          </a:p>
          <a:p>
            <a:pPr marL="0" indent="0">
              <a:buFont typeface="Arial" panose="020B0604020202020204" pitchFamily="34" charset="0"/>
              <a:buNone/>
            </a:pPr>
            <a:endParaRPr lang="fr-FR" sz="1600">
              <a:latin typeface="+mn-lt"/>
            </a:endParaRPr>
          </a:p>
          <a:p>
            <a:endParaRPr lang="en-US" sz="1800">
              <a:latin typeface="+mn-lt"/>
            </a:endParaRPr>
          </a:p>
        </p:txBody>
      </p:sp>
    </p:spTree>
    <p:extLst>
      <p:ext uri="{BB962C8B-B14F-4D97-AF65-F5344CB8AC3E}">
        <p14:creationId xmlns:p14="http://schemas.microsoft.com/office/powerpoint/2010/main" val="3113973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0331E-3A27-F903-AF6A-F0D02BA57601}"/>
              </a:ext>
            </a:extLst>
          </p:cNvPr>
          <p:cNvSpPr>
            <a:spLocks noGrp="1"/>
          </p:cNvSpPr>
          <p:nvPr>
            <p:ph type="title"/>
          </p:nvPr>
        </p:nvSpPr>
        <p:spPr/>
        <p:txBody>
          <a:bodyPr>
            <a:normAutofit/>
          </a:bodyPr>
          <a:lstStyle/>
          <a:p>
            <a:r>
              <a:rPr lang="fr-FR" sz="4000"/>
              <a:t>IED 2.0</a:t>
            </a:r>
          </a:p>
        </p:txBody>
      </p:sp>
      <p:sp>
        <p:nvSpPr>
          <p:cNvPr id="4" name="Content Placeholder 3">
            <a:extLst>
              <a:ext uri="{FF2B5EF4-FFF2-40B4-BE49-F238E27FC236}">
                <a16:creationId xmlns:a16="http://schemas.microsoft.com/office/drawing/2014/main" id="{5D477C3E-9390-214F-C7F9-6E41C7167CF5}"/>
              </a:ext>
            </a:extLst>
          </p:cNvPr>
          <p:cNvSpPr>
            <a:spLocks noGrp="1"/>
          </p:cNvSpPr>
          <p:nvPr>
            <p:ph sz="quarter" idx="12"/>
          </p:nvPr>
        </p:nvSpPr>
        <p:spPr>
          <a:xfrm>
            <a:off x="922338" y="1481671"/>
            <a:ext cx="9786937" cy="4668757"/>
          </a:xfrm>
        </p:spPr>
        <p:txBody>
          <a:bodyPr>
            <a:normAutofit fontScale="92500"/>
          </a:bodyPr>
          <a:lstStyle/>
          <a:p>
            <a:r>
              <a:rPr lang="fr-FR" sz="2000"/>
              <a:t>Nouvelle directive sur les émissions industrielles et d’élevage (DEI 2.0 / </a:t>
            </a:r>
            <a:r>
              <a:rPr lang="en-US" sz="2000"/>
              <a:t>IED 2.0) </a:t>
            </a:r>
          </a:p>
          <a:p>
            <a:pPr marL="457200" lvl="1" indent="0">
              <a:buNone/>
            </a:pPr>
            <a:r>
              <a:rPr lang="en-US" sz="1800"/>
              <a:t>Publiée le 30 avril 2024 et en vigueur depuis le 20 may 2024</a:t>
            </a:r>
          </a:p>
          <a:p>
            <a:pPr marL="457200" lvl="1" indent="0">
              <a:buNone/>
            </a:pPr>
            <a:r>
              <a:rPr lang="fr-FR" sz="1800">
                <a:hlinkClick r:id="rId3"/>
              </a:rPr>
              <a:t>https://environment.ec.europa.eu/topics/industrial-emissions-and-safety/industrial-and-livestock-rearing-emissions-directive-ied-20_en</a:t>
            </a:r>
            <a:endParaRPr lang="fr-FR" sz="1800"/>
          </a:p>
          <a:p>
            <a:r>
              <a:rPr lang="fr-FR" sz="2000"/>
              <a:t>Transposition actuelle de la directive IED:    </a:t>
            </a:r>
            <a:r>
              <a:rPr lang="fr-FR" sz="2000" i="1"/>
              <a:t>Loi modifiée du 10 juin 1999 relative aux établissements classés</a:t>
            </a:r>
          </a:p>
          <a:p>
            <a:pPr marL="457200" lvl="1" indent="0">
              <a:buNone/>
            </a:pPr>
            <a:r>
              <a:rPr lang="fr-FR" sz="1800"/>
              <a:t>Transposition en droit national pour le 1 juillet 2026</a:t>
            </a:r>
          </a:p>
          <a:p>
            <a:pPr marL="457200" lvl="1" indent="0">
              <a:spcAft>
                <a:spcPts val="1200"/>
              </a:spcAft>
              <a:buNone/>
            </a:pPr>
            <a:r>
              <a:rPr lang="fr-FR" sz="1800">
                <a:hlinkClick r:id="rId4"/>
              </a:rPr>
              <a:t>https://environnement.public.lu/fr/emweltprozeduren/Autorisations/Etablissements_classes.html</a:t>
            </a:r>
            <a:endParaRPr lang="fr-FR" sz="2000"/>
          </a:p>
          <a:p>
            <a:r>
              <a:rPr lang="fr-FR" sz="2000"/>
              <a:t>Impact pour l’accréditation</a:t>
            </a:r>
          </a:p>
          <a:p>
            <a:pPr lvl="1"/>
            <a:r>
              <a:rPr lang="fr-FR" sz="1800"/>
              <a:t>Nouveau périmètre plus large</a:t>
            </a:r>
          </a:p>
          <a:p>
            <a:pPr lvl="1"/>
            <a:r>
              <a:rPr lang="fr-FR" sz="1800"/>
              <a:t>Nouvelle approche pour les autorisations – impact documents BAT et Meilleures techniques disponibles</a:t>
            </a:r>
          </a:p>
          <a:p>
            <a:pPr lvl="1"/>
            <a:r>
              <a:rPr lang="fr-FR" sz="1800"/>
              <a:t>Renforcement du Monitoring, Reporting, Vérification et Inspections – Inspections plus standardisées</a:t>
            </a:r>
          </a:p>
          <a:p>
            <a:pPr lvl="1"/>
            <a:r>
              <a:rPr lang="fr-FR" sz="1800"/>
              <a:t>Nouvelles obligations système de management environnemental et vérification par organisme accrédité apd 1er juillet 2027.</a:t>
            </a:r>
          </a:p>
          <a:p>
            <a:pPr marL="457200" lvl="1" indent="0">
              <a:buNone/>
            </a:pPr>
            <a:endParaRPr lang="fr-FR" sz="1800"/>
          </a:p>
          <a:p>
            <a:pPr marL="0" indent="0">
              <a:buNone/>
            </a:pPr>
            <a:endParaRPr lang="fr-FR" sz="2000"/>
          </a:p>
          <a:p>
            <a:pPr marL="0" indent="0">
              <a:buNone/>
            </a:pPr>
            <a:endParaRPr lang="fr-FR" sz="2000"/>
          </a:p>
        </p:txBody>
      </p:sp>
    </p:spTree>
    <p:extLst>
      <p:ext uri="{BB962C8B-B14F-4D97-AF65-F5344CB8AC3E}">
        <p14:creationId xmlns:p14="http://schemas.microsoft.com/office/powerpoint/2010/main" val="1578849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3A12EC-CA3C-1476-0F17-A2153861ACEE}"/>
              </a:ext>
            </a:extLst>
          </p:cNvPr>
          <p:cNvSpPr>
            <a:spLocks noGrp="1"/>
          </p:cNvSpPr>
          <p:nvPr>
            <p:ph type="title"/>
          </p:nvPr>
        </p:nvSpPr>
        <p:spPr/>
        <p:txBody>
          <a:bodyPr>
            <a:normAutofit/>
          </a:bodyPr>
          <a:lstStyle/>
          <a:p>
            <a:r>
              <a:rPr lang="fr-FR" sz="4000"/>
              <a:t>IED 2.0</a:t>
            </a:r>
            <a:endParaRPr lang="en-US" sz="4000"/>
          </a:p>
        </p:txBody>
      </p:sp>
      <p:pic>
        <p:nvPicPr>
          <p:cNvPr id="8" name="Picture 7">
            <a:extLst>
              <a:ext uri="{FF2B5EF4-FFF2-40B4-BE49-F238E27FC236}">
                <a16:creationId xmlns:a16="http://schemas.microsoft.com/office/drawing/2014/main" id="{B32A8DD9-A87B-D380-66F2-0CF7B4AF50BE}"/>
              </a:ext>
            </a:extLst>
          </p:cNvPr>
          <p:cNvPicPr>
            <a:picLocks noChangeAspect="1"/>
          </p:cNvPicPr>
          <p:nvPr/>
        </p:nvPicPr>
        <p:blipFill rotWithShape="1">
          <a:blip r:embed="rId3"/>
          <a:srcRect l="27711" t="20351" r="6131" b="15930"/>
          <a:stretch/>
        </p:blipFill>
        <p:spPr>
          <a:xfrm>
            <a:off x="1535790" y="1404257"/>
            <a:ext cx="8903610" cy="4823676"/>
          </a:xfrm>
          <a:prstGeom prst="rect">
            <a:avLst/>
          </a:prstGeom>
        </p:spPr>
      </p:pic>
    </p:spTree>
    <p:extLst>
      <p:ext uri="{BB962C8B-B14F-4D97-AF65-F5344CB8AC3E}">
        <p14:creationId xmlns:p14="http://schemas.microsoft.com/office/powerpoint/2010/main" val="30522406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0331E-3A27-F903-AF6A-F0D02BA57601}"/>
              </a:ext>
            </a:extLst>
          </p:cNvPr>
          <p:cNvSpPr>
            <a:spLocks noGrp="1"/>
          </p:cNvSpPr>
          <p:nvPr>
            <p:ph type="title"/>
          </p:nvPr>
        </p:nvSpPr>
        <p:spPr/>
        <p:txBody>
          <a:bodyPr>
            <a:normAutofit/>
          </a:bodyPr>
          <a:lstStyle/>
          <a:p>
            <a:r>
              <a:rPr lang="fr-FR" sz="4000"/>
              <a:t>IED 2.0</a:t>
            </a:r>
          </a:p>
        </p:txBody>
      </p:sp>
      <p:sp>
        <p:nvSpPr>
          <p:cNvPr id="4" name="Content Placeholder 3">
            <a:extLst>
              <a:ext uri="{FF2B5EF4-FFF2-40B4-BE49-F238E27FC236}">
                <a16:creationId xmlns:a16="http://schemas.microsoft.com/office/drawing/2014/main" id="{5D477C3E-9390-214F-C7F9-6E41C7167CF5}"/>
              </a:ext>
            </a:extLst>
          </p:cNvPr>
          <p:cNvSpPr>
            <a:spLocks noGrp="1"/>
          </p:cNvSpPr>
          <p:nvPr>
            <p:ph sz="quarter" idx="12"/>
          </p:nvPr>
        </p:nvSpPr>
        <p:spPr>
          <a:xfrm>
            <a:off x="922338" y="1660874"/>
            <a:ext cx="9786937" cy="4028726"/>
          </a:xfrm>
        </p:spPr>
        <p:txBody>
          <a:bodyPr>
            <a:normAutofit/>
          </a:bodyPr>
          <a:lstStyle/>
          <a:p>
            <a:pPr marL="0" indent="0">
              <a:buNone/>
            </a:pPr>
            <a:r>
              <a:rPr lang="fr-FR" sz="1800">
                <a:latin typeface="+mn-lt"/>
              </a:rPr>
              <a:t>EU Green Deal – Décarbonisation, ambition zéro pollution et un environnement exempt de substances toxiques et utilisation efficiente des ressources / économie circulaire </a:t>
            </a:r>
          </a:p>
          <a:p>
            <a:pPr marL="0" indent="0">
              <a:buNone/>
            </a:pPr>
            <a:endParaRPr lang="fr-FR" sz="1800">
              <a:latin typeface="+mn-lt"/>
            </a:endParaRPr>
          </a:p>
        </p:txBody>
      </p:sp>
      <p:pic>
        <p:nvPicPr>
          <p:cNvPr id="3" name="Picture 2">
            <a:extLst>
              <a:ext uri="{FF2B5EF4-FFF2-40B4-BE49-F238E27FC236}">
                <a16:creationId xmlns:a16="http://schemas.microsoft.com/office/drawing/2014/main" id="{DDCCD917-1D68-F7DB-DC5B-F0C0BCD9F140}"/>
              </a:ext>
            </a:extLst>
          </p:cNvPr>
          <p:cNvPicPr>
            <a:picLocks noChangeAspect="1"/>
          </p:cNvPicPr>
          <p:nvPr/>
        </p:nvPicPr>
        <p:blipFill>
          <a:blip r:embed="rId3"/>
          <a:stretch>
            <a:fillRect/>
          </a:stretch>
        </p:blipFill>
        <p:spPr>
          <a:xfrm>
            <a:off x="1144270" y="2434450"/>
            <a:ext cx="3848100" cy="3457575"/>
          </a:xfrm>
          <a:prstGeom prst="rect">
            <a:avLst/>
          </a:prstGeom>
        </p:spPr>
      </p:pic>
      <p:pic>
        <p:nvPicPr>
          <p:cNvPr id="5" name="Content Placeholder 5">
            <a:extLst>
              <a:ext uri="{FF2B5EF4-FFF2-40B4-BE49-F238E27FC236}">
                <a16:creationId xmlns:a16="http://schemas.microsoft.com/office/drawing/2014/main" id="{CB648A3D-1999-FDD2-71BC-EE4E72F4F7CA}"/>
              </a:ext>
            </a:extLst>
          </p:cNvPr>
          <p:cNvPicPr>
            <a:picLocks noChangeAspect="1"/>
          </p:cNvPicPr>
          <p:nvPr/>
        </p:nvPicPr>
        <p:blipFill>
          <a:blip r:embed="rId4"/>
          <a:stretch>
            <a:fillRect/>
          </a:stretch>
        </p:blipFill>
        <p:spPr>
          <a:xfrm>
            <a:off x="5657913" y="2434450"/>
            <a:ext cx="4385818" cy="3536950"/>
          </a:xfrm>
          <a:prstGeom prst="rect">
            <a:avLst/>
          </a:prstGeom>
        </p:spPr>
      </p:pic>
    </p:spTree>
    <p:extLst>
      <p:ext uri="{BB962C8B-B14F-4D97-AF65-F5344CB8AC3E}">
        <p14:creationId xmlns:p14="http://schemas.microsoft.com/office/powerpoint/2010/main" val="40137102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0331E-3A27-F903-AF6A-F0D02BA57601}"/>
              </a:ext>
            </a:extLst>
          </p:cNvPr>
          <p:cNvSpPr>
            <a:spLocks noGrp="1"/>
          </p:cNvSpPr>
          <p:nvPr>
            <p:ph type="title"/>
          </p:nvPr>
        </p:nvSpPr>
        <p:spPr/>
        <p:txBody>
          <a:bodyPr>
            <a:normAutofit/>
          </a:bodyPr>
          <a:lstStyle/>
          <a:p>
            <a:r>
              <a:rPr lang="fr-FR" sz="4000"/>
              <a:t>IED 2.0</a:t>
            </a:r>
          </a:p>
        </p:txBody>
      </p:sp>
      <p:sp>
        <p:nvSpPr>
          <p:cNvPr id="4" name="Content Placeholder 3">
            <a:extLst>
              <a:ext uri="{FF2B5EF4-FFF2-40B4-BE49-F238E27FC236}">
                <a16:creationId xmlns:a16="http://schemas.microsoft.com/office/drawing/2014/main" id="{5D477C3E-9390-214F-C7F9-6E41C7167CF5}"/>
              </a:ext>
            </a:extLst>
          </p:cNvPr>
          <p:cNvSpPr>
            <a:spLocks noGrp="1"/>
          </p:cNvSpPr>
          <p:nvPr>
            <p:ph sz="quarter" idx="12"/>
          </p:nvPr>
        </p:nvSpPr>
        <p:spPr>
          <a:xfrm>
            <a:off x="922338" y="1660874"/>
            <a:ext cx="9786937" cy="4217412"/>
          </a:xfrm>
        </p:spPr>
        <p:txBody>
          <a:bodyPr>
            <a:noAutofit/>
          </a:bodyPr>
          <a:lstStyle/>
          <a:p>
            <a:pPr marL="0" indent="0" algn="l">
              <a:buNone/>
            </a:pPr>
            <a:r>
              <a:rPr lang="en-US" sz="1800" b="0" i="0" u="none" strike="noStrike" baseline="0">
                <a:solidFill>
                  <a:srgbClr val="000000"/>
                </a:solidFill>
                <a:latin typeface="+mn-lt"/>
              </a:rPr>
              <a:t>Implications pour les inspecteurs:</a:t>
            </a:r>
          </a:p>
          <a:p>
            <a:pPr algn="l"/>
            <a:r>
              <a:rPr lang="en-US" sz="1800" b="0" i="0" u="none" strike="noStrike" baseline="0">
                <a:solidFill>
                  <a:srgbClr val="000000"/>
                </a:solidFill>
                <a:latin typeface="+mn-lt"/>
              </a:rPr>
              <a:t>Refléter les niveaux d’émission les plus strictes prévues par les BAT par les autorisations, sauf dans des cas spécifiques dûment justifies</a:t>
            </a:r>
          </a:p>
          <a:p>
            <a:pPr lvl="1"/>
            <a:r>
              <a:rPr lang="en-US" sz="1600">
                <a:latin typeface="+mn-lt"/>
              </a:rPr>
              <a:t>Révision des BAT et meilleurs techniques disponibles</a:t>
            </a:r>
          </a:p>
          <a:p>
            <a:pPr lvl="1"/>
            <a:r>
              <a:rPr lang="en-US" sz="1600">
                <a:latin typeface="+mn-lt"/>
              </a:rPr>
              <a:t>L’entreprise doit disposer d’un plan de transformation</a:t>
            </a:r>
          </a:p>
          <a:p>
            <a:r>
              <a:rPr lang="fr-FR" sz="1800">
                <a:latin typeface="+mn-lt"/>
              </a:rPr>
              <a:t>Nouvelles obligations système de management environnemental </a:t>
            </a:r>
          </a:p>
          <a:p>
            <a:r>
              <a:rPr lang="fr-FR" sz="1800">
                <a:latin typeface="+mn-lt"/>
              </a:rPr>
              <a:t>Vérification tous les 3 ans par organisme accrédité ISO 17021 ou un vérificateur EMAS apd 1er juillet 2027</a:t>
            </a:r>
          </a:p>
          <a:p>
            <a:pPr lvl="1"/>
            <a:r>
              <a:rPr lang="fr-FR" sz="1600">
                <a:latin typeface="+mn-lt"/>
              </a:rPr>
              <a:t>Les informations clé (objectifs, indicateurs environnementaux,...) doivent être rendus publics</a:t>
            </a:r>
            <a:endParaRPr lang="en-US" sz="1600">
              <a:latin typeface="+mn-lt"/>
            </a:endParaRPr>
          </a:p>
          <a:p>
            <a:pPr lvl="1"/>
            <a:r>
              <a:rPr lang="en-US" sz="1600">
                <a:solidFill>
                  <a:srgbClr val="000000"/>
                </a:solidFill>
                <a:latin typeface="+mn-lt"/>
              </a:rPr>
              <a:t>Mise en oeuvre par acte délégué fin 2025</a:t>
            </a:r>
          </a:p>
          <a:p>
            <a:r>
              <a:rPr lang="en-US" sz="1800" b="0" i="0" u="none" strike="noStrike" baseline="0">
                <a:solidFill>
                  <a:srgbClr val="000000"/>
                </a:solidFill>
                <a:latin typeface="+mn-lt"/>
              </a:rPr>
              <a:t>Mise en place d’un système </a:t>
            </a:r>
            <a:r>
              <a:rPr lang="en-US" sz="1800" b="0" i="0" u="none" strike="noStrike" baseline="0">
                <a:latin typeface="+mn-lt"/>
              </a:rPr>
              <a:t>e-autorisation – Projet de loi 8302 - Commodo 5.0</a:t>
            </a:r>
          </a:p>
          <a:p>
            <a:r>
              <a:rPr lang="en-US" sz="1800">
                <a:latin typeface="+mn-lt"/>
              </a:rPr>
              <a:t>Industrial Emissions Portal Regulation (e-PRTR):  </a:t>
            </a:r>
            <a:r>
              <a:rPr lang="en-US" sz="1800">
                <a:latin typeface="+mn-lt"/>
                <a:hlinkClick r:id="rId3"/>
              </a:rPr>
              <a:t>https://industry.eea.europa.eu/</a:t>
            </a:r>
            <a:r>
              <a:rPr lang="en-US" sz="1800">
                <a:latin typeface="+mn-lt"/>
              </a:rPr>
              <a:t> </a:t>
            </a:r>
          </a:p>
        </p:txBody>
      </p:sp>
    </p:spTree>
    <p:extLst>
      <p:ext uri="{BB962C8B-B14F-4D97-AF65-F5344CB8AC3E}">
        <p14:creationId xmlns:p14="http://schemas.microsoft.com/office/powerpoint/2010/main" val="8464794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2F697-5F82-A77B-40AB-8519819412BE}"/>
              </a:ext>
            </a:extLst>
          </p:cNvPr>
          <p:cNvSpPr>
            <a:spLocks noGrp="1"/>
          </p:cNvSpPr>
          <p:nvPr>
            <p:ph type="title"/>
          </p:nvPr>
        </p:nvSpPr>
        <p:spPr/>
        <p:txBody>
          <a:bodyPr>
            <a:normAutofit/>
          </a:bodyPr>
          <a:lstStyle/>
          <a:p>
            <a:r>
              <a:rPr lang="fr-FR" sz="4000"/>
              <a:t>RED II (RED III)</a:t>
            </a:r>
            <a:endParaRPr lang="en-US" sz="4000"/>
          </a:p>
        </p:txBody>
      </p:sp>
      <p:sp>
        <p:nvSpPr>
          <p:cNvPr id="4" name="Content Placeholder 3">
            <a:extLst>
              <a:ext uri="{FF2B5EF4-FFF2-40B4-BE49-F238E27FC236}">
                <a16:creationId xmlns:a16="http://schemas.microsoft.com/office/drawing/2014/main" id="{67A3E894-8DF0-4D24-96A3-1683E61D4A83}"/>
              </a:ext>
            </a:extLst>
          </p:cNvPr>
          <p:cNvSpPr>
            <a:spLocks noGrp="1"/>
          </p:cNvSpPr>
          <p:nvPr>
            <p:ph sz="quarter" idx="12"/>
          </p:nvPr>
        </p:nvSpPr>
        <p:spPr>
          <a:xfrm>
            <a:off x="922338" y="1660874"/>
            <a:ext cx="9786937" cy="4162983"/>
          </a:xfrm>
        </p:spPr>
        <p:txBody>
          <a:bodyPr>
            <a:noAutofit/>
          </a:bodyPr>
          <a:lstStyle/>
          <a:p>
            <a:r>
              <a:rPr lang="fr-FR" sz="1800" i="1"/>
              <a:t>Directive (UE) 2018/2001 du Parlement européen et du Conseil du 11 décembre 2018 relative à la promotion de l'utilisation de l'énergie produite à partir de sources renouvelables</a:t>
            </a:r>
            <a:endParaRPr lang="en-US" sz="1800" i="1"/>
          </a:p>
          <a:p>
            <a:pPr lvl="1"/>
            <a:r>
              <a:rPr lang="en-US" sz="1600"/>
              <a:t>Entrée en vigueur en décembre 2018</a:t>
            </a:r>
          </a:p>
          <a:p>
            <a:pPr lvl="1"/>
            <a:r>
              <a:rPr lang="en-US" sz="1600"/>
              <a:t>RED II définit une série de critères de durabilité et d’émission de gaz à effet de serre pour les bioliquides afin d’attendre l’objectif de 14% dans le secteur de transport</a:t>
            </a:r>
          </a:p>
          <a:p>
            <a:pPr lvl="1"/>
            <a:r>
              <a:rPr lang="en-US" sz="1600"/>
              <a:t>RED II introduit aussi des critères de durabilité pour la matière première issue du secteur forestier et des critères de gaz à effet de serre pour la biomasse solide et sous forme de gaz.</a:t>
            </a:r>
          </a:p>
          <a:p>
            <a:pPr lvl="1">
              <a:spcAft>
                <a:spcPts val="1200"/>
              </a:spcAft>
            </a:pPr>
            <a:r>
              <a:rPr lang="en-US" sz="1600"/>
              <a:t>Elle introduit des limites pour l’utilization de ILUC à haut risqué</a:t>
            </a:r>
            <a:endParaRPr lang="en-US" sz="1800"/>
          </a:p>
          <a:p>
            <a:r>
              <a:rPr lang="en-US" sz="1800"/>
              <a:t>Schemas volontaires et schémas de certification nationaux et reconnaissance par la Commission Européenne</a:t>
            </a:r>
          </a:p>
          <a:p>
            <a:pPr lvl="1"/>
            <a:r>
              <a:rPr lang="en-US" sz="1600"/>
              <a:t>Les </a:t>
            </a:r>
            <a:r>
              <a:rPr lang="fr-FR" sz="1600"/>
              <a:t>biocarburants, bioliquides ou combustibles doivent être conformes aux dispositions RED II</a:t>
            </a:r>
            <a:endParaRPr lang="en-US" sz="1600"/>
          </a:p>
          <a:p>
            <a:pPr lvl="1"/>
            <a:r>
              <a:rPr lang="en-US" sz="1600"/>
              <a:t>Certification </a:t>
            </a:r>
            <a:r>
              <a:rPr lang="fr-FR" sz="1600"/>
              <a:t>des biocarburants, bioliquides ou combustibles issus de la biomasse présentant un faible risque d'induire des changements indirects dans l'affectation des sols</a:t>
            </a:r>
          </a:p>
          <a:p>
            <a:pPr lvl="1"/>
            <a:r>
              <a:rPr lang="en-US" sz="1600"/>
              <a:t>Audit et de verification</a:t>
            </a:r>
            <a:endParaRPr lang="fr-FR" sz="1600"/>
          </a:p>
          <a:p>
            <a:endParaRPr lang="en-US" sz="1800"/>
          </a:p>
        </p:txBody>
      </p:sp>
    </p:spTree>
    <p:extLst>
      <p:ext uri="{BB962C8B-B14F-4D97-AF65-F5344CB8AC3E}">
        <p14:creationId xmlns:p14="http://schemas.microsoft.com/office/powerpoint/2010/main" val="30814418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C8F7F-543F-B8EE-00CA-18719D2D0BA7}"/>
              </a:ext>
            </a:extLst>
          </p:cNvPr>
          <p:cNvSpPr>
            <a:spLocks noGrp="1"/>
          </p:cNvSpPr>
          <p:nvPr>
            <p:ph type="title"/>
          </p:nvPr>
        </p:nvSpPr>
        <p:spPr>
          <a:xfrm>
            <a:off x="921728" y="805351"/>
            <a:ext cx="10290558" cy="708978"/>
          </a:xfrm>
        </p:spPr>
        <p:txBody>
          <a:bodyPr>
            <a:noAutofit/>
          </a:bodyPr>
          <a:lstStyle/>
          <a:p>
            <a:r>
              <a:rPr lang="fr-FR" sz="3600"/>
              <a:t>CSRD - </a:t>
            </a:r>
            <a:r>
              <a:rPr lang="en-US" sz="3600"/>
              <a:t>Corporate Sustainability Reporting Directive</a:t>
            </a:r>
          </a:p>
        </p:txBody>
      </p:sp>
      <p:pic>
        <p:nvPicPr>
          <p:cNvPr id="6" name="Picture 5">
            <a:extLst>
              <a:ext uri="{FF2B5EF4-FFF2-40B4-BE49-F238E27FC236}">
                <a16:creationId xmlns:a16="http://schemas.microsoft.com/office/drawing/2014/main" id="{47A19A26-FFD4-BD6D-30F8-66847D054011}"/>
              </a:ext>
            </a:extLst>
          </p:cNvPr>
          <p:cNvPicPr>
            <a:picLocks noChangeAspect="1"/>
          </p:cNvPicPr>
          <p:nvPr/>
        </p:nvPicPr>
        <p:blipFill>
          <a:blip r:embed="rId2"/>
          <a:stretch>
            <a:fillRect/>
          </a:stretch>
        </p:blipFill>
        <p:spPr>
          <a:xfrm>
            <a:off x="922338" y="1514329"/>
            <a:ext cx="9078268" cy="4293976"/>
          </a:xfrm>
          <a:prstGeom prst="rect">
            <a:avLst/>
          </a:prstGeom>
        </p:spPr>
      </p:pic>
    </p:spTree>
    <p:extLst>
      <p:ext uri="{BB962C8B-B14F-4D97-AF65-F5344CB8AC3E}">
        <p14:creationId xmlns:p14="http://schemas.microsoft.com/office/powerpoint/2010/main" val="19457338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0C70F-2E36-F0DE-C7D9-587D5B766124}"/>
              </a:ext>
            </a:extLst>
          </p:cNvPr>
          <p:cNvSpPr>
            <a:spLocks noGrp="1"/>
          </p:cNvSpPr>
          <p:nvPr>
            <p:ph type="title"/>
          </p:nvPr>
        </p:nvSpPr>
        <p:spPr/>
        <p:txBody>
          <a:bodyPr>
            <a:noAutofit/>
          </a:bodyPr>
          <a:lstStyle/>
          <a:p>
            <a:r>
              <a:rPr lang="fr-FR" sz="4000"/>
              <a:t>Merci</a:t>
            </a:r>
            <a:endParaRPr lang="fr-FR" sz="4000" dirty="0"/>
          </a:p>
        </p:txBody>
      </p:sp>
      <p:sp>
        <p:nvSpPr>
          <p:cNvPr id="4" name="Espace réservé du contenu 4">
            <a:extLst>
              <a:ext uri="{FF2B5EF4-FFF2-40B4-BE49-F238E27FC236}">
                <a16:creationId xmlns:a16="http://schemas.microsoft.com/office/drawing/2014/main" id="{37AFBFFB-0473-2E1A-7E95-A0364EF2AB75}"/>
              </a:ext>
            </a:extLst>
          </p:cNvPr>
          <p:cNvSpPr>
            <a:spLocks noGrp="1"/>
          </p:cNvSpPr>
          <p:nvPr>
            <p:ph sz="quarter" idx="12"/>
          </p:nvPr>
        </p:nvSpPr>
        <p:spPr>
          <a:xfrm>
            <a:off x="943499" y="1660874"/>
            <a:ext cx="9100202" cy="2390382"/>
          </a:xfrm>
        </p:spPr>
        <p:txBody>
          <a:bodyPr>
            <a:normAutofit/>
          </a:bodyPr>
          <a:lstStyle>
            <a:lvl1pPr>
              <a:defRPr>
                <a:solidFill>
                  <a:schemeClr val="tx1"/>
                </a:solidFill>
              </a:defRPr>
            </a:lvl1pPr>
          </a:lstStyle>
          <a:p>
            <a:pPr marL="0" indent="0" fontAlgn="t">
              <a:buNone/>
            </a:pPr>
            <a:r>
              <a:rPr lang="fr-CH" sz="2000" b="1" kern="100">
                <a:solidFill>
                  <a:srgbClr val="D75524"/>
                </a:solidFill>
                <a:effectLst/>
                <a:latin typeface="Aptos" panose="020B0004020202020204" pitchFamily="34" charset="0"/>
                <a:ea typeface="Times New Roman" panose="02020603050405020304" pitchFamily="18" charset="0"/>
              </a:rPr>
              <a:t>David Glod</a:t>
            </a:r>
          </a:p>
          <a:p>
            <a:pPr marL="0" indent="0" fontAlgn="t">
              <a:buNone/>
            </a:pPr>
            <a:r>
              <a:rPr lang="fr-FR" sz="2000" kern="100">
                <a:effectLst/>
                <a:latin typeface="Aptos" panose="020B0004020202020204" pitchFamily="34" charset="0"/>
                <a:ea typeface="Times New Roman" panose="02020603050405020304" pitchFamily="18" charset="0"/>
              </a:rPr>
              <a:t>Directeur adjoint</a:t>
            </a:r>
            <a:endParaRPr lang="en-US" sz="2000" kern="100" dirty="0">
              <a:effectLst/>
              <a:latin typeface="Aptos" panose="020B0004020202020204" pitchFamily="34" charset="0"/>
              <a:ea typeface="Calibri" panose="020F0502020204030204" pitchFamily="34" charset="0"/>
              <a:cs typeface="Times New Roman" panose="02020603050405020304" pitchFamily="18" charset="0"/>
            </a:endParaRPr>
          </a:p>
          <a:p>
            <a:pPr marL="0" indent="0">
              <a:buNone/>
            </a:pPr>
            <a:r>
              <a:rPr lang="fr-CH" sz="2000" kern="100" dirty="0">
                <a:effectLst/>
                <a:latin typeface="Aptos" panose="020B0004020202020204" pitchFamily="34" charset="0"/>
                <a:ea typeface="Times New Roman" panose="02020603050405020304" pitchFamily="18" charset="0"/>
              </a:rPr>
              <a:t>Administration de l’environnement</a:t>
            </a:r>
            <a:br>
              <a:rPr lang="fr-CH" sz="2000" kern="100" dirty="0">
                <a:effectLst/>
                <a:latin typeface="Aptos" panose="020B0004020202020204" pitchFamily="34" charset="0"/>
                <a:ea typeface="Times New Roman" panose="02020603050405020304" pitchFamily="18" charset="0"/>
              </a:rPr>
            </a:br>
            <a:r>
              <a:rPr lang="fr-CH" sz="2000" kern="100" dirty="0">
                <a:effectLst/>
                <a:latin typeface="Aptos" panose="020B0004020202020204" pitchFamily="34" charset="0"/>
                <a:ea typeface="Times New Roman" panose="02020603050405020304" pitchFamily="18" charset="0"/>
              </a:rPr>
              <a:t>1, avenue du </a:t>
            </a:r>
            <a:r>
              <a:rPr lang="fr-CH" sz="2000" kern="100" dirty="0" err="1">
                <a:effectLst/>
                <a:latin typeface="Aptos" panose="020B0004020202020204" pitchFamily="34" charset="0"/>
                <a:ea typeface="Times New Roman" panose="02020603050405020304" pitchFamily="18" charset="0"/>
              </a:rPr>
              <a:t>Rock’n’Roll</a:t>
            </a:r>
            <a:r>
              <a:rPr lang="fr-CH" sz="2000" kern="100" dirty="0">
                <a:effectLst/>
                <a:latin typeface="Aptos" panose="020B0004020202020204" pitchFamily="34" charset="0"/>
                <a:ea typeface="Times New Roman" panose="02020603050405020304" pitchFamily="18" charset="0"/>
              </a:rPr>
              <a:t> . L-4361 Esch-sur-Alzette</a:t>
            </a:r>
            <a:endParaRPr lang="fr-CH" sz="2000" kern="100" dirty="0">
              <a:latin typeface="Aptos" panose="020B0004020202020204" pitchFamily="34" charset="0"/>
              <a:ea typeface="Times New Roman" panose="02020603050405020304" pitchFamily="18" charset="0"/>
            </a:endParaRPr>
          </a:p>
          <a:p>
            <a:pPr marL="0" indent="0">
              <a:buNone/>
            </a:pPr>
            <a:r>
              <a:rPr lang="de-DE" sz="2000" u="sng" kern="100">
                <a:solidFill>
                  <a:srgbClr val="595959"/>
                </a:solidFill>
                <a:latin typeface="Aptos" panose="020B0004020202020204" pitchFamily="34" charset="0"/>
                <a:ea typeface="Times New Roman" panose="02020603050405020304" pitchFamily="18" charset="0"/>
                <a:cs typeface="Times New Roman" panose="02020603050405020304" pitchFamily="18" charset="0"/>
              </a:rPr>
              <a:t>secretariat-direction@aev.etat.lu</a:t>
            </a:r>
          </a:p>
          <a:p>
            <a:pPr marL="0" indent="0">
              <a:buNone/>
            </a:pPr>
            <a:r>
              <a:rPr lang="de-DE" sz="2000" u="sng" kern="100">
                <a:solidFill>
                  <a:srgbClr val="D75524"/>
                </a:solidFill>
                <a:effectLst/>
                <a:latin typeface="Aptos" panose="020B0004020202020204" pitchFamily="34" charset="0"/>
                <a:ea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www</a:t>
            </a:r>
            <a:r>
              <a:rPr lang="de-DE" sz="2000" u="sng" kern="100" dirty="0">
                <a:solidFill>
                  <a:srgbClr val="D75524"/>
                </a:solidFill>
                <a:effectLst/>
                <a:latin typeface="Aptos" panose="020B0004020202020204" pitchFamily="34" charset="0"/>
                <a:ea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.emwelt.lu</a:t>
            </a:r>
            <a:r>
              <a:rPr lang="en-US" sz="2000" kern="100" dirty="0">
                <a:solidFill>
                  <a:srgbClr val="D75524"/>
                </a:solidFill>
                <a:effectLst/>
                <a:latin typeface="Aptos" panose="020B0004020202020204" pitchFamily="34" charset="0"/>
                <a:ea typeface="Times New Roman" panose="02020603050405020304" pitchFamily="18" charset="0"/>
                <a:cs typeface="Times New Roman" panose="02020603050405020304" pitchFamily="18" charset="0"/>
              </a:rPr>
              <a:t> </a:t>
            </a:r>
            <a:r>
              <a:rPr lang="de-DE" sz="2000" kern="100" dirty="0">
                <a:effectLst/>
                <a:latin typeface="Aptos" panose="020B0004020202020204" pitchFamily="34" charset="0"/>
                <a:ea typeface="Times New Roman" panose="02020603050405020304" pitchFamily="18" charset="0"/>
                <a:cs typeface="Times New Roman" panose="02020603050405020304" pitchFamily="18" charset="0"/>
              </a:rPr>
              <a:t>|</a:t>
            </a:r>
            <a:r>
              <a:rPr lang="de-DE" sz="2000" b="1" kern="100" dirty="0">
                <a:solidFill>
                  <a:srgbClr val="D75524"/>
                </a:solidFill>
                <a:effectLst/>
                <a:latin typeface="Aptos" panose="020B0004020202020204" pitchFamily="34" charset="0"/>
                <a:ea typeface="Times New Roman" panose="02020603050405020304" pitchFamily="18" charset="0"/>
                <a:cs typeface="Times New Roman" panose="02020603050405020304" pitchFamily="18" charset="0"/>
              </a:rPr>
              <a:t> </a:t>
            </a:r>
            <a:r>
              <a:rPr lang="de-DE" sz="2000" u="sng" kern="100" dirty="0">
                <a:solidFill>
                  <a:srgbClr val="595959"/>
                </a:solidFill>
                <a:effectLst/>
                <a:latin typeface="Aptos" panose="020B000402020202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www.gouvernement.</a:t>
            </a:r>
            <a:r>
              <a:rPr lang="de-DE" sz="2000" u="sng" kern="100">
                <a:solidFill>
                  <a:srgbClr val="595959"/>
                </a:solidFill>
                <a:effectLst/>
                <a:latin typeface="Aptos" panose="020B000402020202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lu</a:t>
            </a:r>
            <a:r>
              <a:rPr lang="de-DE" sz="2000" kern="100">
                <a:effectLst/>
                <a:latin typeface="Aptos" panose="020B0004020202020204" pitchFamily="34" charset="0"/>
                <a:ea typeface="Times New Roman" panose="02020603050405020304" pitchFamily="18" charset="0"/>
                <a:cs typeface="Times New Roman" panose="02020603050405020304" pitchFamily="18" charset="0"/>
              </a:rPr>
              <a:t> </a:t>
            </a:r>
            <a:endParaRPr lang="en-US" sz="2000" kern="100" dirty="0">
              <a:effectLst/>
              <a:latin typeface="Aptos" panose="020B00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934402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0331E-3A27-F903-AF6A-F0D02BA57601}"/>
              </a:ext>
            </a:extLst>
          </p:cNvPr>
          <p:cNvSpPr>
            <a:spLocks noGrp="1"/>
          </p:cNvSpPr>
          <p:nvPr>
            <p:ph type="title"/>
          </p:nvPr>
        </p:nvSpPr>
        <p:spPr>
          <a:xfrm>
            <a:off x="921728" y="805351"/>
            <a:ext cx="10617129" cy="708978"/>
          </a:xfrm>
        </p:spPr>
        <p:txBody>
          <a:bodyPr>
            <a:noAutofit/>
          </a:bodyPr>
          <a:lstStyle/>
          <a:p>
            <a:pPr marL="0" indent="0">
              <a:buNone/>
            </a:pPr>
            <a:r>
              <a:rPr lang="fr-FR" sz="3200" b="1">
                <a:effectLst/>
                <a:latin typeface="Calibri" panose="020F0502020204030204" pitchFamily="34" charset="0"/>
                <a:ea typeface="Calibri" panose="020F0502020204030204" pitchFamily="34" charset="0"/>
                <a:cs typeface="Times New Roman" panose="02020603050405020304" pitchFamily="18" charset="0"/>
              </a:rPr>
              <a:t>Nouveaux développements réglementaires dans le domaine de l’environnement - Impact sur l’accréditation </a:t>
            </a:r>
            <a:endParaRPr lang="fr-FR" sz="3200"/>
          </a:p>
        </p:txBody>
      </p:sp>
      <p:sp>
        <p:nvSpPr>
          <p:cNvPr id="4" name="Content Placeholder 3">
            <a:extLst>
              <a:ext uri="{FF2B5EF4-FFF2-40B4-BE49-F238E27FC236}">
                <a16:creationId xmlns:a16="http://schemas.microsoft.com/office/drawing/2014/main" id="{5D477C3E-9390-214F-C7F9-6E41C7167CF5}"/>
              </a:ext>
            </a:extLst>
          </p:cNvPr>
          <p:cNvSpPr>
            <a:spLocks noGrp="1"/>
          </p:cNvSpPr>
          <p:nvPr>
            <p:ph sz="quarter" idx="12"/>
          </p:nvPr>
        </p:nvSpPr>
        <p:spPr>
          <a:xfrm>
            <a:off x="921728" y="2085910"/>
            <a:ext cx="9786937" cy="3536251"/>
          </a:xfrm>
        </p:spPr>
        <p:txBody>
          <a:bodyPr>
            <a:normAutofit/>
          </a:bodyPr>
          <a:lstStyle/>
          <a:p>
            <a:pPr marL="0" indent="0">
              <a:buNone/>
            </a:pPr>
            <a:r>
              <a:rPr lang="fr-FR" b="1"/>
              <a:t>Contenu</a:t>
            </a:r>
          </a:p>
          <a:p>
            <a:r>
              <a:rPr lang="fr-FR"/>
              <a:t>Présentation de l’Administration de l’environnement</a:t>
            </a:r>
          </a:p>
          <a:p>
            <a:r>
              <a:rPr lang="en-US"/>
              <a:t>ETS, CBAM, ETS-2 (Emissions trading system, Carbon border adjustment mechanism)</a:t>
            </a:r>
          </a:p>
          <a:p>
            <a:r>
              <a:rPr lang="fr-FR"/>
              <a:t>IED 2.0 (Industrial emissions directive)</a:t>
            </a:r>
          </a:p>
          <a:p>
            <a:r>
              <a:rPr lang="fr-FR"/>
              <a:t>RED II (RED III) (Renewable energy directive)</a:t>
            </a:r>
          </a:p>
        </p:txBody>
      </p:sp>
    </p:spTree>
    <p:extLst>
      <p:ext uri="{BB962C8B-B14F-4D97-AF65-F5344CB8AC3E}">
        <p14:creationId xmlns:p14="http://schemas.microsoft.com/office/powerpoint/2010/main" val="29544440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space réservé pour une image  11" descr="Une image contenant Poubelle, bâtiment, Sac plastique, plein air&#10;&#10;Description générée automatiquement">
            <a:extLst>
              <a:ext uri="{FF2B5EF4-FFF2-40B4-BE49-F238E27FC236}">
                <a16:creationId xmlns:a16="http://schemas.microsoft.com/office/drawing/2014/main" id="{3A8CBF66-86A6-3D52-969D-16B801369670}"/>
              </a:ext>
            </a:extLst>
          </p:cNvPr>
          <p:cNvPicPr>
            <a:picLocks noChangeAspect="1"/>
          </p:cNvPicPr>
          <p:nvPr/>
        </p:nvPicPr>
        <p:blipFill>
          <a:blip r:embed="rId3"/>
          <a:srcRect t="5752" b="5752"/>
          <a:stretch>
            <a:fillRect/>
          </a:stretch>
        </p:blipFill>
        <p:spPr>
          <a:xfrm>
            <a:off x="921727" y="3429000"/>
            <a:ext cx="2481474" cy="1464180"/>
          </a:xfrm>
          <a:prstGeom prst="rect">
            <a:avLst/>
          </a:prstGeom>
        </p:spPr>
      </p:pic>
      <p:pic>
        <p:nvPicPr>
          <p:cNvPr id="7" name="Espace réservé pour une image  13" descr="Une image contenant plein air, nature, plante, eau&#10;&#10;Description générée automatiquement">
            <a:extLst>
              <a:ext uri="{FF2B5EF4-FFF2-40B4-BE49-F238E27FC236}">
                <a16:creationId xmlns:a16="http://schemas.microsoft.com/office/drawing/2014/main" id="{19BF7796-97C2-494D-8D53-275EF64723CD}"/>
              </a:ext>
            </a:extLst>
          </p:cNvPr>
          <p:cNvPicPr>
            <a:picLocks noChangeAspect="1"/>
          </p:cNvPicPr>
          <p:nvPr/>
        </p:nvPicPr>
        <p:blipFill>
          <a:blip r:embed="rId4"/>
          <a:srcRect t="30335" b="30335"/>
          <a:stretch>
            <a:fillRect/>
          </a:stretch>
        </p:blipFill>
        <p:spPr>
          <a:xfrm>
            <a:off x="3704115" y="3429000"/>
            <a:ext cx="2481474" cy="1464180"/>
          </a:xfrm>
          <a:prstGeom prst="rect">
            <a:avLst/>
          </a:prstGeom>
        </p:spPr>
      </p:pic>
      <p:pic>
        <p:nvPicPr>
          <p:cNvPr id="8" name="Espace réservé pour une image  15" descr="Une image contenant habits, plein air, personne, ciel&#10;&#10;Description générée automatiquement">
            <a:extLst>
              <a:ext uri="{FF2B5EF4-FFF2-40B4-BE49-F238E27FC236}">
                <a16:creationId xmlns:a16="http://schemas.microsoft.com/office/drawing/2014/main" id="{791FD946-73BE-6A52-AF3E-FC7B0CE021A2}"/>
              </a:ext>
            </a:extLst>
          </p:cNvPr>
          <p:cNvPicPr>
            <a:picLocks noChangeAspect="1"/>
          </p:cNvPicPr>
          <p:nvPr/>
        </p:nvPicPr>
        <p:blipFill>
          <a:blip r:embed="rId5"/>
          <a:srcRect t="5713" b="5713"/>
          <a:stretch>
            <a:fillRect/>
          </a:stretch>
        </p:blipFill>
        <p:spPr>
          <a:xfrm>
            <a:off x="6486503" y="3429000"/>
            <a:ext cx="2481474" cy="1464179"/>
          </a:xfrm>
          <a:prstGeom prst="rect">
            <a:avLst/>
          </a:prstGeom>
        </p:spPr>
      </p:pic>
      <p:pic>
        <p:nvPicPr>
          <p:cNvPr id="9" name="Espace réservé pour une image  21" descr="Une image contenant personne, Appareil électronique, gadget, capture d’écran&#10;&#10;Description générée automatiquement">
            <a:extLst>
              <a:ext uri="{FF2B5EF4-FFF2-40B4-BE49-F238E27FC236}">
                <a16:creationId xmlns:a16="http://schemas.microsoft.com/office/drawing/2014/main" id="{9FF1AECE-6500-9413-F4B6-E1C85FEE89FB}"/>
              </a:ext>
            </a:extLst>
          </p:cNvPr>
          <p:cNvPicPr>
            <a:picLocks noChangeAspect="1"/>
          </p:cNvPicPr>
          <p:nvPr/>
        </p:nvPicPr>
        <p:blipFill>
          <a:blip r:embed="rId6"/>
          <a:srcRect t="5713" b="5713"/>
          <a:stretch>
            <a:fillRect/>
          </a:stretch>
        </p:blipFill>
        <p:spPr>
          <a:xfrm>
            <a:off x="9268891" y="3429000"/>
            <a:ext cx="2481474" cy="1464180"/>
          </a:xfrm>
          <a:prstGeom prst="rect">
            <a:avLst/>
          </a:prstGeom>
        </p:spPr>
      </p:pic>
      <p:pic>
        <p:nvPicPr>
          <p:cNvPr id="10" name="Espace réservé pour une image  17" descr="Une image contenant lever de soleil, brouillard, paysage, ciel&#10;&#10;Description générée automatiquement">
            <a:extLst>
              <a:ext uri="{FF2B5EF4-FFF2-40B4-BE49-F238E27FC236}">
                <a16:creationId xmlns:a16="http://schemas.microsoft.com/office/drawing/2014/main" id="{ECF41D80-6533-B409-D4C5-B765AACA6C3F}"/>
              </a:ext>
            </a:extLst>
          </p:cNvPr>
          <p:cNvPicPr>
            <a:picLocks noChangeAspect="1"/>
          </p:cNvPicPr>
          <p:nvPr/>
        </p:nvPicPr>
        <p:blipFill>
          <a:blip r:embed="rId7"/>
          <a:srcRect l="2308" r="2308"/>
          <a:stretch>
            <a:fillRect/>
          </a:stretch>
        </p:blipFill>
        <p:spPr>
          <a:xfrm>
            <a:off x="6486503" y="1011398"/>
            <a:ext cx="2481474" cy="1464180"/>
          </a:xfrm>
          <a:prstGeom prst="rect">
            <a:avLst/>
          </a:prstGeom>
        </p:spPr>
      </p:pic>
      <p:pic>
        <p:nvPicPr>
          <p:cNvPr id="11" name="Espace réservé pour une image  19" descr="Une image contenant ordinateur portable, personne, ordinateur, intérieur&#10;&#10;Description générée automatiquement">
            <a:extLst>
              <a:ext uri="{FF2B5EF4-FFF2-40B4-BE49-F238E27FC236}">
                <a16:creationId xmlns:a16="http://schemas.microsoft.com/office/drawing/2014/main" id="{A28A85A8-E7AC-AB32-27F9-6E0585BD776A}"/>
              </a:ext>
            </a:extLst>
          </p:cNvPr>
          <p:cNvPicPr>
            <a:picLocks noChangeAspect="1"/>
          </p:cNvPicPr>
          <p:nvPr/>
        </p:nvPicPr>
        <p:blipFill>
          <a:blip r:embed="rId8"/>
          <a:srcRect t="5763" b="5763"/>
          <a:stretch>
            <a:fillRect/>
          </a:stretch>
        </p:blipFill>
        <p:spPr>
          <a:xfrm>
            <a:off x="9268891" y="1011398"/>
            <a:ext cx="2481474" cy="1464180"/>
          </a:xfrm>
          <a:prstGeom prst="rect">
            <a:avLst/>
          </a:prstGeom>
        </p:spPr>
      </p:pic>
      <p:sp>
        <p:nvSpPr>
          <p:cNvPr id="13" name="Titre 1">
            <a:extLst>
              <a:ext uri="{FF2B5EF4-FFF2-40B4-BE49-F238E27FC236}">
                <a16:creationId xmlns:a16="http://schemas.microsoft.com/office/drawing/2014/main" id="{E1FE9AC1-9FBD-D5DD-9D08-5214E2D3854B}"/>
              </a:ext>
            </a:extLst>
          </p:cNvPr>
          <p:cNvSpPr txBox="1">
            <a:spLocks/>
          </p:cNvSpPr>
          <p:nvPr/>
        </p:nvSpPr>
        <p:spPr>
          <a:xfrm>
            <a:off x="910843" y="978740"/>
            <a:ext cx="5263860" cy="2204908"/>
          </a:xfrm>
          <a:prstGeom prst="rect">
            <a:avLst/>
          </a:prstGeom>
        </p:spPr>
        <p:txBody>
          <a:bodyPr vert="horz" lIns="0" tIns="0" rIns="0" bIns="0" rtlCol="0" anchor="t">
            <a:normAutofit/>
          </a:bodyPr>
          <a:lstStyle>
            <a:lvl1pPr algn="l" defTabSz="914400" rtl="0" eaLnBrk="1" latinLnBrk="0" hangingPunct="1">
              <a:lnSpc>
                <a:spcPct val="900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r>
              <a:rPr lang="fr-FR">
                <a:latin typeface="+mn-lt"/>
              </a:rPr>
              <a:t>Présentation de l’Administration de l’environnement (AEV)</a:t>
            </a:r>
          </a:p>
          <a:p>
            <a:endParaRPr lang="fr-FR">
              <a:latin typeface="+mn-lt"/>
            </a:endParaRPr>
          </a:p>
        </p:txBody>
      </p:sp>
      <p:sp>
        <p:nvSpPr>
          <p:cNvPr id="15" name="Titre 1">
            <a:extLst>
              <a:ext uri="{FF2B5EF4-FFF2-40B4-BE49-F238E27FC236}">
                <a16:creationId xmlns:a16="http://schemas.microsoft.com/office/drawing/2014/main" id="{71ADD569-E8D7-1FA8-3B8E-2D62D28A9CF5}"/>
              </a:ext>
            </a:extLst>
          </p:cNvPr>
          <p:cNvSpPr txBox="1">
            <a:spLocks/>
          </p:cNvSpPr>
          <p:nvPr/>
        </p:nvSpPr>
        <p:spPr>
          <a:xfrm>
            <a:off x="920491" y="5050003"/>
            <a:ext cx="2481474" cy="556590"/>
          </a:xfrm>
          <a:prstGeom prst="rect">
            <a:avLst/>
          </a:prstGeom>
          <a:ln>
            <a:noFill/>
            <a:extLst>
              <a:ext uri="{C807C97D-BFC1-408E-A445-0C87EB9F89A2}">
                <ask:lineSketchStyleProps xmlns:ask="http://schemas.microsoft.com/office/drawing/2018/sketchyshapes">
                  <ask:type>
                    <ask:lineSketchNone/>
                  </ask:type>
                </ask:lineSketchStyleProps>
              </a:ext>
            </a:extLst>
          </a:ln>
        </p:spPr>
        <p:txBody>
          <a:bodyPr vert="horz" lIns="0" tIns="0" rIns="0" bIns="0" rtlCol="0" anchor="t">
            <a:normAutofit/>
          </a:bodyPr>
          <a:lstStyle>
            <a:lvl1pPr algn="l" defTabSz="914400" rtl="0" eaLnBrk="1" latinLnBrk="0" hangingPunct="1">
              <a:lnSpc>
                <a:spcPts val="6000"/>
              </a:lnSpc>
              <a:spcBef>
                <a:spcPct val="0"/>
              </a:spcBef>
              <a:buNone/>
              <a:defRPr sz="6000" b="1" i="0" kern="1200">
                <a:solidFill>
                  <a:schemeClr val="bg1"/>
                </a:solidFill>
                <a:latin typeface="Baskerville SemiBold" panose="02020502070401020303" pitchFamily="18" charset="0"/>
                <a:ea typeface="Baskerville SemiBold" panose="02020502070401020303" pitchFamily="18" charset="0"/>
                <a:cs typeface="Space Grotesk" pitchFamily="2" charset="77"/>
              </a:defRPr>
            </a:lvl1pPr>
          </a:lstStyle>
          <a:p>
            <a:pPr algn="ctr">
              <a:lnSpc>
                <a:spcPct val="100000"/>
              </a:lnSpc>
            </a:pPr>
            <a:r>
              <a:rPr lang="fr-FR" sz="1500" b="1" i="0" dirty="0">
                <a:solidFill>
                  <a:schemeClr val="tx1"/>
                </a:solidFill>
                <a:latin typeface="Calibri" panose="020F0502020204030204" pitchFamily="34" charset="0"/>
                <a:cs typeface="Calibri" panose="020F0502020204030204" pitchFamily="34" charset="0"/>
              </a:rPr>
              <a:t>DÉCHETS </a:t>
            </a:r>
            <a:br>
              <a:rPr lang="fr-FR" sz="1500" b="1" i="0" dirty="0">
                <a:solidFill>
                  <a:schemeClr val="tx1"/>
                </a:solidFill>
                <a:latin typeface="Calibri" panose="020F0502020204030204" pitchFamily="34" charset="0"/>
                <a:cs typeface="Calibri" panose="020F0502020204030204" pitchFamily="34" charset="0"/>
              </a:rPr>
            </a:br>
            <a:r>
              <a:rPr lang="fr-FR" sz="1500" b="1" i="0" dirty="0">
                <a:solidFill>
                  <a:schemeClr val="tx1"/>
                </a:solidFill>
                <a:latin typeface="Calibri" panose="020F0502020204030204" pitchFamily="34" charset="0"/>
                <a:cs typeface="Calibri" panose="020F0502020204030204" pitchFamily="34" charset="0"/>
              </a:rPr>
              <a:t>ET RESSOURCES</a:t>
            </a:r>
          </a:p>
        </p:txBody>
      </p:sp>
      <p:sp>
        <p:nvSpPr>
          <p:cNvPr id="16" name="Titre 1">
            <a:extLst>
              <a:ext uri="{FF2B5EF4-FFF2-40B4-BE49-F238E27FC236}">
                <a16:creationId xmlns:a16="http://schemas.microsoft.com/office/drawing/2014/main" id="{C60B6013-214C-CFBA-368F-E5FB8AB44BEA}"/>
              </a:ext>
            </a:extLst>
          </p:cNvPr>
          <p:cNvSpPr txBox="1">
            <a:spLocks/>
          </p:cNvSpPr>
          <p:nvPr/>
        </p:nvSpPr>
        <p:spPr>
          <a:xfrm>
            <a:off x="9270127" y="5047864"/>
            <a:ext cx="2481474" cy="456771"/>
          </a:xfrm>
          <a:prstGeom prst="rect">
            <a:avLst/>
          </a:prstGeom>
          <a:ln>
            <a:noFill/>
            <a:extLst>
              <a:ext uri="{C807C97D-BFC1-408E-A445-0C87EB9F89A2}">
                <ask:lineSketchStyleProps xmlns:ask="http://schemas.microsoft.com/office/drawing/2018/sketchyshapes">
                  <ask:type>
                    <ask:lineSketchNone/>
                  </ask:type>
                </ask:lineSketchStyleProps>
              </a:ext>
            </a:extLst>
          </a:ln>
        </p:spPr>
        <p:txBody>
          <a:bodyPr vert="horz" lIns="0" tIns="0" rIns="0" bIns="0" rtlCol="0" anchor="t">
            <a:normAutofit/>
          </a:bodyPr>
          <a:lstStyle>
            <a:lvl1pPr algn="l" defTabSz="914400" rtl="0" eaLnBrk="1" latinLnBrk="0" hangingPunct="1">
              <a:lnSpc>
                <a:spcPts val="6000"/>
              </a:lnSpc>
              <a:spcBef>
                <a:spcPct val="0"/>
              </a:spcBef>
              <a:buNone/>
              <a:defRPr sz="6000" b="1" i="0" kern="1200">
                <a:solidFill>
                  <a:schemeClr val="bg1"/>
                </a:solidFill>
                <a:latin typeface="Baskerville SemiBold" panose="02020502070401020303" pitchFamily="18" charset="0"/>
                <a:ea typeface="Baskerville SemiBold" panose="02020502070401020303" pitchFamily="18" charset="0"/>
                <a:cs typeface="Space Grotesk" pitchFamily="2" charset="77"/>
              </a:defRPr>
            </a:lvl1pPr>
          </a:lstStyle>
          <a:p>
            <a:pPr algn="ctr">
              <a:lnSpc>
                <a:spcPct val="100000"/>
              </a:lnSpc>
            </a:pPr>
            <a:r>
              <a:rPr lang="fr-FR" sz="1500" dirty="0">
                <a:solidFill>
                  <a:schemeClr val="tx1"/>
                </a:solidFill>
                <a:latin typeface="Calibri" panose="020F0502020204030204" pitchFamily="34" charset="0"/>
                <a:cs typeface="Calibri" panose="020F0502020204030204" pitchFamily="34" charset="0"/>
              </a:rPr>
              <a:t>BRUIT</a:t>
            </a:r>
          </a:p>
        </p:txBody>
      </p:sp>
      <p:sp>
        <p:nvSpPr>
          <p:cNvPr id="17" name="Titre 1">
            <a:extLst>
              <a:ext uri="{FF2B5EF4-FFF2-40B4-BE49-F238E27FC236}">
                <a16:creationId xmlns:a16="http://schemas.microsoft.com/office/drawing/2014/main" id="{9D4BE78C-ECCB-A298-9ED4-AAAF2E45A69A}"/>
              </a:ext>
            </a:extLst>
          </p:cNvPr>
          <p:cNvSpPr txBox="1">
            <a:spLocks/>
          </p:cNvSpPr>
          <p:nvPr/>
        </p:nvSpPr>
        <p:spPr>
          <a:xfrm>
            <a:off x="9296795" y="2576973"/>
            <a:ext cx="2481474" cy="513743"/>
          </a:xfrm>
          <a:prstGeom prst="rect">
            <a:avLst/>
          </a:prstGeom>
          <a:ln>
            <a:noFill/>
            <a:extLst>
              <a:ext uri="{C807C97D-BFC1-408E-A445-0C87EB9F89A2}">
                <ask:lineSketchStyleProps xmlns:ask="http://schemas.microsoft.com/office/drawing/2018/sketchyshapes">
                  <ask:type>
                    <ask:lineSketchNone/>
                  </ask:type>
                </ask:lineSketchStyleProps>
              </a:ext>
            </a:extLst>
          </a:ln>
        </p:spPr>
        <p:txBody>
          <a:bodyPr vert="horz" lIns="0" tIns="0" rIns="0" bIns="0" rtlCol="0" anchor="t">
            <a:normAutofit/>
          </a:bodyPr>
          <a:lstStyle>
            <a:lvl1pPr algn="l" defTabSz="914400" rtl="0" eaLnBrk="1" latinLnBrk="0" hangingPunct="1">
              <a:lnSpc>
                <a:spcPts val="6000"/>
              </a:lnSpc>
              <a:spcBef>
                <a:spcPct val="0"/>
              </a:spcBef>
              <a:buNone/>
              <a:defRPr sz="6000" b="1" i="0" kern="1200">
                <a:solidFill>
                  <a:schemeClr val="bg1"/>
                </a:solidFill>
                <a:latin typeface="Baskerville SemiBold" panose="02020502070401020303" pitchFamily="18" charset="0"/>
                <a:ea typeface="Baskerville SemiBold" panose="02020502070401020303" pitchFamily="18" charset="0"/>
                <a:cs typeface="Space Grotesk" pitchFamily="2" charset="77"/>
              </a:defRPr>
            </a:lvl1pPr>
          </a:lstStyle>
          <a:p>
            <a:pPr algn="ctr">
              <a:lnSpc>
                <a:spcPct val="100000"/>
              </a:lnSpc>
            </a:pPr>
            <a:r>
              <a:rPr lang="fr-FR" sz="1500" dirty="0">
                <a:solidFill>
                  <a:schemeClr val="tx1"/>
                </a:solidFill>
                <a:latin typeface="Calibri" panose="020F0502020204030204" pitchFamily="34" charset="0"/>
                <a:cs typeface="Calibri" panose="020F0502020204030204" pitchFamily="34" charset="0"/>
              </a:rPr>
              <a:t>DÉMARCHES ENVIRONNEMENTALES</a:t>
            </a:r>
          </a:p>
        </p:txBody>
      </p:sp>
      <p:sp>
        <p:nvSpPr>
          <p:cNvPr id="18" name="Titre 1">
            <a:extLst>
              <a:ext uri="{FF2B5EF4-FFF2-40B4-BE49-F238E27FC236}">
                <a16:creationId xmlns:a16="http://schemas.microsoft.com/office/drawing/2014/main" id="{1E501A29-9AA2-9B81-375F-7B4D2863075C}"/>
              </a:ext>
            </a:extLst>
          </p:cNvPr>
          <p:cNvSpPr txBox="1">
            <a:spLocks/>
          </p:cNvSpPr>
          <p:nvPr/>
        </p:nvSpPr>
        <p:spPr>
          <a:xfrm>
            <a:off x="6486503" y="5050003"/>
            <a:ext cx="2481474" cy="556590"/>
          </a:xfrm>
          <a:prstGeom prst="rect">
            <a:avLst/>
          </a:prstGeom>
          <a:ln>
            <a:noFill/>
            <a:extLst>
              <a:ext uri="{C807C97D-BFC1-408E-A445-0C87EB9F89A2}">
                <ask:lineSketchStyleProps xmlns:ask="http://schemas.microsoft.com/office/drawing/2018/sketchyshapes">
                  <ask:type>
                    <ask:lineSketchNone/>
                  </ask:type>
                </ask:lineSketchStyleProps>
              </a:ext>
            </a:extLst>
          </a:ln>
        </p:spPr>
        <p:txBody>
          <a:bodyPr vert="horz" lIns="0" tIns="0" rIns="0" bIns="0" rtlCol="0" anchor="t">
            <a:normAutofit/>
          </a:bodyPr>
          <a:lstStyle>
            <a:lvl1pPr algn="l" defTabSz="914400" rtl="0" eaLnBrk="1" latinLnBrk="0" hangingPunct="1">
              <a:lnSpc>
                <a:spcPts val="6000"/>
              </a:lnSpc>
              <a:spcBef>
                <a:spcPct val="0"/>
              </a:spcBef>
              <a:buNone/>
              <a:defRPr sz="6000" b="1" i="0" kern="1200">
                <a:solidFill>
                  <a:schemeClr val="bg1"/>
                </a:solidFill>
                <a:latin typeface="Baskerville SemiBold" panose="02020502070401020303" pitchFamily="18" charset="0"/>
                <a:ea typeface="Baskerville SemiBold" panose="02020502070401020303" pitchFamily="18" charset="0"/>
                <a:cs typeface="Space Grotesk" pitchFamily="2" charset="77"/>
              </a:defRPr>
            </a:lvl1pPr>
          </a:lstStyle>
          <a:p>
            <a:pPr algn="ctr">
              <a:lnSpc>
                <a:spcPct val="100000"/>
              </a:lnSpc>
            </a:pPr>
            <a:r>
              <a:rPr lang="fr-FR" sz="1500" dirty="0">
                <a:solidFill>
                  <a:schemeClr val="tx1"/>
                </a:solidFill>
                <a:latin typeface="Calibri" panose="020F0502020204030204" pitchFamily="34" charset="0"/>
                <a:cs typeface="Calibri" panose="020F0502020204030204" pitchFamily="34" charset="0"/>
              </a:rPr>
              <a:t>SUBSTANCES CHIMIQUES </a:t>
            </a:r>
          </a:p>
          <a:p>
            <a:pPr algn="ctr">
              <a:lnSpc>
                <a:spcPct val="100000"/>
              </a:lnSpc>
            </a:pPr>
            <a:r>
              <a:rPr lang="fr-FR" sz="1500" dirty="0">
                <a:solidFill>
                  <a:schemeClr val="tx1"/>
                </a:solidFill>
                <a:latin typeface="Calibri" panose="020F0502020204030204" pitchFamily="34" charset="0"/>
                <a:cs typeface="Calibri" panose="020F0502020204030204" pitchFamily="34" charset="0"/>
              </a:rPr>
              <a:t>ET PRODUITS</a:t>
            </a:r>
          </a:p>
        </p:txBody>
      </p:sp>
      <p:sp>
        <p:nvSpPr>
          <p:cNvPr id="19" name="Titre 1">
            <a:extLst>
              <a:ext uri="{FF2B5EF4-FFF2-40B4-BE49-F238E27FC236}">
                <a16:creationId xmlns:a16="http://schemas.microsoft.com/office/drawing/2014/main" id="{28F5A974-BE6F-4028-435D-482FAE9F2446}"/>
              </a:ext>
            </a:extLst>
          </p:cNvPr>
          <p:cNvSpPr txBox="1">
            <a:spLocks/>
          </p:cNvSpPr>
          <p:nvPr/>
        </p:nvSpPr>
        <p:spPr>
          <a:xfrm>
            <a:off x="6486503" y="2592013"/>
            <a:ext cx="2481474" cy="624293"/>
          </a:xfrm>
          <a:prstGeom prst="rect">
            <a:avLst/>
          </a:prstGeom>
          <a:ln>
            <a:noFill/>
            <a:extLst>
              <a:ext uri="{C807C97D-BFC1-408E-A445-0C87EB9F89A2}">
                <ask:lineSketchStyleProps xmlns:ask="http://schemas.microsoft.com/office/drawing/2018/sketchyshapes">
                  <ask:type>
                    <ask:lineSketchNone/>
                  </ask:type>
                </ask:lineSketchStyleProps>
              </a:ext>
            </a:extLst>
          </a:ln>
        </p:spPr>
        <p:txBody>
          <a:bodyPr vert="horz" lIns="0" tIns="0" rIns="0" bIns="0" rtlCol="0" anchor="t">
            <a:normAutofit/>
          </a:bodyPr>
          <a:lstStyle>
            <a:lvl1pPr algn="l" defTabSz="914400" rtl="0" eaLnBrk="1" latinLnBrk="0" hangingPunct="1">
              <a:lnSpc>
                <a:spcPts val="6000"/>
              </a:lnSpc>
              <a:spcBef>
                <a:spcPct val="0"/>
              </a:spcBef>
              <a:buNone/>
              <a:defRPr sz="6000" b="1" i="0" kern="1200">
                <a:solidFill>
                  <a:schemeClr val="bg1"/>
                </a:solidFill>
                <a:latin typeface="Baskerville SemiBold" panose="02020502070401020303" pitchFamily="18" charset="0"/>
                <a:ea typeface="Baskerville SemiBold" panose="02020502070401020303" pitchFamily="18" charset="0"/>
                <a:cs typeface="Space Grotesk" pitchFamily="2" charset="77"/>
              </a:defRPr>
            </a:lvl1pPr>
          </a:lstStyle>
          <a:p>
            <a:pPr algn="ctr">
              <a:lnSpc>
                <a:spcPct val="100000"/>
              </a:lnSpc>
            </a:pPr>
            <a:r>
              <a:rPr lang="fr-FR" sz="1500">
                <a:solidFill>
                  <a:schemeClr val="tx1"/>
                </a:solidFill>
                <a:latin typeface="Calibri" panose="020F0502020204030204" pitchFamily="34" charset="0"/>
                <a:cs typeface="Calibri" panose="020F0502020204030204" pitchFamily="34" charset="0"/>
              </a:rPr>
              <a:t>CLIMAT et QUALITÉ </a:t>
            </a:r>
            <a:endParaRPr lang="fr-FR" sz="1500" dirty="0">
              <a:solidFill>
                <a:schemeClr val="tx1"/>
              </a:solidFill>
              <a:latin typeface="Calibri" panose="020F0502020204030204" pitchFamily="34" charset="0"/>
              <a:cs typeface="Calibri" panose="020F0502020204030204" pitchFamily="34" charset="0"/>
            </a:endParaRPr>
          </a:p>
          <a:p>
            <a:pPr algn="ctr">
              <a:lnSpc>
                <a:spcPct val="100000"/>
              </a:lnSpc>
            </a:pPr>
            <a:r>
              <a:rPr lang="fr-FR" sz="1500" dirty="0">
                <a:solidFill>
                  <a:schemeClr val="tx1"/>
                </a:solidFill>
                <a:latin typeface="Calibri" panose="020F0502020204030204" pitchFamily="34" charset="0"/>
                <a:cs typeface="Calibri" panose="020F0502020204030204" pitchFamily="34" charset="0"/>
              </a:rPr>
              <a:t>DE L’AIR</a:t>
            </a:r>
          </a:p>
        </p:txBody>
      </p:sp>
      <p:sp>
        <p:nvSpPr>
          <p:cNvPr id="20" name="Titre 1">
            <a:extLst>
              <a:ext uri="{FF2B5EF4-FFF2-40B4-BE49-F238E27FC236}">
                <a16:creationId xmlns:a16="http://schemas.microsoft.com/office/drawing/2014/main" id="{07524FF1-F1E1-F371-E59A-EF749D4365F6}"/>
              </a:ext>
            </a:extLst>
          </p:cNvPr>
          <p:cNvSpPr txBox="1">
            <a:spLocks/>
          </p:cNvSpPr>
          <p:nvPr/>
        </p:nvSpPr>
        <p:spPr>
          <a:xfrm>
            <a:off x="3704115" y="5044116"/>
            <a:ext cx="2481474" cy="727369"/>
          </a:xfrm>
          <a:prstGeom prst="rect">
            <a:avLst/>
          </a:prstGeom>
          <a:ln>
            <a:noFill/>
            <a:extLst>
              <a:ext uri="{C807C97D-BFC1-408E-A445-0C87EB9F89A2}">
                <ask:lineSketchStyleProps xmlns:ask="http://schemas.microsoft.com/office/drawing/2018/sketchyshapes">
                  <ask:type>
                    <ask:lineSketchNone/>
                  </ask:type>
                </ask:lineSketchStyleProps>
              </a:ext>
            </a:extLst>
          </a:ln>
        </p:spPr>
        <p:txBody>
          <a:bodyPr vert="horz" lIns="0" tIns="0" rIns="0" bIns="0" rtlCol="0" anchor="t">
            <a:normAutofit/>
          </a:bodyPr>
          <a:lstStyle>
            <a:lvl1pPr algn="l" defTabSz="914400" rtl="0" eaLnBrk="1" latinLnBrk="0" hangingPunct="1">
              <a:lnSpc>
                <a:spcPts val="6000"/>
              </a:lnSpc>
              <a:spcBef>
                <a:spcPct val="0"/>
              </a:spcBef>
              <a:buNone/>
              <a:defRPr sz="6000" b="1" i="0" kern="1200">
                <a:solidFill>
                  <a:schemeClr val="bg1"/>
                </a:solidFill>
                <a:latin typeface="Baskerville SemiBold" panose="02020502070401020303" pitchFamily="18" charset="0"/>
                <a:ea typeface="Baskerville SemiBold" panose="02020502070401020303" pitchFamily="18" charset="0"/>
                <a:cs typeface="Space Grotesk" pitchFamily="2" charset="77"/>
              </a:defRPr>
            </a:lvl1pPr>
          </a:lstStyle>
          <a:p>
            <a:pPr algn="ctr">
              <a:lnSpc>
                <a:spcPct val="100000"/>
              </a:lnSpc>
            </a:pPr>
            <a:r>
              <a:rPr lang="fr-FR" sz="1500" dirty="0">
                <a:solidFill>
                  <a:schemeClr val="tx1"/>
                </a:solidFill>
                <a:latin typeface="Calibri" panose="020F0502020204030204" pitchFamily="34" charset="0"/>
                <a:cs typeface="Calibri" panose="020F0502020204030204" pitchFamily="34" charset="0"/>
              </a:rPr>
              <a:t>PROTECTION DU </a:t>
            </a:r>
          </a:p>
          <a:p>
            <a:pPr algn="ctr">
              <a:lnSpc>
                <a:spcPct val="100000"/>
              </a:lnSpc>
            </a:pPr>
            <a:r>
              <a:rPr lang="fr-FR" sz="1500" dirty="0">
                <a:solidFill>
                  <a:schemeClr val="tx1"/>
                </a:solidFill>
                <a:latin typeface="Calibri" panose="020F0502020204030204" pitchFamily="34" charset="0"/>
                <a:cs typeface="Calibri" panose="020F0502020204030204" pitchFamily="34" charset="0"/>
              </a:rPr>
              <a:t>SOL ET GESTION DES SITES CONTAMINÉS</a:t>
            </a:r>
          </a:p>
        </p:txBody>
      </p:sp>
    </p:spTree>
    <p:extLst>
      <p:ext uri="{BB962C8B-B14F-4D97-AF65-F5344CB8AC3E}">
        <p14:creationId xmlns:p14="http://schemas.microsoft.com/office/powerpoint/2010/main" val="1511809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 coins arrondis 9">
            <a:extLst>
              <a:ext uri="{FF2B5EF4-FFF2-40B4-BE49-F238E27FC236}">
                <a16:creationId xmlns:a16="http://schemas.microsoft.com/office/drawing/2014/main" id="{6CFE1010-759A-C123-EE7E-5A7E78A59E5A}"/>
              </a:ext>
            </a:extLst>
          </p:cNvPr>
          <p:cNvSpPr/>
          <p:nvPr/>
        </p:nvSpPr>
        <p:spPr>
          <a:xfrm>
            <a:off x="4945709" y="1753231"/>
            <a:ext cx="2177142" cy="486451"/>
          </a:xfrm>
          <a:prstGeom prst="roundRect">
            <a:avLst/>
          </a:prstGeom>
          <a:solidFill>
            <a:schemeClr val="tx1"/>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6" name="Connecteur droit 85">
            <a:extLst>
              <a:ext uri="{FF2B5EF4-FFF2-40B4-BE49-F238E27FC236}">
                <a16:creationId xmlns:a16="http://schemas.microsoft.com/office/drawing/2014/main" id="{77C0D98F-997F-C516-D279-F80F56FD581C}"/>
              </a:ext>
            </a:extLst>
          </p:cNvPr>
          <p:cNvCxnSpPr>
            <a:cxnSpLocks/>
          </p:cNvCxnSpPr>
          <p:nvPr/>
        </p:nvCxnSpPr>
        <p:spPr>
          <a:xfrm>
            <a:off x="8722840" y="2362961"/>
            <a:ext cx="0" cy="29662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Connecteur droit 86">
            <a:extLst>
              <a:ext uri="{FF2B5EF4-FFF2-40B4-BE49-F238E27FC236}">
                <a16:creationId xmlns:a16="http://schemas.microsoft.com/office/drawing/2014/main" id="{7ADCABA2-77C1-C2BD-E59F-676018474296}"/>
              </a:ext>
            </a:extLst>
          </p:cNvPr>
          <p:cNvCxnSpPr>
            <a:cxnSpLocks/>
          </p:cNvCxnSpPr>
          <p:nvPr/>
        </p:nvCxnSpPr>
        <p:spPr>
          <a:xfrm>
            <a:off x="10502460" y="2362961"/>
            <a:ext cx="0" cy="62952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Connecteur droit 87">
            <a:extLst>
              <a:ext uri="{FF2B5EF4-FFF2-40B4-BE49-F238E27FC236}">
                <a16:creationId xmlns:a16="http://schemas.microsoft.com/office/drawing/2014/main" id="{866D983E-6CD2-3700-79A9-C609F73281B2}"/>
              </a:ext>
            </a:extLst>
          </p:cNvPr>
          <p:cNvCxnSpPr>
            <a:cxnSpLocks/>
          </p:cNvCxnSpPr>
          <p:nvPr/>
        </p:nvCxnSpPr>
        <p:spPr>
          <a:xfrm>
            <a:off x="6932070" y="2362961"/>
            <a:ext cx="0" cy="62952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Connecteur droit 83">
            <a:extLst>
              <a:ext uri="{FF2B5EF4-FFF2-40B4-BE49-F238E27FC236}">
                <a16:creationId xmlns:a16="http://schemas.microsoft.com/office/drawing/2014/main" id="{801EAA3B-C0F6-BFAD-567D-5B9F31DA1FF7}"/>
              </a:ext>
            </a:extLst>
          </p:cNvPr>
          <p:cNvCxnSpPr>
            <a:cxnSpLocks/>
          </p:cNvCxnSpPr>
          <p:nvPr/>
        </p:nvCxnSpPr>
        <p:spPr>
          <a:xfrm>
            <a:off x="3369138" y="2368852"/>
            <a:ext cx="0" cy="62952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Connecteur droit 70">
            <a:extLst>
              <a:ext uri="{FF2B5EF4-FFF2-40B4-BE49-F238E27FC236}">
                <a16:creationId xmlns:a16="http://schemas.microsoft.com/office/drawing/2014/main" id="{64B0E445-6F2D-5A6C-92C1-5F3DA6B8237A}"/>
              </a:ext>
            </a:extLst>
          </p:cNvPr>
          <p:cNvCxnSpPr>
            <a:cxnSpLocks/>
          </p:cNvCxnSpPr>
          <p:nvPr/>
        </p:nvCxnSpPr>
        <p:spPr>
          <a:xfrm>
            <a:off x="6932033" y="3429000"/>
            <a:ext cx="0" cy="182207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Connecteur droit 71">
            <a:extLst>
              <a:ext uri="{FF2B5EF4-FFF2-40B4-BE49-F238E27FC236}">
                <a16:creationId xmlns:a16="http://schemas.microsoft.com/office/drawing/2014/main" id="{AFF64234-FF51-8979-E4A7-6AF7AD2AD859}"/>
              </a:ext>
            </a:extLst>
          </p:cNvPr>
          <p:cNvCxnSpPr>
            <a:cxnSpLocks/>
          </p:cNvCxnSpPr>
          <p:nvPr/>
        </p:nvCxnSpPr>
        <p:spPr>
          <a:xfrm>
            <a:off x="5148758" y="2368852"/>
            <a:ext cx="0" cy="293973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Connecteur droit 68">
            <a:extLst>
              <a:ext uri="{FF2B5EF4-FFF2-40B4-BE49-F238E27FC236}">
                <a16:creationId xmlns:a16="http://schemas.microsoft.com/office/drawing/2014/main" id="{601EB012-2ADC-BB43-0CD8-D5F8D0676518}"/>
              </a:ext>
            </a:extLst>
          </p:cNvPr>
          <p:cNvCxnSpPr>
            <a:cxnSpLocks/>
          </p:cNvCxnSpPr>
          <p:nvPr/>
        </p:nvCxnSpPr>
        <p:spPr>
          <a:xfrm>
            <a:off x="3369138" y="3429000"/>
            <a:ext cx="0" cy="184272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Connecteur droit 67">
            <a:extLst>
              <a:ext uri="{FF2B5EF4-FFF2-40B4-BE49-F238E27FC236}">
                <a16:creationId xmlns:a16="http://schemas.microsoft.com/office/drawing/2014/main" id="{C487397E-90EB-3DCB-83F2-64028E389A5B}"/>
              </a:ext>
            </a:extLst>
          </p:cNvPr>
          <p:cNvCxnSpPr>
            <a:cxnSpLocks/>
          </p:cNvCxnSpPr>
          <p:nvPr/>
        </p:nvCxnSpPr>
        <p:spPr>
          <a:xfrm>
            <a:off x="1585863" y="2368852"/>
            <a:ext cx="0" cy="296037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ectangle : coins arrondis 44">
            <a:extLst>
              <a:ext uri="{FF2B5EF4-FFF2-40B4-BE49-F238E27FC236}">
                <a16:creationId xmlns:a16="http://schemas.microsoft.com/office/drawing/2014/main" id="{6A6D0666-3BC0-B7FD-4022-0948B3D93C5D}"/>
              </a:ext>
            </a:extLst>
          </p:cNvPr>
          <p:cNvSpPr/>
          <p:nvPr/>
        </p:nvSpPr>
        <p:spPr>
          <a:xfrm>
            <a:off x="2586916" y="3555696"/>
            <a:ext cx="1490273" cy="596470"/>
          </a:xfrm>
          <a:prstGeom prst="roundRect">
            <a:avLst/>
          </a:prstGeom>
          <a:solidFill>
            <a:srgbClr val="B7B445"/>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5" name="Titre 1">
            <a:extLst>
              <a:ext uri="{FF2B5EF4-FFF2-40B4-BE49-F238E27FC236}">
                <a16:creationId xmlns:a16="http://schemas.microsoft.com/office/drawing/2014/main" id="{B636E24D-464C-FF8C-583F-343C5BA86927}"/>
              </a:ext>
            </a:extLst>
          </p:cNvPr>
          <p:cNvSpPr txBox="1">
            <a:spLocks/>
          </p:cNvSpPr>
          <p:nvPr/>
        </p:nvSpPr>
        <p:spPr>
          <a:xfrm>
            <a:off x="921727" y="1013707"/>
            <a:ext cx="4064001" cy="486451"/>
          </a:xfrm>
          <a:prstGeom prst="rect">
            <a:avLst/>
          </a:prstGeom>
        </p:spPr>
        <p:txBody>
          <a:bodyPr vert="horz" lIns="0" tIns="0" rIns="0" bIns="0" rtlCol="0" anchor="t">
            <a:normAutofit/>
          </a:bodyPr>
          <a:lstStyle>
            <a:lvl1pPr algn="l" defTabSz="914400" rtl="0" eaLnBrk="1" latinLnBrk="0" hangingPunct="1">
              <a:lnSpc>
                <a:spcPct val="90000"/>
              </a:lnSpc>
              <a:spcBef>
                <a:spcPct val="0"/>
              </a:spcBef>
              <a:buNone/>
              <a:defRPr sz="3000" b="1" i="0" kern="1200">
                <a:solidFill>
                  <a:schemeClr val="tx1"/>
                </a:solidFill>
                <a:latin typeface="Calibri" panose="020F0502020204030204" pitchFamily="34" charset="0"/>
                <a:ea typeface="+mj-ea"/>
                <a:cs typeface="Calibri" panose="020F0502020204030204" pitchFamily="34" charset="0"/>
              </a:defRPr>
            </a:lvl1pPr>
          </a:lstStyle>
          <a:p>
            <a:r>
              <a:rPr lang="fr-LU" dirty="0">
                <a:latin typeface="+mn-lt"/>
              </a:rPr>
              <a:t>ORGANIGRAMME</a:t>
            </a:r>
            <a:endParaRPr lang="fr-FR" dirty="0">
              <a:latin typeface="+mn-lt"/>
            </a:endParaRPr>
          </a:p>
        </p:txBody>
      </p:sp>
      <p:sp>
        <p:nvSpPr>
          <p:cNvPr id="16" name="Rectangle : coins arrondis 5">
            <a:extLst>
              <a:ext uri="{FF2B5EF4-FFF2-40B4-BE49-F238E27FC236}">
                <a16:creationId xmlns:a16="http://schemas.microsoft.com/office/drawing/2014/main" id="{8EEF6C80-FA68-9F9D-9A2A-4096D83BCDF5}"/>
              </a:ext>
            </a:extLst>
          </p:cNvPr>
          <p:cNvSpPr/>
          <p:nvPr/>
        </p:nvSpPr>
        <p:spPr>
          <a:xfrm>
            <a:off x="837291" y="2551334"/>
            <a:ext cx="1490273" cy="729078"/>
          </a:xfrm>
          <a:prstGeom prst="roundRect">
            <a:avLst/>
          </a:prstGeom>
          <a:solidFill>
            <a:srgbClr val="6F884D"/>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 coins arrondis 6">
            <a:extLst>
              <a:ext uri="{FF2B5EF4-FFF2-40B4-BE49-F238E27FC236}">
                <a16:creationId xmlns:a16="http://schemas.microsoft.com/office/drawing/2014/main" id="{D185E7E1-E13E-764F-F92A-4AEBD721FF39}"/>
              </a:ext>
            </a:extLst>
          </p:cNvPr>
          <p:cNvSpPr/>
          <p:nvPr/>
        </p:nvSpPr>
        <p:spPr>
          <a:xfrm>
            <a:off x="2616228" y="2551332"/>
            <a:ext cx="1490273" cy="729078"/>
          </a:xfrm>
          <a:prstGeom prst="roundRect">
            <a:avLst/>
          </a:prstGeom>
          <a:solidFill>
            <a:srgbClr val="6F884D"/>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8" name="Rectangle : coins arrondis 14">
            <a:extLst>
              <a:ext uri="{FF2B5EF4-FFF2-40B4-BE49-F238E27FC236}">
                <a16:creationId xmlns:a16="http://schemas.microsoft.com/office/drawing/2014/main" id="{D6FCA1B8-CD51-A16E-4100-3C5264299263}"/>
              </a:ext>
            </a:extLst>
          </p:cNvPr>
          <p:cNvSpPr/>
          <p:nvPr/>
        </p:nvSpPr>
        <p:spPr>
          <a:xfrm>
            <a:off x="4395165" y="2551334"/>
            <a:ext cx="1490273" cy="729078"/>
          </a:xfrm>
          <a:prstGeom prst="roundRect">
            <a:avLst/>
          </a:prstGeom>
          <a:solidFill>
            <a:srgbClr val="6F884D"/>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Rectangle : coins arrondis 15">
            <a:extLst>
              <a:ext uri="{FF2B5EF4-FFF2-40B4-BE49-F238E27FC236}">
                <a16:creationId xmlns:a16="http://schemas.microsoft.com/office/drawing/2014/main" id="{9A82B61D-ACA7-4EE8-595B-88598561C98E}"/>
              </a:ext>
            </a:extLst>
          </p:cNvPr>
          <p:cNvSpPr/>
          <p:nvPr/>
        </p:nvSpPr>
        <p:spPr>
          <a:xfrm>
            <a:off x="6174102" y="2551332"/>
            <a:ext cx="1490273" cy="729078"/>
          </a:xfrm>
          <a:prstGeom prst="roundRect">
            <a:avLst/>
          </a:prstGeom>
          <a:solidFill>
            <a:srgbClr val="6F884D"/>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0" name="Rectangle : coins arrondis 16">
            <a:extLst>
              <a:ext uri="{FF2B5EF4-FFF2-40B4-BE49-F238E27FC236}">
                <a16:creationId xmlns:a16="http://schemas.microsoft.com/office/drawing/2014/main" id="{2E915557-21F0-DE69-5844-F1280BEA00D7}"/>
              </a:ext>
            </a:extLst>
          </p:cNvPr>
          <p:cNvSpPr/>
          <p:nvPr/>
        </p:nvSpPr>
        <p:spPr>
          <a:xfrm>
            <a:off x="7953039" y="2551334"/>
            <a:ext cx="1490273" cy="729078"/>
          </a:xfrm>
          <a:prstGeom prst="roundRect">
            <a:avLst/>
          </a:prstGeom>
          <a:solidFill>
            <a:srgbClr val="6F884D"/>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Rectangle : coins arrondis 17">
            <a:extLst>
              <a:ext uri="{FF2B5EF4-FFF2-40B4-BE49-F238E27FC236}">
                <a16:creationId xmlns:a16="http://schemas.microsoft.com/office/drawing/2014/main" id="{2508C267-EB45-B7D8-7C11-EE1422963603}"/>
              </a:ext>
            </a:extLst>
          </p:cNvPr>
          <p:cNvSpPr/>
          <p:nvPr/>
        </p:nvSpPr>
        <p:spPr>
          <a:xfrm>
            <a:off x="9731976" y="2551332"/>
            <a:ext cx="1490273" cy="729078"/>
          </a:xfrm>
          <a:prstGeom prst="roundRect">
            <a:avLst/>
          </a:prstGeom>
          <a:solidFill>
            <a:srgbClr val="6F884D"/>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2" name="Titre 1">
            <a:extLst>
              <a:ext uri="{FF2B5EF4-FFF2-40B4-BE49-F238E27FC236}">
                <a16:creationId xmlns:a16="http://schemas.microsoft.com/office/drawing/2014/main" id="{A88B7489-2E5A-2CBB-A28B-7679882B2F09}"/>
              </a:ext>
            </a:extLst>
          </p:cNvPr>
          <p:cNvSpPr txBox="1">
            <a:spLocks/>
          </p:cNvSpPr>
          <p:nvPr/>
        </p:nvSpPr>
        <p:spPr>
          <a:xfrm>
            <a:off x="840449" y="2559668"/>
            <a:ext cx="1487116" cy="737072"/>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pPr algn="ctr"/>
            <a:r>
              <a:rPr lang="fr-LU" sz="1200" b="1" dirty="0">
                <a:solidFill>
                  <a:schemeClr val="bg1"/>
                </a:solidFill>
              </a:rPr>
              <a:t>Services rattachés </a:t>
            </a:r>
          </a:p>
          <a:p>
            <a:pPr algn="ctr"/>
            <a:r>
              <a:rPr lang="fr-LU" sz="1200" b="1" dirty="0">
                <a:solidFill>
                  <a:schemeClr val="bg1"/>
                </a:solidFill>
              </a:rPr>
              <a:t>à la Direction</a:t>
            </a:r>
            <a:endParaRPr lang="fr-FR" sz="1200" b="1" dirty="0">
              <a:solidFill>
                <a:schemeClr val="bg1"/>
              </a:solidFill>
            </a:endParaRPr>
          </a:p>
        </p:txBody>
      </p:sp>
      <p:sp>
        <p:nvSpPr>
          <p:cNvPr id="23" name="Titre 1">
            <a:extLst>
              <a:ext uri="{FF2B5EF4-FFF2-40B4-BE49-F238E27FC236}">
                <a16:creationId xmlns:a16="http://schemas.microsoft.com/office/drawing/2014/main" id="{17E1B300-91CA-CBC5-18BE-39A38E0B7CAC}"/>
              </a:ext>
            </a:extLst>
          </p:cNvPr>
          <p:cNvSpPr txBox="1">
            <a:spLocks/>
          </p:cNvSpPr>
          <p:nvPr/>
        </p:nvSpPr>
        <p:spPr>
          <a:xfrm>
            <a:off x="2619385" y="2567720"/>
            <a:ext cx="1487116" cy="737072"/>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pPr algn="ctr"/>
            <a:r>
              <a:rPr lang="fr-LU" sz="1200" b="1" dirty="0">
                <a:solidFill>
                  <a:schemeClr val="bg1"/>
                </a:solidFill>
              </a:rPr>
              <a:t>Substances </a:t>
            </a:r>
          </a:p>
          <a:p>
            <a:pPr algn="ctr"/>
            <a:r>
              <a:rPr lang="fr-LU" sz="1200" b="1" dirty="0">
                <a:solidFill>
                  <a:schemeClr val="bg1"/>
                </a:solidFill>
              </a:rPr>
              <a:t>chimiques et produits</a:t>
            </a:r>
            <a:endParaRPr lang="fr-FR" sz="1200" b="1" dirty="0">
              <a:solidFill>
                <a:schemeClr val="bg1"/>
              </a:solidFill>
            </a:endParaRPr>
          </a:p>
        </p:txBody>
      </p:sp>
      <p:sp>
        <p:nvSpPr>
          <p:cNvPr id="24" name="Titre 1">
            <a:extLst>
              <a:ext uri="{FF2B5EF4-FFF2-40B4-BE49-F238E27FC236}">
                <a16:creationId xmlns:a16="http://schemas.microsoft.com/office/drawing/2014/main" id="{46A97B80-9520-D2E4-CA46-559DCFCCABF4}"/>
              </a:ext>
            </a:extLst>
          </p:cNvPr>
          <p:cNvSpPr txBox="1">
            <a:spLocks/>
          </p:cNvSpPr>
          <p:nvPr/>
        </p:nvSpPr>
        <p:spPr>
          <a:xfrm>
            <a:off x="4395164" y="2564667"/>
            <a:ext cx="1487116" cy="737072"/>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pPr algn="ctr"/>
            <a:r>
              <a:rPr lang="fr-LU" sz="1200" b="1" dirty="0">
                <a:solidFill>
                  <a:schemeClr val="bg1"/>
                </a:solidFill>
              </a:rPr>
              <a:t>Permis </a:t>
            </a:r>
          </a:p>
          <a:p>
            <a:pPr algn="ctr"/>
            <a:r>
              <a:rPr lang="fr-LU" sz="1200" b="1" dirty="0">
                <a:solidFill>
                  <a:schemeClr val="bg1"/>
                </a:solidFill>
              </a:rPr>
              <a:t>et subsides</a:t>
            </a:r>
            <a:endParaRPr lang="fr-FR" sz="1200" b="1" dirty="0">
              <a:solidFill>
                <a:schemeClr val="bg1"/>
              </a:solidFill>
            </a:endParaRPr>
          </a:p>
        </p:txBody>
      </p:sp>
      <p:sp>
        <p:nvSpPr>
          <p:cNvPr id="25" name="Titre 1">
            <a:extLst>
              <a:ext uri="{FF2B5EF4-FFF2-40B4-BE49-F238E27FC236}">
                <a16:creationId xmlns:a16="http://schemas.microsoft.com/office/drawing/2014/main" id="{3B8CE51C-9499-3D14-167B-C6F51F54C170}"/>
              </a:ext>
            </a:extLst>
          </p:cNvPr>
          <p:cNvSpPr txBox="1">
            <a:spLocks/>
          </p:cNvSpPr>
          <p:nvPr/>
        </p:nvSpPr>
        <p:spPr>
          <a:xfrm>
            <a:off x="6174100" y="2572720"/>
            <a:ext cx="1487116" cy="707690"/>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pPr algn="ctr"/>
            <a:r>
              <a:rPr lang="fr-LU" sz="1200" b="1" dirty="0">
                <a:solidFill>
                  <a:schemeClr val="bg1"/>
                </a:solidFill>
              </a:rPr>
              <a:t>Contrôles</a:t>
            </a:r>
          </a:p>
          <a:p>
            <a:pPr algn="ctr"/>
            <a:r>
              <a:rPr lang="fr-LU" sz="1200" b="1" dirty="0">
                <a:solidFill>
                  <a:schemeClr val="bg1"/>
                </a:solidFill>
              </a:rPr>
              <a:t>Et Inspections</a:t>
            </a:r>
            <a:endParaRPr lang="fr-FR" sz="1200" b="1" dirty="0">
              <a:solidFill>
                <a:schemeClr val="bg1"/>
              </a:solidFill>
            </a:endParaRPr>
          </a:p>
        </p:txBody>
      </p:sp>
      <p:sp>
        <p:nvSpPr>
          <p:cNvPr id="26" name="Titre 1">
            <a:extLst>
              <a:ext uri="{FF2B5EF4-FFF2-40B4-BE49-F238E27FC236}">
                <a16:creationId xmlns:a16="http://schemas.microsoft.com/office/drawing/2014/main" id="{DF67ED76-A1B8-CFAF-0F59-1AAD5FFB75BA}"/>
              </a:ext>
            </a:extLst>
          </p:cNvPr>
          <p:cNvSpPr txBox="1">
            <a:spLocks/>
          </p:cNvSpPr>
          <p:nvPr/>
        </p:nvSpPr>
        <p:spPr>
          <a:xfrm>
            <a:off x="7949878" y="2567719"/>
            <a:ext cx="1487116" cy="737072"/>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pPr algn="ctr"/>
            <a:r>
              <a:rPr lang="fr-LU" sz="1200" b="1" dirty="0">
                <a:solidFill>
                  <a:schemeClr val="bg1"/>
                </a:solidFill>
              </a:rPr>
              <a:t>Surveillance et évaluation de l’environnement</a:t>
            </a:r>
            <a:endParaRPr lang="fr-FR" sz="1200" b="1" dirty="0">
              <a:solidFill>
                <a:schemeClr val="bg1"/>
              </a:solidFill>
            </a:endParaRPr>
          </a:p>
        </p:txBody>
      </p:sp>
      <p:sp>
        <p:nvSpPr>
          <p:cNvPr id="27" name="Titre 1">
            <a:extLst>
              <a:ext uri="{FF2B5EF4-FFF2-40B4-BE49-F238E27FC236}">
                <a16:creationId xmlns:a16="http://schemas.microsoft.com/office/drawing/2014/main" id="{6E36B663-7193-E13B-0A02-4CD86890AE0A}"/>
              </a:ext>
            </a:extLst>
          </p:cNvPr>
          <p:cNvSpPr txBox="1">
            <a:spLocks/>
          </p:cNvSpPr>
          <p:nvPr/>
        </p:nvSpPr>
        <p:spPr>
          <a:xfrm>
            <a:off x="9735133" y="2559668"/>
            <a:ext cx="1487116" cy="737072"/>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pPr algn="ctr"/>
            <a:r>
              <a:rPr lang="fr-LU" sz="1200" b="1" dirty="0">
                <a:solidFill>
                  <a:schemeClr val="bg1"/>
                </a:solidFill>
              </a:rPr>
              <a:t>Services rattachés </a:t>
            </a:r>
          </a:p>
          <a:p>
            <a:pPr algn="ctr"/>
            <a:r>
              <a:rPr lang="fr-LU" sz="1200" b="1" dirty="0">
                <a:solidFill>
                  <a:schemeClr val="bg1"/>
                </a:solidFill>
              </a:rPr>
              <a:t>à la Direction</a:t>
            </a:r>
            <a:endParaRPr lang="fr-FR" sz="1200" b="1" dirty="0">
              <a:solidFill>
                <a:schemeClr val="bg1"/>
              </a:solidFill>
            </a:endParaRPr>
          </a:p>
        </p:txBody>
      </p:sp>
      <p:sp>
        <p:nvSpPr>
          <p:cNvPr id="28" name="Rectangle : coins arrondis 28">
            <a:extLst>
              <a:ext uri="{FF2B5EF4-FFF2-40B4-BE49-F238E27FC236}">
                <a16:creationId xmlns:a16="http://schemas.microsoft.com/office/drawing/2014/main" id="{D70BF6C3-B7CA-016D-CCB0-61B80E552867}"/>
              </a:ext>
            </a:extLst>
          </p:cNvPr>
          <p:cNvSpPr/>
          <p:nvPr/>
        </p:nvSpPr>
        <p:spPr>
          <a:xfrm>
            <a:off x="837291" y="3561261"/>
            <a:ext cx="1490273" cy="596470"/>
          </a:xfrm>
          <a:prstGeom prst="roundRect">
            <a:avLst/>
          </a:prstGeom>
          <a:solidFill>
            <a:srgbClr val="B7B445"/>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9" name="Rectangle : coins arrondis 29">
            <a:extLst>
              <a:ext uri="{FF2B5EF4-FFF2-40B4-BE49-F238E27FC236}">
                <a16:creationId xmlns:a16="http://schemas.microsoft.com/office/drawing/2014/main" id="{D805B1BD-D80C-DE3A-3CFA-44212B5B533E}"/>
              </a:ext>
            </a:extLst>
          </p:cNvPr>
          <p:cNvSpPr/>
          <p:nvPr/>
        </p:nvSpPr>
        <p:spPr>
          <a:xfrm>
            <a:off x="837291" y="4315112"/>
            <a:ext cx="1490273" cy="596470"/>
          </a:xfrm>
          <a:prstGeom prst="roundRect">
            <a:avLst/>
          </a:prstGeom>
          <a:solidFill>
            <a:srgbClr val="B7B445"/>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Rectangle : coins arrondis 30">
            <a:extLst>
              <a:ext uri="{FF2B5EF4-FFF2-40B4-BE49-F238E27FC236}">
                <a16:creationId xmlns:a16="http://schemas.microsoft.com/office/drawing/2014/main" id="{8A551C4A-04A5-C7DA-DE50-D9BC31F504B4}"/>
              </a:ext>
            </a:extLst>
          </p:cNvPr>
          <p:cNvSpPr/>
          <p:nvPr/>
        </p:nvSpPr>
        <p:spPr>
          <a:xfrm>
            <a:off x="844580" y="5073329"/>
            <a:ext cx="1490273" cy="596470"/>
          </a:xfrm>
          <a:prstGeom prst="roundRect">
            <a:avLst/>
          </a:prstGeom>
          <a:solidFill>
            <a:srgbClr val="B7B445"/>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Titre 1">
            <a:extLst>
              <a:ext uri="{FF2B5EF4-FFF2-40B4-BE49-F238E27FC236}">
                <a16:creationId xmlns:a16="http://schemas.microsoft.com/office/drawing/2014/main" id="{7EA0DA1B-C255-3CA9-4466-430507E7EA5E}"/>
              </a:ext>
            </a:extLst>
          </p:cNvPr>
          <p:cNvSpPr txBox="1">
            <a:spLocks/>
          </p:cNvSpPr>
          <p:nvPr/>
        </p:nvSpPr>
        <p:spPr>
          <a:xfrm>
            <a:off x="869760" y="3577588"/>
            <a:ext cx="1487116" cy="575777"/>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pPr algn="ctr"/>
            <a:r>
              <a:rPr lang="fr-LU" sz="1200" b="1" dirty="0">
                <a:solidFill>
                  <a:schemeClr val="bg1"/>
                </a:solidFill>
              </a:rPr>
              <a:t>Support </a:t>
            </a:r>
          </a:p>
          <a:p>
            <a:pPr algn="ctr"/>
            <a:r>
              <a:rPr lang="fr-LU" sz="1200" b="1" dirty="0">
                <a:solidFill>
                  <a:schemeClr val="bg1"/>
                </a:solidFill>
              </a:rPr>
              <a:t>administratif</a:t>
            </a:r>
            <a:endParaRPr lang="fr-FR" sz="1200" b="1" dirty="0">
              <a:solidFill>
                <a:schemeClr val="bg1"/>
              </a:solidFill>
            </a:endParaRPr>
          </a:p>
        </p:txBody>
      </p:sp>
      <p:sp>
        <p:nvSpPr>
          <p:cNvPr id="32" name="Titre 1">
            <a:extLst>
              <a:ext uri="{FF2B5EF4-FFF2-40B4-BE49-F238E27FC236}">
                <a16:creationId xmlns:a16="http://schemas.microsoft.com/office/drawing/2014/main" id="{BBCC8D13-7EB2-8D85-5835-6481FB976A14}"/>
              </a:ext>
            </a:extLst>
          </p:cNvPr>
          <p:cNvSpPr txBox="1">
            <a:spLocks/>
          </p:cNvSpPr>
          <p:nvPr/>
        </p:nvSpPr>
        <p:spPr>
          <a:xfrm>
            <a:off x="837291" y="4339922"/>
            <a:ext cx="1487116" cy="575777"/>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pPr algn="ctr"/>
            <a:r>
              <a:rPr lang="fr-LU" sz="1200" b="1" dirty="0">
                <a:solidFill>
                  <a:schemeClr val="bg1"/>
                </a:solidFill>
              </a:rPr>
              <a:t>Service</a:t>
            </a:r>
          </a:p>
          <a:p>
            <a:pPr algn="ctr"/>
            <a:r>
              <a:rPr lang="fr-LU" sz="1200" b="1" dirty="0">
                <a:solidFill>
                  <a:schemeClr val="bg1"/>
                </a:solidFill>
              </a:rPr>
              <a:t>juridique</a:t>
            </a:r>
            <a:endParaRPr lang="fr-FR" sz="1200" b="1" dirty="0">
              <a:solidFill>
                <a:schemeClr val="bg1"/>
              </a:solidFill>
            </a:endParaRPr>
          </a:p>
        </p:txBody>
      </p:sp>
      <p:sp>
        <p:nvSpPr>
          <p:cNvPr id="33" name="Titre 1">
            <a:extLst>
              <a:ext uri="{FF2B5EF4-FFF2-40B4-BE49-F238E27FC236}">
                <a16:creationId xmlns:a16="http://schemas.microsoft.com/office/drawing/2014/main" id="{C059CADA-03ED-5DAF-F921-64C868A3D86E}"/>
              </a:ext>
            </a:extLst>
          </p:cNvPr>
          <p:cNvSpPr txBox="1">
            <a:spLocks/>
          </p:cNvSpPr>
          <p:nvPr/>
        </p:nvSpPr>
        <p:spPr>
          <a:xfrm>
            <a:off x="837291" y="5094022"/>
            <a:ext cx="1487116" cy="575777"/>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pPr algn="ctr"/>
            <a:r>
              <a:rPr lang="fr-LU" sz="1200" b="1" dirty="0">
                <a:solidFill>
                  <a:schemeClr val="bg1"/>
                </a:solidFill>
              </a:rPr>
              <a:t>Agréments et certification</a:t>
            </a:r>
            <a:endParaRPr lang="fr-FR" sz="1200" b="1" dirty="0">
              <a:solidFill>
                <a:schemeClr val="bg1"/>
              </a:solidFill>
            </a:endParaRPr>
          </a:p>
        </p:txBody>
      </p:sp>
      <p:sp>
        <p:nvSpPr>
          <p:cNvPr id="34" name="Titre 1">
            <a:extLst>
              <a:ext uri="{FF2B5EF4-FFF2-40B4-BE49-F238E27FC236}">
                <a16:creationId xmlns:a16="http://schemas.microsoft.com/office/drawing/2014/main" id="{66DAD593-0C97-1375-830B-4BC22C30E496}"/>
              </a:ext>
            </a:extLst>
          </p:cNvPr>
          <p:cNvSpPr txBox="1">
            <a:spLocks/>
          </p:cNvSpPr>
          <p:nvPr/>
        </p:nvSpPr>
        <p:spPr>
          <a:xfrm>
            <a:off x="2616228" y="3573471"/>
            <a:ext cx="1457804" cy="575777"/>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pPr algn="ctr"/>
            <a:r>
              <a:rPr lang="fr-LU" sz="1200" b="1" dirty="0">
                <a:solidFill>
                  <a:schemeClr val="bg1"/>
                </a:solidFill>
              </a:rPr>
              <a:t>Personnel et comptabilité</a:t>
            </a:r>
            <a:endParaRPr lang="fr-FR" sz="1200" b="1" dirty="0">
              <a:solidFill>
                <a:schemeClr val="bg1"/>
              </a:solidFill>
            </a:endParaRPr>
          </a:p>
        </p:txBody>
      </p:sp>
      <p:sp>
        <p:nvSpPr>
          <p:cNvPr id="35" name="Rectangle : coins arrondis 45">
            <a:extLst>
              <a:ext uri="{FF2B5EF4-FFF2-40B4-BE49-F238E27FC236}">
                <a16:creationId xmlns:a16="http://schemas.microsoft.com/office/drawing/2014/main" id="{D58B2B72-4D5D-281F-6BF8-ED6F14D38250}"/>
              </a:ext>
            </a:extLst>
          </p:cNvPr>
          <p:cNvSpPr/>
          <p:nvPr/>
        </p:nvSpPr>
        <p:spPr>
          <a:xfrm>
            <a:off x="2586916" y="4323115"/>
            <a:ext cx="1486249" cy="596470"/>
          </a:xfrm>
          <a:prstGeom prst="roundRect">
            <a:avLst/>
          </a:prstGeom>
          <a:solidFill>
            <a:srgbClr val="B7B445"/>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6" name="Titre 1">
            <a:extLst>
              <a:ext uri="{FF2B5EF4-FFF2-40B4-BE49-F238E27FC236}">
                <a16:creationId xmlns:a16="http://schemas.microsoft.com/office/drawing/2014/main" id="{57D786D6-5510-52A7-CFF7-C07073BE55E7}"/>
              </a:ext>
            </a:extLst>
          </p:cNvPr>
          <p:cNvSpPr txBox="1">
            <a:spLocks/>
          </p:cNvSpPr>
          <p:nvPr/>
        </p:nvSpPr>
        <p:spPr>
          <a:xfrm>
            <a:off x="2616228" y="4340890"/>
            <a:ext cx="1457804" cy="575777"/>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pPr algn="ctr"/>
            <a:r>
              <a:rPr lang="fr-LU" sz="1200" b="1" dirty="0">
                <a:solidFill>
                  <a:schemeClr val="bg1"/>
                </a:solidFill>
              </a:rPr>
              <a:t>Service</a:t>
            </a:r>
          </a:p>
          <a:p>
            <a:pPr algn="ctr"/>
            <a:r>
              <a:rPr lang="fr-LU" sz="1200" b="1" dirty="0">
                <a:solidFill>
                  <a:schemeClr val="bg1"/>
                </a:solidFill>
              </a:rPr>
              <a:t>informatique</a:t>
            </a:r>
            <a:endParaRPr lang="fr-FR" sz="1200" b="1" dirty="0">
              <a:solidFill>
                <a:schemeClr val="bg1"/>
              </a:solidFill>
            </a:endParaRPr>
          </a:p>
        </p:txBody>
      </p:sp>
      <p:sp>
        <p:nvSpPr>
          <p:cNvPr id="37" name="Rectangle : coins arrondis 47">
            <a:extLst>
              <a:ext uri="{FF2B5EF4-FFF2-40B4-BE49-F238E27FC236}">
                <a16:creationId xmlns:a16="http://schemas.microsoft.com/office/drawing/2014/main" id="{7AAB4D90-12A1-0E69-27E9-F33165B951EC}"/>
              </a:ext>
            </a:extLst>
          </p:cNvPr>
          <p:cNvSpPr/>
          <p:nvPr/>
        </p:nvSpPr>
        <p:spPr>
          <a:xfrm>
            <a:off x="2586916" y="5073329"/>
            <a:ext cx="1490273" cy="596470"/>
          </a:xfrm>
          <a:prstGeom prst="roundRect">
            <a:avLst/>
          </a:prstGeom>
          <a:solidFill>
            <a:srgbClr val="B7B445"/>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8" name="Titre 1">
            <a:extLst>
              <a:ext uri="{FF2B5EF4-FFF2-40B4-BE49-F238E27FC236}">
                <a16:creationId xmlns:a16="http://schemas.microsoft.com/office/drawing/2014/main" id="{54892787-D6A5-520B-BEFE-F5E57E37408D}"/>
              </a:ext>
            </a:extLst>
          </p:cNvPr>
          <p:cNvSpPr txBox="1">
            <a:spLocks/>
          </p:cNvSpPr>
          <p:nvPr/>
        </p:nvSpPr>
        <p:spPr>
          <a:xfrm>
            <a:off x="2616228" y="5091104"/>
            <a:ext cx="1457804" cy="575777"/>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pPr algn="ctr"/>
            <a:r>
              <a:rPr lang="fr-LU" sz="1200" b="1" dirty="0">
                <a:solidFill>
                  <a:schemeClr val="bg1"/>
                </a:solidFill>
              </a:rPr>
              <a:t>Relations</a:t>
            </a:r>
          </a:p>
          <a:p>
            <a:pPr algn="ctr"/>
            <a:r>
              <a:rPr lang="fr-LU" sz="1200" b="1" dirty="0">
                <a:solidFill>
                  <a:schemeClr val="bg1"/>
                </a:solidFill>
              </a:rPr>
              <a:t>publiques</a:t>
            </a:r>
            <a:endParaRPr lang="fr-FR" sz="1200" b="1" dirty="0">
              <a:solidFill>
                <a:schemeClr val="bg1"/>
              </a:solidFill>
            </a:endParaRPr>
          </a:p>
        </p:txBody>
      </p:sp>
      <p:sp>
        <p:nvSpPr>
          <p:cNvPr id="39" name="Rectangle : coins arrondis 49">
            <a:extLst>
              <a:ext uri="{FF2B5EF4-FFF2-40B4-BE49-F238E27FC236}">
                <a16:creationId xmlns:a16="http://schemas.microsoft.com/office/drawing/2014/main" id="{424F33B6-CB5B-079B-44C7-2CC15487494C}"/>
              </a:ext>
            </a:extLst>
          </p:cNvPr>
          <p:cNvSpPr/>
          <p:nvPr/>
        </p:nvSpPr>
        <p:spPr>
          <a:xfrm>
            <a:off x="4392007" y="3550373"/>
            <a:ext cx="1490273" cy="596470"/>
          </a:xfrm>
          <a:prstGeom prst="roundRect">
            <a:avLst/>
          </a:prstGeom>
          <a:solidFill>
            <a:srgbClr val="B7B445"/>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0" name="Titre 1">
            <a:extLst>
              <a:ext uri="{FF2B5EF4-FFF2-40B4-BE49-F238E27FC236}">
                <a16:creationId xmlns:a16="http://schemas.microsoft.com/office/drawing/2014/main" id="{8490EE54-855E-5CD7-A86C-501805D361DC}"/>
              </a:ext>
            </a:extLst>
          </p:cNvPr>
          <p:cNvSpPr txBox="1">
            <a:spLocks/>
          </p:cNvSpPr>
          <p:nvPr/>
        </p:nvSpPr>
        <p:spPr>
          <a:xfrm>
            <a:off x="4421319" y="3568148"/>
            <a:ext cx="1457804" cy="575777"/>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pPr algn="ctr"/>
            <a:r>
              <a:rPr lang="fr-LU" sz="1200" b="1" dirty="0">
                <a:solidFill>
                  <a:schemeClr val="bg1"/>
                </a:solidFill>
              </a:rPr>
              <a:t>ETS</a:t>
            </a:r>
            <a:endParaRPr lang="fr-FR" sz="1200" b="1" dirty="0">
              <a:solidFill>
                <a:schemeClr val="bg1"/>
              </a:solidFill>
            </a:endParaRPr>
          </a:p>
        </p:txBody>
      </p:sp>
      <p:sp>
        <p:nvSpPr>
          <p:cNvPr id="41" name="Rectangle : coins arrondis 51">
            <a:extLst>
              <a:ext uri="{FF2B5EF4-FFF2-40B4-BE49-F238E27FC236}">
                <a16:creationId xmlns:a16="http://schemas.microsoft.com/office/drawing/2014/main" id="{FCBF301C-2C61-CCE2-33AB-67278DFB400D}"/>
              </a:ext>
            </a:extLst>
          </p:cNvPr>
          <p:cNvSpPr/>
          <p:nvPr/>
        </p:nvSpPr>
        <p:spPr>
          <a:xfrm>
            <a:off x="4392007" y="4339922"/>
            <a:ext cx="1490273" cy="596470"/>
          </a:xfrm>
          <a:prstGeom prst="roundRect">
            <a:avLst/>
          </a:prstGeom>
          <a:solidFill>
            <a:srgbClr val="B7B445"/>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2" name="Titre 1">
            <a:extLst>
              <a:ext uri="{FF2B5EF4-FFF2-40B4-BE49-F238E27FC236}">
                <a16:creationId xmlns:a16="http://schemas.microsoft.com/office/drawing/2014/main" id="{F8AB00B4-AF11-C245-481B-53B6565721A3}"/>
              </a:ext>
            </a:extLst>
          </p:cNvPr>
          <p:cNvSpPr txBox="1">
            <a:spLocks/>
          </p:cNvSpPr>
          <p:nvPr/>
        </p:nvSpPr>
        <p:spPr>
          <a:xfrm>
            <a:off x="4421319" y="4357697"/>
            <a:ext cx="1457804" cy="575777"/>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pPr algn="ctr"/>
            <a:r>
              <a:rPr lang="fr-LU" sz="1200" b="1" dirty="0">
                <a:solidFill>
                  <a:schemeClr val="bg1"/>
                </a:solidFill>
              </a:rPr>
              <a:t>Autorisations d’exploitation</a:t>
            </a:r>
            <a:endParaRPr lang="fr-FR" sz="1200" b="1" dirty="0">
              <a:solidFill>
                <a:schemeClr val="bg1"/>
              </a:solidFill>
            </a:endParaRPr>
          </a:p>
        </p:txBody>
      </p:sp>
      <p:sp>
        <p:nvSpPr>
          <p:cNvPr id="43" name="Rectangle : coins arrondis 53">
            <a:extLst>
              <a:ext uri="{FF2B5EF4-FFF2-40B4-BE49-F238E27FC236}">
                <a16:creationId xmlns:a16="http://schemas.microsoft.com/office/drawing/2014/main" id="{A768939A-D219-F052-A00E-C70257B9F18D}"/>
              </a:ext>
            </a:extLst>
          </p:cNvPr>
          <p:cNvSpPr/>
          <p:nvPr/>
        </p:nvSpPr>
        <p:spPr>
          <a:xfrm>
            <a:off x="4388850" y="5087007"/>
            <a:ext cx="1490273" cy="596470"/>
          </a:xfrm>
          <a:prstGeom prst="roundRect">
            <a:avLst/>
          </a:prstGeom>
          <a:solidFill>
            <a:srgbClr val="B7B445"/>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4" name="Titre 1">
            <a:extLst>
              <a:ext uri="{FF2B5EF4-FFF2-40B4-BE49-F238E27FC236}">
                <a16:creationId xmlns:a16="http://schemas.microsoft.com/office/drawing/2014/main" id="{40B9C05E-171E-18FE-C1CE-97D357C6E960}"/>
              </a:ext>
            </a:extLst>
          </p:cNvPr>
          <p:cNvSpPr txBox="1">
            <a:spLocks/>
          </p:cNvSpPr>
          <p:nvPr/>
        </p:nvSpPr>
        <p:spPr>
          <a:xfrm>
            <a:off x="4418162" y="5104782"/>
            <a:ext cx="1457804" cy="575777"/>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pPr algn="ctr"/>
            <a:r>
              <a:rPr lang="fr-LU" sz="1200" b="1" dirty="0">
                <a:solidFill>
                  <a:schemeClr val="bg1"/>
                </a:solidFill>
              </a:rPr>
              <a:t>Sites pollués et cessation d’activités</a:t>
            </a:r>
            <a:endParaRPr lang="fr-FR" sz="1200" b="1" dirty="0">
              <a:solidFill>
                <a:schemeClr val="bg1"/>
              </a:solidFill>
            </a:endParaRPr>
          </a:p>
        </p:txBody>
      </p:sp>
      <p:sp>
        <p:nvSpPr>
          <p:cNvPr id="45" name="Rectangle : coins arrondis 55">
            <a:extLst>
              <a:ext uri="{FF2B5EF4-FFF2-40B4-BE49-F238E27FC236}">
                <a16:creationId xmlns:a16="http://schemas.microsoft.com/office/drawing/2014/main" id="{C8E308C1-5361-0192-8762-7B7E1CC693EF}"/>
              </a:ext>
            </a:extLst>
          </p:cNvPr>
          <p:cNvSpPr/>
          <p:nvPr/>
        </p:nvSpPr>
        <p:spPr>
          <a:xfrm>
            <a:off x="6174100" y="4340761"/>
            <a:ext cx="1490273" cy="596470"/>
          </a:xfrm>
          <a:prstGeom prst="roundRect">
            <a:avLst/>
          </a:prstGeom>
          <a:solidFill>
            <a:srgbClr val="B7B445"/>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6" name="Titre 1">
            <a:extLst>
              <a:ext uri="{FF2B5EF4-FFF2-40B4-BE49-F238E27FC236}">
                <a16:creationId xmlns:a16="http://schemas.microsoft.com/office/drawing/2014/main" id="{D09932A5-1F4B-F6C9-28A2-CE28C6210E87}"/>
              </a:ext>
            </a:extLst>
          </p:cNvPr>
          <p:cNvSpPr txBox="1">
            <a:spLocks/>
          </p:cNvSpPr>
          <p:nvPr/>
        </p:nvSpPr>
        <p:spPr>
          <a:xfrm>
            <a:off x="6203412" y="4358536"/>
            <a:ext cx="1457804" cy="575777"/>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pPr algn="ctr"/>
            <a:r>
              <a:rPr lang="fr-LU" sz="1200" b="1" dirty="0">
                <a:solidFill>
                  <a:schemeClr val="bg1"/>
                </a:solidFill>
              </a:rPr>
              <a:t>Transport et négoce </a:t>
            </a:r>
          </a:p>
          <a:p>
            <a:pPr algn="ctr"/>
            <a:r>
              <a:rPr lang="fr-LU" sz="1200" b="1" dirty="0">
                <a:solidFill>
                  <a:schemeClr val="bg1"/>
                </a:solidFill>
              </a:rPr>
              <a:t>de déchets</a:t>
            </a:r>
            <a:endParaRPr lang="fr-FR" sz="1200" b="1" dirty="0">
              <a:solidFill>
                <a:schemeClr val="bg1"/>
              </a:solidFill>
            </a:endParaRPr>
          </a:p>
        </p:txBody>
      </p:sp>
      <p:sp>
        <p:nvSpPr>
          <p:cNvPr id="47" name="Rectangle : coins arrondis 57">
            <a:extLst>
              <a:ext uri="{FF2B5EF4-FFF2-40B4-BE49-F238E27FC236}">
                <a16:creationId xmlns:a16="http://schemas.microsoft.com/office/drawing/2014/main" id="{A084BFF2-595D-1AB1-EA44-CBEA2F6BB789}"/>
              </a:ext>
            </a:extLst>
          </p:cNvPr>
          <p:cNvSpPr/>
          <p:nvPr/>
        </p:nvSpPr>
        <p:spPr>
          <a:xfrm>
            <a:off x="6170943" y="5087846"/>
            <a:ext cx="1490273" cy="596470"/>
          </a:xfrm>
          <a:prstGeom prst="roundRect">
            <a:avLst/>
          </a:prstGeom>
          <a:solidFill>
            <a:srgbClr val="B7B445"/>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8" name="Titre 1">
            <a:extLst>
              <a:ext uri="{FF2B5EF4-FFF2-40B4-BE49-F238E27FC236}">
                <a16:creationId xmlns:a16="http://schemas.microsoft.com/office/drawing/2014/main" id="{1BEAC6AA-F75B-5190-CE4A-F0AAA4481BC5}"/>
              </a:ext>
            </a:extLst>
          </p:cNvPr>
          <p:cNvSpPr txBox="1">
            <a:spLocks/>
          </p:cNvSpPr>
          <p:nvPr/>
        </p:nvSpPr>
        <p:spPr>
          <a:xfrm>
            <a:off x="6200255" y="5105621"/>
            <a:ext cx="1457804" cy="575777"/>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pPr algn="ctr"/>
            <a:r>
              <a:rPr lang="fr-LU" sz="1200" b="1" dirty="0">
                <a:solidFill>
                  <a:schemeClr val="bg1"/>
                </a:solidFill>
              </a:rPr>
              <a:t>Subsides et aides financières</a:t>
            </a:r>
            <a:endParaRPr lang="fr-FR" sz="1200" b="1" dirty="0">
              <a:solidFill>
                <a:schemeClr val="bg1"/>
              </a:solidFill>
            </a:endParaRPr>
          </a:p>
        </p:txBody>
      </p:sp>
      <p:sp>
        <p:nvSpPr>
          <p:cNvPr id="49" name="Rectangle : coins arrondis 59">
            <a:extLst>
              <a:ext uri="{FF2B5EF4-FFF2-40B4-BE49-F238E27FC236}">
                <a16:creationId xmlns:a16="http://schemas.microsoft.com/office/drawing/2014/main" id="{EBDBA9A2-6312-FD65-EA4C-545C30D079A2}"/>
              </a:ext>
            </a:extLst>
          </p:cNvPr>
          <p:cNvSpPr/>
          <p:nvPr/>
        </p:nvSpPr>
        <p:spPr>
          <a:xfrm>
            <a:off x="7953036" y="3555696"/>
            <a:ext cx="1490273" cy="596470"/>
          </a:xfrm>
          <a:prstGeom prst="roundRect">
            <a:avLst/>
          </a:prstGeom>
          <a:solidFill>
            <a:srgbClr val="B7B445"/>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0" name="Titre 1">
            <a:extLst>
              <a:ext uri="{FF2B5EF4-FFF2-40B4-BE49-F238E27FC236}">
                <a16:creationId xmlns:a16="http://schemas.microsoft.com/office/drawing/2014/main" id="{50A14D32-72CA-A894-25FC-B86FDE62568A}"/>
              </a:ext>
            </a:extLst>
          </p:cNvPr>
          <p:cNvSpPr txBox="1">
            <a:spLocks/>
          </p:cNvSpPr>
          <p:nvPr/>
        </p:nvSpPr>
        <p:spPr>
          <a:xfrm>
            <a:off x="7982348" y="3573471"/>
            <a:ext cx="1454646" cy="575777"/>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pPr algn="ctr"/>
            <a:r>
              <a:rPr lang="fr-LU" sz="1200" b="1" dirty="0">
                <a:solidFill>
                  <a:schemeClr val="bg1"/>
                </a:solidFill>
              </a:rPr>
              <a:t>Mesurages </a:t>
            </a:r>
          </a:p>
          <a:p>
            <a:pPr algn="ctr"/>
            <a:r>
              <a:rPr lang="fr-LU" sz="1200" b="1" dirty="0">
                <a:solidFill>
                  <a:schemeClr val="bg1"/>
                </a:solidFill>
              </a:rPr>
              <a:t>et analyses</a:t>
            </a:r>
            <a:endParaRPr lang="fr-FR" sz="1200" b="1" dirty="0">
              <a:solidFill>
                <a:schemeClr val="bg1"/>
              </a:solidFill>
            </a:endParaRPr>
          </a:p>
        </p:txBody>
      </p:sp>
      <p:sp>
        <p:nvSpPr>
          <p:cNvPr id="51" name="Rectangle : coins arrondis 61">
            <a:extLst>
              <a:ext uri="{FF2B5EF4-FFF2-40B4-BE49-F238E27FC236}">
                <a16:creationId xmlns:a16="http://schemas.microsoft.com/office/drawing/2014/main" id="{B39AF99B-D879-6EE0-3E6F-12D2A9111225}"/>
              </a:ext>
            </a:extLst>
          </p:cNvPr>
          <p:cNvSpPr/>
          <p:nvPr/>
        </p:nvSpPr>
        <p:spPr>
          <a:xfrm>
            <a:off x="7953036" y="4345245"/>
            <a:ext cx="1490273" cy="596470"/>
          </a:xfrm>
          <a:prstGeom prst="roundRect">
            <a:avLst/>
          </a:prstGeom>
          <a:solidFill>
            <a:srgbClr val="B7B445"/>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2" name="Titre 1">
            <a:extLst>
              <a:ext uri="{FF2B5EF4-FFF2-40B4-BE49-F238E27FC236}">
                <a16:creationId xmlns:a16="http://schemas.microsoft.com/office/drawing/2014/main" id="{805E6DEE-0B6D-8CEF-11BA-A9C481144CF0}"/>
              </a:ext>
            </a:extLst>
          </p:cNvPr>
          <p:cNvSpPr txBox="1">
            <a:spLocks/>
          </p:cNvSpPr>
          <p:nvPr/>
        </p:nvSpPr>
        <p:spPr>
          <a:xfrm>
            <a:off x="7982348" y="4363020"/>
            <a:ext cx="1454646" cy="575777"/>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pPr algn="ctr"/>
            <a:r>
              <a:rPr lang="fr-LU" sz="1200" b="1" dirty="0">
                <a:solidFill>
                  <a:schemeClr val="bg1"/>
                </a:solidFill>
              </a:rPr>
              <a:t>Inventaires </a:t>
            </a:r>
          </a:p>
          <a:p>
            <a:pPr algn="ctr"/>
            <a:r>
              <a:rPr lang="fr-LU" sz="1200" b="1" dirty="0">
                <a:solidFill>
                  <a:schemeClr val="bg1"/>
                </a:solidFill>
              </a:rPr>
              <a:t>et statistiques</a:t>
            </a:r>
            <a:endParaRPr lang="fr-FR" sz="1200" b="1" dirty="0">
              <a:solidFill>
                <a:schemeClr val="bg1"/>
              </a:solidFill>
            </a:endParaRPr>
          </a:p>
        </p:txBody>
      </p:sp>
      <p:sp>
        <p:nvSpPr>
          <p:cNvPr id="53" name="Rectangle : coins arrondis 63">
            <a:extLst>
              <a:ext uri="{FF2B5EF4-FFF2-40B4-BE49-F238E27FC236}">
                <a16:creationId xmlns:a16="http://schemas.microsoft.com/office/drawing/2014/main" id="{B887B279-1CFB-2969-86B6-3AAB14C3C2C1}"/>
              </a:ext>
            </a:extLst>
          </p:cNvPr>
          <p:cNvSpPr/>
          <p:nvPr/>
        </p:nvSpPr>
        <p:spPr>
          <a:xfrm>
            <a:off x="7949879" y="5092330"/>
            <a:ext cx="1490273" cy="596470"/>
          </a:xfrm>
          <a:prstGeom prst="roundRect">
            <a:avLst/>
          </a:prstGeom>
          <a:solidFill>
            <a:srgbClr val="B7B445"/>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4" name="Titre 1">
            <a:extLst>
              <a:ext uri="{FF2B5EF4-FFF2-40B4-BE49-F238E27FC236}">
                <a16:creationId xmlns:a16="http://schemas.microsoft.com/office/drawing/2014/main" id="{B472DB50-9EA9-5DDA-95C9-EF9B628EEE46}"/>
              </a:ext>
            </a:extLst>
          </p:cNvPr>
          <p:cNvSpPr txBox="1">
            <a:spLocks/>
          </p:cNvSpPr>
          <p:nvPr/>
        </p:nvSpPr>
        <p:spPr>
          <a:xfrm>
            <a:off x="7979191" y="5110105"/>
            <a:ext cx="1454646" cy="575777"/>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pPr algn="ctr"/>
            <a:r>
              <a:rPr lang="fr-LU" sz="1200" b="1" dirty="0">
                <a:solidFill>
                  <a:schemeClr val="bg1"/>
                </a:solidFill>
              </a:rPr>
              <a:t>Modélisations </a:t>
            </a:r>
          </a:p>
          <a:p>
            <a:pPr algn="ctr"/>
            <a:r>
              <a:rPr lang="fr-LU" sz="1200" b="1" dirty="0">
                <a:solidFill>
                  <a:schemeClr val="bg1"/>
                </a:solidFill>
              </a:rPr>
              <a:t>et cartographies</a:t>
            </a:r>
            <a:endParaRPr lang="fr-FR" sz="1200" b="1" dirty="0">
              <a:solidFill>
                <a:schemeClr val="bg1"/>
              </a:solidFill>
            </a:endParaRPr>
          </a:p>
        </p:txBody>
      </p:sp>
      <p:cxnSp>
        <p:nvCxnSpPr>
          <p:cNvPr id="55" name="Connecteur droit 76">
            <a:extLst>
              <a:ext uri="{FF2B5EF4-FFF2-40B4-BE49-F238E27FC236}">
                <a16:creationId xmlns:a16="http://schemas.microsoft.com/office/drawing/2014/main" id="{385CC775-EA9C-6D9F-F6F8-3865BF178AB0}"/>
              </a:ext>
            </a:extLst>
          </p:cNvPr>
          <p:cNvCxnSpPr>
            <a:cxnSpLocks/>
          </p:cNvCxnSpPr>
          <p:nvPr/>
        </p:nvCxnSpPr>
        <p:spPr>
          <a:xfrm>
            <a:off x="1582451" y="2368852"/>
            <a:ext cx="892000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Connecteur droit 91">
            <a:extLst>
              <a:ext uri="{FF2B5EF4-FFF2-40B4-BE49-F238E27FC236}">
                <a16:creationId xmlns:a16="http://schemas.microsoft.com/office/drawing/2014/main" id="{078C90FC-CD23-2A51-92C9-AE6651B7EDF6}"/>
              </a:ext>
            </a:extLst>
          </p:cNvPr>
          <p:cNvCxnSpPr>
            <a:cxnSpLocks/>
          </p:cNvCxnSpPr>
          <p:nvPr/>
        </p:nvCxnSpPr>
        <p:spPr>
          <a:xfrm>
            <a:off x="1582451" y="3429000"/>
            <a:ext cx="17866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Connecteur droit 95">
            <a:extLst>
              <a:ext uri="{FF2B5EF4-FFF2-40B4-BE49-F238E27FC236}">
                <a16:creationId xmlns:a16="http://schemas.microsoft.com/office/drawing/2014/main" id="{03F7C00D-EA17-A3C7-9C85-8495C0AA9E5F}"/>
              </a:ext>
            </a:extLst>
          </p:cNvPr>
          <p:cNvCxnSpPr>
            <a:cxnSpLocks/>
          </p:cNvCxnSpPr>
          <p:nvPr/>
        </p:nvCxnSpPr>
        <p:spPr>
          <a:xfrm>
            <a:off x="5145346" y="3429918"/>
            <a:ext cx="17866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Connecteur droit 1">
            <a:extLst>
              <a:ext uri="{FF2B5EF4-FFF2-40B4-BE49-F238E27FC236}">
                <a16:creationId xmlns:a16="http://schemas.microsoft.com/office/drawing/2014/main" id="{08CDA15F-BD1F-11E7-C78C-43ED44E763FA}"/>
              </a:ext>
            </a:extLst>
          </p:cNvPr>
          <p:cNvCxnSpPr>
            <a:cxnSpLocks/>
          </p:cNvCxnSpPr>
          <p:nvPr/>
        </p:nvCxnSpPr>
        <p:spPr>
          <a:xfrm>
            <a:off x="6034280" y="2203004"/>
            <a:ext cx="0" cy="15995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itre 1">
            <a:extLst>
              <a:ext uri="{FF2B5EF4-FFF2-40B4-BE49-F238E27FC236}">
                <a16:creationId xmlns:a16="http://schemas.microsoft.com/office/drawing/2014/main" id="{6F7F587C-1012-00F7-51C7-F080B38A51A6}"/>
              </a:ext>
            </a:extLst>
          </p:cNvPr>
          <p:cNvSpPr txBox="1">
            <a:spLocks/>
          </p:cNvSpPr>
          <p:nvPr/>
        </p:nvSpPr>
        <p:spPr>
          <a:xfrm>
            <a:off x="4952003" y="1738241"/>
            <a:ext cx="2164553" cy="50144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pPr algn="ctr"/>
            <a:r>
              <a:rPr lang="fr-LU" sz="1400" b="1" dirty="0">
                <a:solidFill>
                  <a:schemeClr val="bg1"/>
                </a:solidFill>
              </a:rPr>
              <a:t>Direction</a:t>
            </a:r>
            <a:endParaRPr lang="fr-FR" sz="1400" b="1" dirty="0">
              <a:solidFill>
                <a:schemeClr val="bg1"/>
              </a:solidFill>
            </a:endParaRPr>
          </a:p>
        </p:txBody>
      </p:sp>
    </p:spTree>
    <p:extLst>
      <p:ext uri="{BB962C8B-B14F-4D97-AF65-F5344CB8AC3E}">
        <p14:creationId xmlns:p14="http://schemas.microsoft.com/office/powerpoint/2010/main" val="14046112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70A5F0-197E-CB65-0A08-A1E0090C3412}"/>
              </a:ext>
            </a:extLst>
          </p:cNvPr>
          <p:cNvSpPr>
            <a:spLocks noGrp="1"/>
          </p:cNvSpPr>
          <p:nvPr>
            <p:ph type="title"/>
          </p:nvPr>
        </p:nvSpPr>
        <p:spPr>
          <a:xfrm>
            <a:off x="921728" y="805351"/>
            <a:ext cx="9289072" cy="708978"/>
          </a:xfrm>
        </p:spPr>
        <p:txBody>
          <a:bodyPr>
            <a:normAutofit/>
          </a:bodyPr>
          <a:lstStyle/>
          <a:p>
            <a:pPr marL="0" indent="0">
              <a:buNone/>
            </a:pPr>
            <a:r>
              <a:rPr lang="fr-FR" sz="3600" b="1"/>
              <a:t>Activités AEV liés à l’accréditation</a:t>
            </a:r>
          </a:p>
        </p:txBody>
      </p:sp>
      <p:sp>
        <p:nvSpPr>
          <p:cNvPr id="4" name="Content Placeholder 3">
            <a:extLst>
              <a:ext uri="{FF2B5EF4-FFF2-40B4-BE49-F238E27FC236}">
                <a16:creationId xmlns:a16="http://schemas.microsoft.com/office/drawing/2014/main" id="{DEEA514F-C6DE-A8E6-B482-39C524702F8D}"/>
              </a:ext>
            </a:extLst>
          </p:cNvPr>
          <p:cNvSpPr>
            <a:spLocks noGrp="1"/>
          </p:cNvSpPr>
          <p:nvPr>
            <p:ph sz="quarter" idx="12"/>
          </p:nvPr>
        </p:nvSpPr>
        <p:spPr>
          <a:xfrm>
            <a:off x="922338" y="1660874"/>
            <a:ext cx="9786937" cy="4478669"/>
          </a:xfrm>
        </p:spPr>
        <p:txBody>
          <a:bodyPr>
            <a:normAutofit fontScale="92500" lnSpcReduction="10000"/>
          </a:bodyPr>
          <a:lstStyle/>
          <a:p>
            <a:r>
              <a:rPr lang="fr-FR" sz="2000"/>
              <a:t>Laboratoire AEV accrédité qualité de l’air </a:t>
            </a:r>
          </a:p>
          <a:p>
            <a:r>
              <a:rPr lang="fr-FR" sz="2000"/>
              <a:t>Laboratoires soutraitants accrédités </a:t>
            </a:r>
          </a:p>
          <a:p>
            <a:r>
              <a:rPr lang="en-US" sz="2000"/>
              <a:t>Autorisations, réceptions, contrôles et inspections</a:t>
            </a:r>
          </a:p>
          <a:p>
            <a:r>
              <a:rPr lang="en-US" sz="2000"/>
              <a:t>Surveillance de marché et évaluation de la conformité de substances et produits</a:t>
            </a:r>
          </a:p>
          <a:p>
            <a:r>
              <a:rPr lang="en-US" sz="2000"/>
              <a:t>Systèmes de management et labels environnementaux (EMAS et EU Ecolabel)</a:t>
            </a:r>
            <a:r>
              <a:rPr lang="fr-FR" sz="2000"/>
              <a:t> </a:t>
            </a:r>
          </a:p>
          <a:p>
            <a:endParaRPr lang="fr-FR" sz="1800" b="1"/>
          </a:p>
          <a:p>
            <a:r>
              <a:rPr lang="fr-FR" sz="2000"/>
              <a:t>Agrément dans le domaine de l'environnement humain: </a:t>
            </a:r>
          </a:p>
          <a:p>
            <a:pPr lvl="1"/>
            <a:r>
              <a:rPr lang="fr-FR" sz="1700"/>
              <a:t>Mesurages et analyses</a:t>
            </a:r>
            <a:r>
              <a:rPr lang="en-US" sz="1700"/>
              <a:t> </a:t>
            </a:r>
          </a:p>
          <a:p>
            <a:pPr lvl="1"/>
            <a:r>
              <a:rPr lang="en-US" sz="1700"/>
              <a:t>Etudes</a:t>
            </a:r>
          </a:p>
          <a:p>
            <a:pPr lvl="1"/>
            <a:r>
              <a:rPr lang="en-US" sz="1700"/>
              <a:t>Inspections</a:t>
            </a:r>
          </a:p>
          <a:p>
            <a:pPr lvl="1"/>
            <a:r>
              <a:rPr lang="en-US" sz="1700"/>
              <a:t>Réceptions</a:t>
            </a:r>
          </a:p>
          <a:p>
            <a:r>
              <a:rPr lang="fr-FR" sz="2000"/>
              <a:t>Point de contact agréments et de données:</a:t>
            </a:r>
            <a:endParaRPr lang="en-US" sz="2000"/>
          </a:p>
          <a:p>
            <a:pPr lvl="1"/>
            <a:r>
              <a:rPr lang="en-US" sz="1700">
                <a:hlinkClick r:id="rId3"/>
              </a:rPr>
              <a:t>agrements@aev.etat.lu</a:t>
            </a:r>
            <a:endParaRPr lang="en-US" sz="1700"/>
          </a:p>
          <a:p>
            <a:endParaRPr lang="en-US" sz="1800"/>
          </a:p>
        </p:txBody>
      </p:sp>
    </p:spTree>
    <p:extLst>
      <p:ext uri="{BB962C8B-B14F-4D97-AF65-F5344CB8AC3E}">
        <p14:creationId xmlns:p14="http://schemas.microsoft.com/office/powerpoint/2010/main" val="37636474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0331E-3A27-F903-AF6A-F0D02BA57601}"/>
              </a:ext>
            </a:extLst>
          </p:cNvPr>
          <p:cNvSpPr>
            <a:spLocks noGrp="1"/>
          </p:cNvSpPr>
          <p:nvPr>
            <p:ph type="title"/>
          </p:nvPr>
        </p:nvSpPr>
        <p:spPr/>
        <p:txBody>
          <a:bodyPr>
            <a:normAutofit/>
          </a:bodyPr>
          <a:lstStyle/>
          <a:p>
            <a:r>
              <a:rPr lang="en-US" sz="4000"/>
              <a:t>ETS</a:t>
            </a:r>
            <a:endParaRPr lang="en-US" sz="4000" dirty="0"/>
          </a:p>
        </p:txBody>
      </p:sp>
      <p:sp>
        <p:nvSpPr>
          <p:cNvPr id="4" name="Content Placeholder 3">
            <a:extLst>
              <a:ext uri="{FF2B5EF4-FFF2-40B4-BE49-F238E27FC236}">
                <a16:creationId xmlns:a16="http://schemas.microsoft.com/office/drawing/2014/main" id="{5D477C3E-9390-214F-C7F9-6E41C7167CF5}"/>
              </a:ext>
            </a:extLst>
          </p:cNvPr>
          <p:cNvSpPr>
            <a:spLocks noGrp="1"/>
          </p:cNvSpPr>
          <p:nvPr>
            <p:ph sz="quarter" idx="12"/>
          </p:nvPr>
        </p:nvSpPr>
        <p:spPr>
          <a:xfrm>
            <a:off x="922338" y="1606445"/>
            <a:ext cx="10191976" cy="922446"/>
          </a:xfrm>
        </p:spPr>
        <p:txBody>
          <a:bodyPr>
            <a:normAutofit lnSpcReduction="10000"/>
          </a:bodyPr>
          <a:lstStyle/>
          <a:p>
            <a:pPr marL="0" indent="0">
              <a:buNone/>
            </a:pPr>
            <a:r>
              <a:rPr lang="fr-LU" altLang="fr-FR" sz="1800" b="1"/>
              <a:t>ETS : Système des quotas d’émission </a:t>
            </a:r>
            <a:r>
              <a:rPr lang="fr-FR" altLang="fr-FR" sz="1800" b="1"/>
              <a:t>de gaz à effet de serre </a:t>
            </a:r>
            <a:r>
              <a:rPr lang="fr-LU" altLang="fr-FR" sz="1800" b="1"/>
              <a:t>de l’UE</a:t>
            </a:r>
          </a:p>
          <a:p>
            <a:pPr marL="0" indent="0">
              <a:lnSpc>
                <a:spcPct val="107000"/>
              </a:lnSpc>
              <a:spcAft>
                <a:spcPts val="800"/>
              </a:spcAft>
              <a:buNone/>
            </a:pPr>
            <a:r>
              <a:rPr lang="en-US" sz="1800">
                <a:solidFill>
                  <a:srgbClr val="262626"/>
                </a:solidFill>
                <a:effectLst/>
                <a:ea typeface="Calibri" panose="020F0502020204030204" pitchFamily="34" charset="0"/>
                <a:cs typeface="Times New Roman" panose="02020603050405020304" pitchFamily="18" charset="0"/>
              </a:rPr>
              <a:t>Marché européen du carbone introduit en 2003 par </a:t>
            </a:r>
            <a:r>
              <a:rPr lang="en-US" sz="1800" u="sng">
                <a:solidFill>
                  <a:srgbClr val="262626"/>
                </a:solidFill>
                <a:effectLst/>
                <a:ea typeface="Calibri" panose="020F0502020204030204" pitchFamily="34" charset="0"/>
                <a:cs typeface="Times New Roman" panose="02020603050405020304" pitchFamily="18" charset="0"/>
                <a:hlinkClick r:id="rId3" tooltip="la directive 2003/87/CE - Nouvelle fenêtre"/>
              </a:rPr>
              <a:t>la directive 2003/87/CE</a:t>
            </a:r>
            <a:r>
              <a:rPr lang="en-US" sz="1800" u="sng">
                <a:solidFill>
                  <a:srgbClr val="262626"/>
                </a:solidFill>
                <a:ea typeface="Calibri" panose="020F0502020204030204" pitchFamily="34" charset="0"/>
                <a:cs typeface="Times New Roman" panose="02020603050405020304" pitchFamily="18" charset="0"/>
              </a:rPr>
              <a:t>, t</a:t>
            </a:r>
            <a:r>
              <a:rPr lang="en-US" sz="1800">
                <a:solidFill>
                  <a:srgbClr val="262626"/>
                </a:solidFill>
                <a:ea typeface="Calibri" panose="020F0502020204030204" pitchFamily="34" charset="0"/>
                <a:cs typeface="Times New Roman" panose="02020603050405020304" pitchFamily="18" charset="0"/>
              </a:rPr>
              <a:t>ranposée en droit luxembourgeois par la loi climat</a:t>
            </a:r>
            <a:endParaRPr lang="en-US" sz="1800">
              <a:solidFill>
                <a:srgbClr val="262626"/>
              </a:solidFill>
              <a:effectLst/>
              <a:ea typeface="Calibri" panose="020F050202020403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EAE8A05B-FAA0-6488-73A2-C3ECB0616B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0171" y="3073863"/>
            <a:ext cx="5727045" cy="2649757"/>
          </a:xfrm>
          <a:prstGeom prst="rect">
            <a:avLst/>
          </a:prstGeom>
        </p:spPr>
      </p:pic>
      <p:sp>
        <p:nvSpPr>
          <p:cNvPr id="6" name="TextBox 5">
            <a:extLst>
              <a:ext uri="{FF2B5EF4-FFF2-40B4-BE49-F238E27FC236}">
                <a16:creationId xmlns:a16="http://schemas.microsoft.com/office/drawing/2014/main" id="{1B6F28CA-926C-B3E3-421B-E567E08D1E21}"/>
              </a:ext>
            </a:extLst>
          </p:cNvPr>
          <p:cNvSpPr txBox="1"/>
          <p:nvPr/>
        </p:nvSpPr>
        <p:spPr>
          <a:xfrm>
            <a:off x="6727371" y="2756505"/>
            <a:ext cx="5216190" cy="338554"/>
          </a:xfrm>
          <a:prstGeom prst="rect">
            <a:avLst/>
          </a:prstGeom>
          <a:noFill/>
        </p:spPr>
        <p:txBody>
          <a:bodyPr wrap="square">
            <a:spAutoFit/>
          </a:bodyPr>
          <a:lstStyle/>
          <a:p>
            <a:pPr algn="r"/>
            <a:r>
              <a:rPr lang="fr-FR" sz="1600">
                <a:solidFill>
                  <a:schemeClr val="bg1">
                    <a:lumMod val="50000"/>
                  </a:schemeClr>
                </a:solidFill>
              </a:rPr>
              <a:t>3/1/2024: Prix: 77.11 €</a:t>
            </a:r>
            <a:endParaRPr lang="fr-FR" sz="1600" dirty="0">
              <a:solidFill>
                <a:schemeClr val="bg1">
                  <a:lumMod val="50000"/>
                </a:schemeClr>
              </a:solidFill>
            </a:endParaRPr>
          </a:p>
        </p:txBody>
      </p:sp>
      <p:sp>
        <p:nvSpPr>
          <p:cNvPr id="7" name="Reservéierte Plaz fir Inhalt 2">
            <a:extLst>
              <a:ext uri="{FF2B5EF4-FFF2-40B4-BE49-F238E27FC236}">
                <a16:creationId xmlns:a16="http://schemas.microsoft.com/office/drawing/2014/main" id="{4C8AF989-11F2-684F-5B99-A536CC2B55A0}"/>
              </a:ext>
            </a:extLst>
          </p:cNvPr>
          <p:cNvSpPr txBox="1">
            <a:spLocks/>
          </p:cNvSpPr>
          <p:nvPr/>
        </p:nvSpPr>
        <p:spPr>
          <a:xfrm>
            <a:off x="6472208" y="5770450"/>
            <a:ext cx="4963041" cy="648072"/>
          </a:xfrm>
          <a:prstGeom prst="rect">
            <a:avLst/>
          </a:prstGeom>
        </p:spPr>
        <p:txBody>
          <a:bodyPr/>
          <a:lstStyle>
            <a:lvl1pPr marL="228600" indent="-228600" algn="l" defTabSz="914400" rtl="0" eaLnBrk="1" latinLnBrk="0" hangingPunct="1">
              <a:lnSpc>
                <a:spcPct val="100000"/>
              </a:lnSpc>
              <a:spcBef>
                <a:spcPts val="1000"/>
              </a:spcBef>
              <a:buClr>
                <a:srgbClr val="D85424"/>
              </a:buClr>
              <a:buFont typeface="Arial" panose="020B0604020202020204" pitchFamily="34" charset="0"/>
              <a:buChar char="•"/>
              <a:defRPr sz="2800" kern="1200">
                <a:solidFill>
                  <a:schemeClr val="tx1"/>
                </a:solidFill>
                <a:latin typeface="Aptos Display" panose="020B0004020202020204" pitchFamily="34" charset="0"/>
                <a:ea typeface="+mn-ea"/>
                <a:cs typeface="Calibri" panose="020F0502020204030204" pitchFamily="34" charset="0"/>
              </a:defRPr>
            </a:lvl1pPr>
            <a:lvl2pPr marL="685800" indent="-228600" algn="l" defTabSz="914400" rtl="0" eaLnBrk="1" latinLnBrk="0" hangingPunct="1">
              <a:lnSpc>
                <a:spcPct val="100000"/>
              </a:lnSpc>
              <a:spcBef>
                <a:spcPts val="500"/>
              </a:spcBef>
              <a:buClr>
                <a:srgbClr val="D85424"/>
              </a:buClr>
              <a:buFont typeface="Arial" panose="020B0604020202020204" pitchFamily="34" charset="0"/>
              <a:buChar char="•"/>
              <a:defRPr sz="2400" kern="1200">
                <a:solidFill>
                  <a:schemeClr val="tx1"/>
                </a:solidFill>
                <a:latin typeface="Aptos Display" panose="020B0004020202020204" pitchFamily="34" charset="0"/>
                <a:ea typeface="+mn-ea"/>
                <a:cs typeface="Calibri" panose="020F0502020204030204" pitchFamily="34" charset="0"/>
              </a:defRPr>
            </a:lvl2pPr>
            <a:lvl3pPr marL="1143000" indent="-228600" algn="l" defTabSz="914400" rtl="0" eaLnBrk="1" latinLnBrk="0" hangingPunct="1">
              <a:lnSpc>
                <a:spcPct val="100000"/>
              </a:lnSpc>
              <a:spcBef>
                <a:spcPts val="500"/>
              </a:spcBef>
              <a:buClr>
                <a:srgbClr val="D85424"/>
              </a:buClr>
              <a:buFont typeface="Arial" panose="020B0604020202020204" pitchFamily="34" charset="0"/>
              <a:buChar char="•"/>
              <a:defRPr sz="2000" kern="1200">
                <a:solidFill>
                  <a:schemeClr val="tx1"/>
                </a:solidFill>
                <a:latin typeface="Aptos Display" panose="020B0004020202020204" pitchFamily="34" charset="0"/>
                <a:ea typeface="+mn-ea"/>
                <a:cs typeface="Calibri" panose="020F0502020204030204" pitchFamily="34" charset="0"/>
              </a:defRPr>
            </a:lvl3pPr>
            <a:lvl4pPr marL="1600200" indent="-228600" algn="l" defTabSz="914400" rtl="0" eaLnBrk="1" latinLnBrk="0" hangingPunct="1">
              <a:lnSpc>
                <a:spcPct val="100000"/>
              </a:lnSpc>
              <a:spcBef>
                <a:spcPts val="500"/>
              </a:spcBef>
              <a:buClr>
                <a:srgbClr val="D85424"/>
              </a:buClr>
              <a:buFont typeface="Arial" panose="020B0604020202020204" pitchFamily="34" charset="0"/>
              <a:buChar char="•"/>
              <a:defRPr sz="1800" kern="1200">
                <a:solidFill>
                  <a:schemeClr val="tx1"/>
                </a:solidFill>
                <a:latin typeface="Aptos Display" panose="020B0004020202020204" pitchFamily="34" charset="0"/>
                <a:ea typeface="+mn-ea"/>
                <a:cs typeface="Calibri" panose="020F0502020204030204" pitchFamily="34" charset="0"/>
              </a:defRPr>
            </a:lvl4pPr>
            <a:lvl5pPr marL="2057400" indent="-228600" algn="l" defTabSz="914400" rtl="0" eaLnBrk="1" latinLnBrk="0" hangingPunct="1">
              <a:lnSpc>
                <a:spcPct val="100000"/>
              </a:lnSpc>
              <a:spcBef>
                <a:spcPts val="500"/>
              </a:spcBef>
              <a:buClr>
                <a:srgbClr val="D85424"/>
              </a:buClr>
              <a:buFont typeface="Arial" panose="020B0604020202020204" pitchFamily="34" charset="0"/>
              <a:buChar char="•"/>
              <a:defRPr sz="1800" kern="1200">
                <a:solidFill>
                  <a:schemeClr val="tx1"/>
                </a:solidFill>
                <a:latin typeface="Aptos Display" panose="020B000402020202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LU" altLang="lb-LU" sz="1600">
                <a:solidFill>
                  <a:schemeClr val="bg1">
                    <a:lumMod val="50000"/>
                  </a:schemeClr>
                </a:solidFill>
              </a:rPr>
              <a:t>https://sandbag.be/index.php/carbon-price-viewer/</a:t>
            </a:r>
            <a:endParaRPr lang="fr-LU" altLang="lb-LU" sz="1600" dirty="0">
              <a:solidFill>
                <a:schemeClr val="bg1">
                  <a:lumMod val="50000"/>
                </a:schemeClr>
              </a:solidFill>
            </a:endParaRPr>
          </a:p>
        </p:txBody>
      </p:sp>
      <p:sp>
        <p:nvSpPr>
          <p:cNvPr id="8" name="Content Placeholder 3">
            <a:extLst>
              <a:ext uri="{FF2B5EF4-FFF2-40B4-BE49-F238E27FC236}">
                <a16:creationId xmlns:a16="http://schemas.microsoft.com/office/drawing/2014/main" id="{61298A0D-8DAC-B3C2-4671-BABCE2F4316B}"/>
              </a:ext>
            </a:extLst>
          </p:cNvPr>
          <p:cNvSpPr txBox="1">
            <a:spLocks/>
          </p:cNvSpPr>
          <p:nvPr/>
        </p:nvSpPr>
        <p:spPr>
          <a:xfrm>
            <a:off x="963797" y="2773411"/>
            <a:ext cx="5132203" cy="3536251"/>
          </a:xfrm>
          <a:prstGeom prst="rect">
            <a:avLst/>
          </a:prstGeom>
        </p:spPr>
        <p:txBody>
          <a:bodyPr vert="horz" lIns="0" tIns="0" rIns="0" bIns="0" rtlCol="0">
            <a:normAutofit/>
          </a:bodyPr>
          <a:lstStyle>
            <a:lvl1pPr marL="228600" indent="-228600" algn="l" defTabSz="914400" rtl="0" eaLnBrk="1" latinLnBrk="0" hangingPunct="1">
              <a:lnSpc>
                <a:spcPct val="100000"/>
              </a:lnSpc>
              <a:spcBef>
                <a:spcPts val="1000"/>
              </a:spcBef>
              <a:buClr>
                <a:srgbClr val="D85424"/>
              </a:buClr>
              <a:buFont typeface="Arial" panose="020B0604020202020204" pitchFamily="34" charset="0"/>
              <a:buChar char="•"/>
              <a:defRPr sz="2800" kern="1200">
                <a:solidFill>
                  <a:schemeClr val="tx1"/>
                </a:solidFill>
                <a:latin typeface="Aptos Display" panose="020B0004020202020204" pitchFamily="34" charset="0"/>
                <a:ea typeface="+mn-ea"/>
                <a:cs typeface="Calibri" panose="020F0502020204030204" pitchFamily="34" charset="0"/>
              </a:defRPr>
            </a:lvl1pPr>
            <a:lvl2pPr marL="685800" indent="-228600" algn="l" defTabSz="914400" rtl="0" eaLnBrk="1" latinLnBrk="0" hangingPunct="1">
              <a:lnSpc>
                <a:spcPct val="100000"/>
              </a:lnSpc>
              <a:spcBef>
                <a:spcPts val="500"/>
              </a:spcBef>
              <a:buClr>
                <a:srgbClr val="D85424"/>
              </a:buClr>
              <a:buFont typeface="Arial" panose="020B0604020202020204" pitchFamily="34" charset="0"/>
              <a:buChar char="•"/>
              <a:defRPr sz="2400" kern="1200">
                <a:solidFill>
                  <a:schemeClr val="tx1"/>
                </a:solidFill>
                <a:latin typeface="Aptos Display" panose="020B0004020202020204" pitchFamily="34" charset="0"/>
                <a:ea typeface="+mn-ea"/>
                <a:cs typeface="Calibri" panose="020F0502020204030204" pitchFamily="34" charset="0"/>
              </a:defRPr>
            </a:lvl2pPr>
            <a:lvl3pPr marL="1143000" indent="-228600" algn="l" defTabSz="914400" rtl="0" eaLnBrk="1" latinLnBrk="0" hangingPunct="1">
              <a:lnSpc>
                <a:spcPct val="100000"/>
              </a:lnSpc>
              <a:spcBef>
                <a:spcPts val="500"/>
              </a:spcBef>
              <a:buClr>
                <a:srgbClr val="D85424"/>
              </a:buClr>
              <a:buFont typeface="Arial" panose="020B0604020202020204" pitchFamily="34" charset="0"/>
              <a:buChar char="•"/>
              <a:defRPr sz="2000" kern="1200">
                <a:solidFill>
                  <a:schemeClr val="tx1"/>
                </a:solidFill>
                <a:latin typeface="Aptos Display" panose="020B0004020202020204" pitchFamily="34" charset="0"/>
                <a:ea typeface="+mn-ea"/>
                <a:cs typeface="Calibri" panose="020F0502020204030204" pitchFamily="34" charset="0"/>
              </a:defRPr>
            </a:lvl3pPr>
            <a:lvl4pPr marL="1600200" indent="-228600" algn="l" defTabSz="914400" rtl="0" eaLnBrk="1" latinLnBrk="0" hangingPunct="1">
              <a:lnSpc>
                <a:spcPct val="100000"/>
              </a:lnSpc>
              <a:spcBef>
                <a:spcPts val="500"/>
              </a:spcBef>
              <a:buClr>
                <a:srgbClr val="D85424"/>
              </a:buClr>
              <a:buFont typeface="Arial" panose="020B0604020202020204" pitchFamily="34" charset="0"/>
              <a:buChar char="•"/>
              <a:defRPr sz="1800" kern="1200">
                <a:solidFill>
                  <a:schemeClr val="tx1"/>
                </a:solidFill>
                <a:latin typeface="Aptos Display" panose="020B0004020202020204" pitchFamily="34" charset="0"/>
                <a:ea typeface="+mn-ea"/>
                <a:cs typeface="Calibri" panose="020F0502020204030204" pitchFamily="34" charset="0"/>
              </a:defRPr>
            </a:lvl4pPr>
            <a:lvl5pPr marL="2057400" indent="-228600" algn="l" defTabSz="914400" rtl="0" eaLnBrk="1" latinLnBrk="0" hangingPunct="1">
              <a:lnSpc>
                <a:spcPct val="100000"/>
              </a:lnSpc>
              <a:spcBef>
                <a:spcPts val="500"/>
              </a:spcBef>
              <a:buClr>
                <a:srgbClr val="D85424"/>
              </a:buClr>
              <a:buFont typeface="Arial" panose="020B0604020202020204" pitchFamily="34" charset="0"/>
              <a:buChar char="•"/>
              <a:defRPr sz="1800" kern="1200">
                <a:solidFill>
                  <a:schemeClr val="tx1"/>
                </a:solidFill>
                <a:latin typeface="Aptos Display" panose="020B000402020202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Aft>
                <a:spcPts val="800"/>
              </a:spcAft>
              <a:buFont typeface="Arial" panose="020B0604020202020204" pitchFamily="34" charset="0"/>
              <a:buNone/>
            </a:pPr>
            <a:r>
              <a:rPr lang="fr-FR" sz="1800" b="1"/>
              <a:t>Le rôle du vérificateur dans le c</a:t>
            </a:r>
            <a:r>
              <a:rPr lang="en-US" altLang="fr-FR" sz="1800" b="1"/>
              <a:t>ycle de conformité ETS</a:t>
            </a:r>
          </a:p>
          <a:p>
            <a:pPr marL="0" indent="0">
              <a:lnSpc>
                <a:spcPct val="107000"/>
              </a:lnSpc>
              <a:spcAft>
                <a:spcPts val="800"/>
              </a:spcAft>
              <a:buFont typeface="Arial" panose="020B0604020202020204" pitchFamily="34" charset="0"/>
              <a:buNone/>
            </a:pPr>
            <a:r>
              <a:rPr lang="en-US" altLang="fr-FR" sz="1800"/>
              <a:t>Chaque année les installations industrielles et opérateurs d’aéronefs doivent soumettre un plan de surveillance des émissions qui est approuvé par l’AEV</a:t>
            </a:r>
          </a:p>
          <a:p>
            <a:pPr marL="0" indent="0">
              <a:lnSpc>
                <a:spcPct val="107000"/>
              </a:lnSpc>
              <a:spcAft>
                <a:spcPts val="800"/>
              </a:spcAft>
              <a:buFont typeface="Arial" panose="020B0604020202020204" pitchFamily="34" charset="0"/>
              <a:buNone/>
            </a:pPr>
            <a:r>
              <a:rPr lang="en-US" altLang="fr-FR" sz="1800"/>
              <a:t>Ils doivent faire une declaration des niveaux d’émission qui est vérifié par un vérificateur accrédité au plus tard pour le 31 mars de l’année suivante (n+1). </a:t>
            </a:r>
          </a:p>
          <a:p>
            <a:pPr marL="0" indent="0">
              <a:lnSpc>
                <a:spcPct val="107000"/>
              </a:lnSpc>
              <a:spcAft>
                <a:spcPts val="800"/>
              </a:spcAft>
              <a:buFont typeface="Arial" panose="020B0604020202020204" pitchFamily="34" charset="0"/>
              <a:buNone/>
            </a:pPr>
            <a:r>
              <a:rPr lang="en-US" altLang="fr-FR" sz="1800"/>
              <a:t>Restitution des allocation pour le 30 avril de l’année n+1</a:t>
            </a:r>
          </a:p>
          <a:p>
            <a:pPr>
              <a:lnSpc>
                <a:spcPct val="107000"/>
              </a:lnSpc>
              <a:spcAft>
                <a:spcPts val="800"/>
              </a:spcAft>
            </a:pPr>
            <a:endParaRPr lang="en-US" sz="1800">
              <a:solidFill>
                <a:srgbClr val="262626"/>
              </a:solidFil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226406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9F36B7-E1E6-2B32-1BBF-E6C977A21889}"/>
              </a:ext>
            </a:extLst>
          </p:cNvPr>
          <p:cNvSpPr>
            <a:spLocks noGrp="1"/>
          </p:cNvSpPr>
          <p:nvPr>
            <p:ph type="title"/>
          </p:nvPr>
        </p:nvSpPr>
        <p:spPr>
          <a:xfrm>
            <a:off x="921728" y="675953"/>
            <a:ext cx="10072843" cy="708978"/>
          </a:xfrm>
        </p:spPr>
        <p:txBody>
          <a:bodyPr>
            <a:noAutofit/>
          </a:bodyPr>
          <a:lstStyle/>
          <a:p>
            <a:r>
              <a:rPr lang="fr-FR" sz="4000"/>
              <a:t>Exemple ETS pour une installation industrielle</a:t>
            </a:r>
            <a:endParaRPr lang="en-US" sz="4000"/>
          </a:p>
        </p:txBody>
      </p:sp>
      <p:pic>
        <p:nvPicPr>
          <p:cNvPr id="6" name="Content Placeholder 5">
            <a:extLst>
              <a:ext uri="{FF2B5EF4-FFF2-40B4-BE49-F238E27FC236}">
                <a16:creationId xmlns:a16="http://schemas.microsoft.com/office/drawing/2014/main" id="{913165A3-CC45-038F-86CA-F04066F255D6}"/>
              </a:ext>
            </a:extLst>
          </p:cNvPr>
          <p:cNvPicPr>
            <a:picLocks noGrp="1" noChangeAspect="1"/>
          </p:cNvPicPr>
          <p:nvPr>
            <p:ph sz="quarter" idx="12"/>
          </p:nvPr>
        </p:nvPicPr>
        <p:blipFill>
          <a:blip r:embed="rId3"/>
          <a:stretch>
            <a:fillRect/>
          </a:stretch>
        </p:blipFill>
        <p:spPr>
          <a:xfrm>
            <a:off x="1250463" y="1281802"/>
            <a:ext cx="7468994" cy="4924732"/>
          </a:xfrm>
        </p:spPr>
      </p:pic>
      <p:sp>
        <p:nvSpPr>
          <p:cNvPr id="7" name="TextBox 6">
            <a:extLst>
              <a:ext uri="{FF2B5EF4-FFF2-40B4-BE49-F238E27FC236}">
                <a16:creationId xmlns:a16="http://schemas.microsoft.com/office/drawing/2014/main" id="{6D5E1238-58E9-D891-C22C-E2306F2A2848}"/>
              </a:ext>
            </a:extLst>
          </p:cNvPr>
          <p:cNvSpPr txBox="1"/>
          <p:nvPr/>
        </p:nvSpPr>
        <p:spPr>
          <a:xfrm>
            <a:off x="8980714" y="1654629"/>
            <a:ext cx="2514600" cy="5031506"/>
          </a:xfrm>
          <a:prstGeom prst="rect">
            <a:avLst/>
          </a:prstGeom>
          <a:noFill/>
        </p:spPr>
        <p:txBody>
          <a:bodyPr wrap="square" rtlCol="0">
            <a:spAutoFit/>
          </a:bodyPr>
          <a:lstStyle/>
          <a:p>
            <a:r>
              <a:rPr lang="fr-FR"/>
              <a:t>Plus d’informations sur les démarches ETS sur le site </a:t>
            </a:r>
            <a:r>
              <a:rPr lang="fr-FR">
                <a:hlinkClick r:id="rId4"/>
              </a:rPr>
              <a:t>emwelt.lu</a:t>
            </a:r>
            <a:r>
              <a:rPr lang="fr-FR"/>
              <a:t>:</a:t>
            </a:r>
          </a:p>
          <a:p>
            <a:endParaRPr lang="fr-FR"/>
          </a:p>
          <a:p>
            <a:r>
              <a:rPr lang="fr-FR"/>
              <a:t>rubrique </a:t>
            </a:r>
          </a:p>
          <a:p>
            <a:r>
              <a:rPr lang="fr-FR">
                <a:hlinkClick r:id="rId5"/>
              </a:rPr>
              <a:t>&gt; Emweltprozeduren </a:t>
            </a:r>
          </a:p>
          <a:p>
            <a:pPr lvl="1"/>
            <a:r>
              <a:rPr lang="fr-FR">
                <a:hlinkClick r:id="rId5"/>
              </a:rPr>
              <a:t>&gt; Autorisations, Notifications et Enregistrements </a:t>
            </a:r>
            <a:endParaRPr lang="fr-FR"/>
          </a:p>
          <a:p>
            <a:endParaRPr lang="fr-FR"/>
          </a:p>
          <a:p>
            <a:pPr>
              <a:lnSpc>
                <a:spcPct val="107000"/>
              </a:lnSpc>
              <a:spcAft>
                <a:spcPts val="800"/>
              </a:spcAft>
            </a:pPr>
            <a:r>
              <a:rPr lang="en-US" sz="1800">
                <a:solidFill>
                  <a:srgbClr val="262626"/>
                </a:solidFill>
                <a:effectLst/>
                <a:latin typeface="Aptos" panose="020B0004020202020204" pitchFamily="34" charset="0"/>
                <a:ea typeface="Calibri" panose="020F0502020204030204" pitchFamily="34" charset="0"/>
                <a:cs typeface="Times New Roman" panose="02020603050405020304" pitchFamily="18" charset="0"/>
              </a:rPr>
              <a:t>Helpdesk ETS</a:t>
            </a:r>
          </a:p>
          <a:p>
            <a:pPr>
              <a:lnSpc>
                <a:spcPct val="107000"/>
              </a:lnSpc>
              <a:spcAft>
                <a:spcPts val="800"/>
              </a:spcAft>
            </a:pPr>
            <a:r>
              <a:rPr lang="en-US" sz="1600">
                <a:solidFill>
                  <a:srgbClr val="262626"/>
                </a:solidFill>
                <a:effectLst/>
                <a:latin typeface="Aptos" panose="020B0004020202020204" pitchFamily="34" charset="0"/>
                <a:ea typeface="Calibri" panose="020F0502020204030204" pitchFamily="34" charset="0"/>
                <a:cs typeface="Times New Roman" panose="02020603050405020304" pitchFamily="18" charset="0"/>
              </a:rPr>
              <a:t>par telephone:</a:t>
            </a:r>
          </a:p>
          <a:p>
            <a:pPr>
              <a:lnSpc>
                <a:spcPct val="107000"/>
              </a:lnSpc>
              <a:spcAft>
                <a:spcPts val="800"/>
              </a:spcAft>
            </a:pPr>
            <a:r>
              <a:rPr lang="en-US" sz="1600">
                <a:solidFill>
                  <a:srgbClr val="262626"/>
                </a:solidFill>
                <a:effectLst/>
                <a:latin typeface="Aptos" panose="020B0004020202020204" pitchFamily="34" charset="0"/>
                <a:ea typeface="Calibri" panose="020F0502020204030204" pitchFamily="34" charset="0"/>
                <a:cs typeface="Times New Roman" panose="02020603050405020304" pitchFamily="18" charset="0"/>
              </a:rPr>
              <a:t>40 56 56 - 333</a:t>
            </a:r>
          </a:p>
          <a:p>
            <a:pPr>
              <a:lnSpc>
                <a:spcPct val="107000"/>
              </a:lnSpc>
              <a:spcAft>
                <a:spcPts val="800"/>
              </a:spcAft>
            </a:pPr>
            <a:r>
              <a:rPr lang="en-US" sz="1600">
                <a:solidFill>
                  <a:srgbClr val="262626"/>
                </a:solidFill>
                <a:effectLst/>
                <a:latin typeface="Aptos" panose="020B0004020202020204" pitchFamily="34" charset="0"/>
                <a:ea typeface="Calibri" panose="020F0502020204030204" pitchFamily="34" charset="0"/>
                <a:cs typeface="Times New Roman" panose="02020603050405020304" pitchFamily="18" charset="0"/>
              </a:rPr>
              <a:t>par mail: </a:t>
            </a:r>
            <a:r>
              <a:rPr lang="en-US" sz="1600">
                <a:solidFill>
                  <a:srgbClr val="262626"/>
                </a:solidFill>
                <a:effectLst/>
                <a:latin typeface="Aptos" panose="020B0004020202020204" pitchFamily="34" charset="0"/>
                <a:ea typeface="Calibri" panose="020F0502020204030204" pitchFamily="34" charset="0"/>
                <a:cs typeface="Times New Roman" panose="02020603050405020304" pitchFamily="18" charset="0"/>
                <a:hlinkClick r:id="rId6"/>
              </a:rPr>
              <a:t>regadmin@aev.etat.lu</a:t>
            </a:r>
            <a:endParaRPr lang="en-US" sz="1600">
              <a:solidFill>
                <a:srgbClr val="262626"/>
              </a:solidFill>
              <a:effectLst/>
              <a:latin typeface="Aptos" panose="020B0004020202020204" pitchFamily="34" charset="0"/>
              <a:ea typeface="Calibri" panose="020F0502020204030204" pitchFamily="34" charset="0"/>
              <a:cs typeface="Times New Roman" panose="02020603050405020304" pitchFamily="18" charset="0"/>
            </a:endParaRPr>
          </a:p>
          <a:p>
            <a:endParaRPr lang="en-US"/>
          </a:p>
        </p:txBody>
      </p:sp>
    </p:spTree>
    <p:extLst>
      <p:ext uri="{BB962C8B-B14F-4D97-AF65-F5344CB8AC3E}">
        <p14:creationId xmlns:p14="http://schemas.microsoft.com/office/powerpoint/2010/main" val="1502279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719D5-CB68-27C5-869C-9BC49FDF1AA4}"/>
              </a:ext>
            </a:extLst>
          </p:cNvPr>
          <p:cNvSpPr>
            <a:spLocks noGrp="1"/>
          </p:cNvSpPr>
          <p:nvPr>
            <p:ph type="title"/>
          </p:nvPr>
        </p:nvSpPr>
        <p:spPr>
          <a:xfrm>
            <a:off x="921728" y="548836"/>
            <a:ext cx="9528558" cy="708978"/>
          </a:xfrm>
        </p:spPr>
        <p:txBody>
          <a:bodyPr>
            <a:noAutofit/>
          </a:bodyPr>
          <a:lstStyle/>
          <a:p>
            <a:r>
              <a:rPr lang="en-US" sz="4000"/>
              <a:t>Cycle de conformité ETS – les exigences </a:t>
            </a:r>
          </a:p>
        </p:txBody>
      </p:sp>
      <p:sp>
        <p:nvSpPr>
          <p:cNvPr id="4" name="Content Placeholder 3">
            <a:extLst>
              <a:ext uri="{FF2B5EF4-FFF2-40B4-BE49-F238E27FC236}">
                <a16:creationId xmlns:a16="http://schemas.microsoft.com/office/drawing/2014/main" id="{7354280F-7D61-8AE2-1289-0A316C57A7CD}"/>
              </a:ext>
            </a:extLst>
          </p:cNvPr>
          <p:cNvSpPr>
            <a:spLocks noGrp="1"/>
          </p:cNvSpPr>
          <p:nvPr>
            <p:ph sz="quarter" idx="12"/>
          </p:nvPr>
        </p:nvSpPr>
        <p:spPr>
          <a:xfrm>
            <a:off x="921728" y="1246928"/>
            <a:ext cx="9786937" cy="3536251"/>
          </a:xfrm>
        </p:spPr>
        <p:txBody>
          <a:bodyPr>
            <a:noAutofit/>
          </a:bodyPr>
          <a:lstStyle/>
          <a:p>
            <a:pPr marL="0" indent="0">
              <a:lnSpc>
                <a:spcPct val="107000"/>
              </a:lnSpc>
              <a:buNone/>
            </a:pPr>
            <a:r>
              <a:rPr lang="en-US" altLang="fr-FR" sz="1800" b="1">
                <a:latin typeface="+mj-lt"/>
              </a:rPr>
              <a:t>Monitoring and Reporting Regulation (MRR)</a:t>
            </a:r>
          </a:p>
          <a:p>
            <a:pPr marL="0" indent="0">
              <a:lnSpc>
                <a:spcPct val="107000"/>
              </a:lnSpc>
              <a:buNone/>
            </a:pPr>
            <a:r>
              <a:rPr lang="fr-FR" altLang="fr-FR" sz="1400" i="1">
                <a:latin typeface="+mj-lt"/>
              </a:rPr>
              <a:t>RÈGLEMENT D'EXÉCUTION (UE) 2018/2066 modifié DE LA COMMISSION du 19 décembre 2018 relatif à la surveillance et à la déclarati§on des émissions de gaz à effet de serre au titre de la directive 2003/87/CE du Parlement européen et du Conseil et modifiant le règlement (UE) no 601/2012 de la Commission</a:t>
            </a:r>
          </a:p>
          <a:p>
            <a:pPr marL="0" indent="0">
              <a:lnSpc>
                <a:spcPct val="107000"/>
              </a:lnSpc>
              <a:buNone/>
            </a:pPr>
            <a:r>
              <a:rPr lang="en-US" altLang="fr-FR" sz="1800" b="1">
                <a:latin typeface="+mj-lt"/>
              </a:rPr>
              <a:t>Accreditation and Verification Regulation (AVR)</a:t>
            </a:r>
            <a:endParaRPr lang="fr-LU" altLang="fr-FR" sz="1800" b="1">
              <a:latin typeface="+mj-lt"/>
            </a:endParaRPr>
          </a:p>
          <a:p>
            <a:pPr marL="0" indent="0">
              <a:lnSpc>
                <a:spcPct val="107000"/>
              </a:lnSpc>
              <a:buNone/>
            </a:pPr>
            <a:r>
              <a:rPr lang="fr-FR" altLang="fr-FR" sz="1400" i="1">
                <a:latin typeface="+mj-lt"/>
              </a:rPr>
              <a:t>RÈGLEMENT D'EXÉCUTION (UE) 2018/2067 modifié DE LA COMMISSION du 19 décembre 2018 concernant la vérification des données et l'accréditation des vérificateurs conformément à la directive 2003/87/CE du Parlement européen et du Conseil</a:t>
            </a:r>
          </a:p>
          <a:p>
            <a:pPr marL="0" indent="0">
              <a:buNone/>
            </a:pPr>
            <a:r>
              <a:rPr lang="fr-FR" altLang="fr-FR" sz="1800" b="1">
                <a:latin typeface="+mj-lt"/>
              </a:rPr>
              <a:t>Implication pour l’accréditation – les obligations pour les vérificateurs EU ETS</a:t>
            </a:r>
          </a:p>
          <a:p>
            <a:pPr marL="0" indent="0">
              <a:buNone/>
            </a:pPr>
            <a:r>
              <a:rPr lang="fr-FR" sz="1600">
                <a:latin typeface="+mj-lt"/>
              </a:rPr>
              <a:t>Les vérificateurs doivent satisfaire aux exigences énoncées au chapitre III AVR et aux exigences de la norme EN ISO 14065, la norme harmonisée prescrite dans l’AVR pour la vérification des rapports des opérateurs. </a:t>
            </a:r>
          </a:p>
          <a:p>
            <a:pPr marL="0" indent="0">
              <a:buNone/>
            </a:pPr>
            <a:r>
              <a:rPr lang="fr-FR" sz="1600">
                <a:latin typeface="+mj-lt"/>
              </a:rPr>
              <a:t>EN ISO 14065 est une application sectorielle de l’ISO/IEC 17029, qui contient des principes généraux et des exigences pour la compétence, le fonctionnement cohérent et l’impartialité des organismes effectuant des activités de validation/vérification en tant qu’activités d’évaluation de la conformité. </a:t>
            </a:r>
          </a:p>
          <a:p>
            <a:pPr marL="0" indent="0">
              <a:buNone/>
            </a:pPr>
            <a:r>
              <a:rPr lang="en-US" sz="1800" b="1">
                <a:latin typeface="+mj-lt"/>
              </a:rPr>
              <a:t>Guides, templates, supports de formation</a:t>
            </a:r>
          </a:p>
          <a:p>
            <a:pPr marL="0" indent="0">
              <a:spcBef>
                <a:spcPts val="600"/>
              </a:spcBef>
              <a:buNone/>
            </a:pPr>
            <a:r>
              <a:rPr lang="en-US" sz="1600">
                <a:latin typeface="+mj-lt"/>
                <a:hlinkClick r:id="rId3"/>
              </a:rPr>
              <a:t>https://climate.ec.europa.eu/eu-action/eu-emissions-trading-system-eu-ets/monitoring-reporting-and-verification-eu-ets-emissions_en</a:t>
            </a:r>
            <a:endParaRPr lang="en-US" sz="1600">
              <a:latin typeface="+mj-lt"/>
            </a:endParaRPr>
          </a:p>
          <a:p>
            <a:pPr marL="0" indent="0">
              <a:lnSpc>
                <a:spcPct val="107000"/>
              </a:lnSpc>
              <a:spcAft>
                <a:spcPts val="800"/>
              </a:spcAft>
              <a:buNone/>
            </a:pPr>
            <a:endParaRPr lang="fr-FR" altLang="fr-FR" sz="1600">
              <a:latin typeface="+mj-lt"/>
            </a:endParaRPr>
          </a:p>
          <a:p>
            <a:pPr lvl="1">
              <a:lnSpc>
                <a:spcPct val="107000"/>
              </a:lnSpc>
              <a:spcAft>
                <a:spcPts val="800"/>
              </a:spcAft>
            </a:pPr>
            <a:endParaRPr lang="en-US" altLang="fr-FR" sz="1600">
              <a:latin typeface="+mj-lt"/>
            </a:endParaRPr>
          </a:p>
          <a:p>
            <a:pPr lvl="1">
              <a:lnSpc>
                <a:spcPct val="107000"/>
              </a:lnSpc>
              <a:spcAft>
                <a:spcPts val="800"/>
              </a:spcAft>
            </a:pPr>
            <a:endParaRPr lang="en-US" altLang="fr-FR" sz="1600">
              <a:latin typeface="+mj-lt"/>
            </a:endParaRPr>
          </a:p>
          <a:p>
            <a:pPr marL="0" indent="0">
              <a:buNone/>
            </a:pPr>
            <a:endParaRPr lang="en-US" sz="1600">
              <a:latin typeface="+mj-lt"/>
            </a:endParaRPr>
          </a:p>
        </p:txBody>
      </p:sp>
    </p:spTree>
    <p:extLst>
      <p:ext uri="{BB962C8B-B14F-4D97-AF65-F5344CB8AC3E}">
        <p14:creationId xmlns:p14="http://schemas.microsoft.com/office/powerpoint/2010/main" val="24468869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0331E-3A27-F903-AF6A-F0D02BA57601}"/>
              </a:ext>
            </a:extLst>
          </p:cNvPr>
          <p:cNvSpPr>
            <a:spLocks noGrp="1"/>
          </p:cNvSpPr>
          <p:nvPr>
            <p:ph type="title"/>
          </p:nvPr>
        </p:nvSpPr>
        <p:spPr/>
        <p:txBody>
          <a:bodyPr>
            <a:normAutofit/>
          </a:bodyPr>
          <a:lstStyle/>
          <a:p>
            <a:r>
              <a:rPr lang="en-US" sz="4000"/>
              <a:t>ETS</a:t>
            </a:r>
            <a:endParaRPr lang="en-US" sz="4000" dirty="0"/>
          </a:p>
        </p:txBody>
      </p:sp>
      <p:sp>
        <p:nvSpPr>
          <p:cNvPr id="4" name="Content Placeholder 3">
            <a:extLst>
              <a:ext uri="{FF2B5EF4-FFF2-40B4-BE49-F238E27FC236}">
                <a16:creationId xmlns:a16="http://schemas.microsoft.com/office/drawing/2014/main" id="{5D477C3E-9390-214F-C7F9-6E41C7167CF5}"/>
              </a:ext>
            </a:extLst>
          </p:cNvPr>
          <p:cNvSpPr>
            <a:spLocks noGrp="1"/>
          </p:cNvSpPr>
          <p:nvPr>
            <p:ph sz="quarter" idx="12"/>
          </p:nvPr>
        </p:nvSpPr>
        <p:spPr/>
        <p:txBody>
          <a:bodyPr>
            <a:normAutofit/>
          </a:bodyPr>
          <a:lstStyle/>
          <a:p>
            <a:pPr marL="0" indent="0">
              <a:buNone/>
            </a:pPr>
            <a:r>
              <a:rPr lang="fr-LU" altLang="fr-FR" sz="2800"/>
              <a:t>Implications Paquet fit for 55 pour ETS (vue simplifié):</a:t>
            </a:r>
          </a:p>
          <a:p>
            <a:r>
              <a:rPr lang="fr-FR" sz="2200"/>
              <a:t>Introduction de nouveaux secteurs couverts par ETS et phase out plus rapide des quotas disponibles</a:t>
            </a:r>
          </a:p>
          <a:p>
            <a:r>
              <a:rPr lang="fr-FR" sz="2200"/>
              <a:t>CORSIA – système pour l’aviation</a:t>
            </a:r>
          </a:p>
          <a:p>
            <a:r>
              <a:rPr lang="fr-FR" sz="2200"/>
              <a:t>Maritime – inclusion des activités de transport maritime et d’autres types de navires</a:t>
            </a:r>
          </a:p>
          <a:p>
            <a:r>
              <a:rPr lang="fr-FR" sz="2200"/>
              <a:t>CBAM – mécanisme d’ajustement carbone aux frontières</a:t>
            </a:r>
          </a:p>
          <a:p>
            <a:r>
              <a:rPr lang="fr-FR" sz="2200"/>
              <a:t>ETS II – Inclusion du transport et du transport routier</a:t>
            </a:r>
          </a:p>
        </p:txBody>
      </p:sp>
    </p:spTree>
    <p:extLst>
      <p:ext uri="{BB962C8B-B14F-4D97-AF65-F5344CB8AC3E}">
        <p14:creationId xmlns:p14="http://schemas.microsoft.com/office/powerpoint/2010/main" val="2234184555"/>
      </p:ext>
    </p:extLst>
  </p:cSld>
  <p:clrMapOvr>
    <a:masterClrMapping/>
  </p:clrMapOvr>
</p:sld>
</file>

<file path=ppt/theme/theme1.xml><?xml version="1.0" encoding="utf-8"?>
<a:theme xmlns:a="http://schemas.openxmlformats.org/drawingml/2006/main" name="AEV">
  <a:themeElements>
    <a:clrScheme name="AEV">
      <a:dk1>
        <a:sysClr val="windowText" lastClr="000000"/>
      </a:dk1>
      <a:lt1>
        <a:sysClr val="window" lastClr="FFFFFF"/>
      </a:lt1>
      <a:dk2>
        <a:srgbClr val="44546A"/>
      </a:dk2>
      <a:lt2>
        <a:srgbClr val="E7E6E6"/>
      </a:lt2>
      <a:accent1>
        <a:srgbClr val="D75524"/>
      </a:accent1>
      <a:accent2>
        <a:srgbClr val="6F884D"/>
      </a:accent2>
      <a:accent3>
        <a:srgbClr val="FFE9C6"/>
      </a:accent3>
      <a:accent4>
        <a:srgbClr val="F28C3E"/>
      </a:accent4>
      <a:accent5>
        <a:srgbClr val="B6B445"/>
      </a:accent5>
      <a:accent6>
        <a:srgbClr val="595959"/>
      </a:accent6>
      <a:hlink>
        <a:srgbClr val="4472C4"/>
      </a:hlink>
      <a:folHlink>
        <a:srgbClr val="954F72"/>
      </a:folHlink>
    </a:clrScheme>
    <a:fontScheme name="AEV">
      <a:majorFont>
        <a:latin typeface="Aptos"/>
        <a:ea typeface=""/>
        <a:cs typeface=""/>
      </a:majorFont>
      <a:minorFont>
        <a:latin typeface="Apt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58F2E9EE-6FB8-4031-9D56-89BF4FA6FAF1}" vid="{95906E9E-7E3E-4123-A8F6-2015A36C2832}"/>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AEV-Template</Template>
  <TotalTime>0</TotalTime>
  <Words>1713</Words>
  <Application>Microsoft Office PowerPoint</Application>
  <PresentationFormat>Widescreen</PresentationFormat>
  <Paragraphs>220</Paragraphs>
  <Slides>19</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Aptos</vt:lpstr>
      <vt:lpstr>Aptos Display</vt:lpstr>
      <vt:lpstr>Arial</vt:lpstr>
      <vt:lpstr>Calibri</vt:lpstr>
      <vt:lpstr>Calibri bod</vt:lpstr>
      <vt:lpstr>AEV</vt:lpstr>
      <vt:lpstr>Journée de l’Accréditation  « Nouveaux développements réglementaires dans le domaine de l’environnement – Impact sur l’accréditation »</vt:lpstr>
      <vt:lpstr>Nouveaux développements réglementaires dans le domaine de l’environnement - Impact sur l’accréditation </vt:lpstr>
      <vt:lpstr>PowerPoint Presentation</vt:lpstr>
      <vt:lpstr>PowerPoint Presentation</vt:lpstr>
      <vt:lpstr>Activités AEV liés à l’accréditation</vt:lpstr>
      <vt:lpstr>ETS</vt:lpstr>
      <vt:lpstr>Exemple ETS pour une installation industrielle</vt:lpstr>
      <vt:lpstr>Cycle de conformité ETS – les exigences </vt:lpstr>
      <vt:lpstr>ETS</vt:lpstr>
      <vt:lpstr>CBAM </vt:lpstr>
      <vt:lpstr>CBAM </vt:lpstr>
      <vt:lpstr>ETS-2 </vt:lpstr>
      <vt:lpstr>IED 2.0</vt:lpstr>
      <vt:lpstr>IED 2.0</vt:lpstr>
      <vt:lpstr>IED 2.0</vt:lpstr>
      <vt:lpstr>IED 2.0</vt:lpstr>
      <vt:lpstr>RED II (RED III)</vt:lpstr>
      <vt:lpstr>CSRD - Corporate Sustainability Reporting Directive</vt:lpstr>
      <vt:lpstr>Merci</vt:lpstr>
    </vt:vector>
  </TitlesOfParts>
  <Company>CTIE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Glod</dc:creator>
  <cp:lastModifiedBy>David Glod</cp:lastModifiedBy>
  <cp:revision>65</cp:revision>
  <dcterms:created xsi:type="dcterms:W3CDTF">2024-09-30T14:32:21Z</dcterms:created>
  <dcterms:modified xsi:type="dcterms:W3CDTF">2024-10-04T10:01:07Z</dcterms:modified>
</cp:coreProperties>
</file>