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8"/>
  </p:notesMasterIdLst>
  <p:handoutMasterIdLst>
    <p:handoutMasterId r:id="rId29"/>
  </p:handoutMasterIdLst>
  <p:sldIdLst>
    <p:sldId id="256" r:id="rId2"/>
    <p:sldId id="483" r:id="rId3"/>
    <p:sldId id="547" r:id="rId4"/>
    <p:sldId id="510" r:id="rId5"/>
    <p:sldId id="549" r:id="rId6"/>
    <p:sldId id="550" r:id="rId7"/>
    <p:sldId id="551" r:id="rId8"/>
    <p:sldId id="512" r:id="rId9"/>
    <p:sldId id="515" r:id="rId10"/>
    <p:sldId id="548" r:id="rId11"/>
    <p:sldId id="553" r:id="rId12"/>
    <p:sldId id="554" r:id="rId13"/>
    <p:sldId id="555" r:id="rId14"/>
    <p:sldId id="556" r:id="rId15"/>
    <p:sldId id="557" r:id="rId16"/>
    <p:sldId id="562" r:id="rId17"/>
    <p:sldId id="559" r:id="rId18"/>
    <p:sldId id="560" r:id="rId19"/>
    <p:sldId id="561" r:id="rId20"/>
    <p:sldId id="563" r:id="rId21"/>
    <p:sldId id="565" r:id="rId22"/>
    <p:sldId id="566" r:id="rId23"/>
    <p:sldId id="567" r:id="rId24"/>
    <p:sldId id="568" r:id="rId25"/>
    <p:sldId id="564" r:id="rId26"/>
    <p:sldId id="418" r:id="rId27"/>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ul Dax" initials="PD" lastIdx="6" clrIdx="0">
    <p:extLst>
      <p:ext uri="{19B8F6BF-5375-455C-9EA6-DF929625EA0E}">
        <p15:presenceInfo xmlns:p15="http://schemas.microsoft.com/office/powerpoint/2012/main" userId="S-1-5-21-3210268068-3955779823-4248853682-90420" providerId="AD"/>
      </p:ext>
    </p:extLst>
  </p:cmAuthor>
  <p:cmAuthor id="2" name="Dimitra KALOGEROPOULOU" initials="DK" lastIdx="3" clrIdx="1">
    <p:extLst>
      <p:ext uri="{19B8F6BF-5375-455C-9EA6-DF929625EA0E}">
        <p15:presenceInfo xmlns:p15="http://schemas.microsoft.com/office/powerpoint/2012/main" userId="S-1-5-21-3210268068-3955779823-4248853682-3783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187F5"/>
    <a:srgbClr val="015DAA"/>
    <a:srgbClr val="FEBFB8"/>
    <a:srgbClr val="005F9F"/>
    <a:srgbClr val="E5F3FF"/>
    <a:srgbClr val="C5E5FF"/>
    <a:srgbClr val="FBFEFF"/>
    <a:srgbClr val="FFFFFE"/>
    <a:srgbClr val="FFFFFF"/>
    <a:srgbClr val="A5A6A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0" autoAdjust="0"/>
    <p:restoredTop sz="93339" autoAdjust="0"/>
  </p:normalViewPr>
  <p:slideViewPr>
    <p:cSldViewPr snapToGrid="0" snapToObjects="1">
      <p:cViewPr varScale="1">
        <p:scale>
          <a:sx n="114" d="100"/>
          <a:sy n="114" d="100"/>
        </p:scale>
        <p:origin x="1560"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8" d="100"/>
        <a:sy n="128" d="100"/>
      </p:scale>
      <p:origin x="0" y="-24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r>
              <a:rPr lang="fr-FR"/>
              <a:t>JCA 2022</a:t>
            </a:r>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r>
              <a:rPr lang="fr-FR"/>
              <a:t>14/10/2022</a:t>
            </a:r>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9D5AB3C1-3A55-4980-9865-C927AC134CDD}" type="slidenum">
              <a:rPr lang="fr-FR" smtClean="0"/>
              <a:t>‹#›</a:t>
            </a:fld>
            <a:endParaRPr lang="fr-FR"/>
          </a:p>
        </p:txBody>
      </p:sp>
    </p:spTree>
    <p:extLst>
      <p:ext uri="{BB962C8B-B14F-4D97-AF65-F5344CB8AC3E}">
        <p14:creationId xmlns:p14="http://schemas.microsoft.com/office/powerpoint/2010/main" val="2993900171"/>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r>
              <a:rPr lang="fr-FR"/>
              <a:t>JCA 2022</a:t>
            </a:r>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r>
              <a:rPr lang="fr-FR"/>
              <a:t>14/10/2022</a:t>
            </a:r>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0D45D0A4-D100-458D-8F62-9733103D69EC}" type="slidenum">
              <a:rPr lang="fr-FR" smtClean="0"/>
              <a:t>‹#›</a:t>
            </a:fld>
            <a:endParaRPr lang="fr-FR"/>
          </a:p>
        </p:txBody>
      </p:sp>
    </p:spTree>
    <p:extLst>
      <p:ext uri="{BB962C8B-B14F-4D97-AF65-F5344CB8AC3E}">
        <p14:creationId xmlns:p14="http://schemas.microsoft.com/office/powerpoint/2010/main" val="665909214"/>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
          </p:nvPr>
        </p:nvSpPr>
        <p:spPr/>
        <p:txBody>
          <a:bodyPr/>
          <a:lstStyle/>
          <a:p>
            <a:r>
              <a:rPr lang="fr-FR"/>
              <a:t>JCA 2022</a:t>
            </a:r>
          </a:p>
        </p:txBody>
      </p:sp>
      <p:sp>
        <p:nvSpPr>
          <p:cNvPr id="5" name="Footer Placeholder 4"/>
          <p:cNvSpPr>
            <a:spLocks noGrp="1"/>
          </p:cNvSpPr>
          <p:nvPr>
            <p:ph type="ftr" sz="quarter" idx="4"/>
          </p:nvPr>
        </p:nvSpPr>
        <p:spPr/>
        <p:txBody>
          <a:bodyPr/>
          <a:lstStyle/>
          <a:p>
            <a:r>
              <a:rPr lang="fr-FR"/>
              <a:t>14/10/2022</a:t>
            </a:r>
          </a:p>
        </p:txBody>
      </p:sp>
      <p:sp>
        <p:nvSpPr>
          <p:cNvPr id="6" name="Slide Number Placeholder 5"/>
          <p:cNvSpPr>
            <a:spLocks noGrp="1"/>
          </p:cNvSpPr>
          <p:nvPr>
            <p:ph type="sldNum" sz="quarter" idx="5"/>
          </p:nvPr>
        </p:nvSpPr>
        <p:spPr/>
        <p:txBody>
          <a:bodyPr/>
          <a:lstStyle/>
          <a:p>
            <a:fld id="{0D45D0A4-D100-458D-8F62-9733103D69EC}" type="slidenum">
              <a:rPr lang="fr-FR" smtClean="0"/>
              <a:t>10</a:t>
            </a:fld>
            <a:endParaRPr lang="fr-FR"/>
          </a:p>
        </p:txBody>
      </p:sp>
    </p:spTree>
    <p:extLst>
      <p:ext uri="{BB962C8B-B14F-4D97-AF65-F5344CB8AC3E}">
        <p14:creationId xmlns:p14="http://schemas.microsoft.com/office/powerpoint/2010/main" val="24947286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hyperlink" Target="https://portail-qualite.public.lu/fr.html" TargetMode="External"/><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hyperlink" Target="https://portail-qualite.public.lu/fr.html" TargetMode="External"/><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Cover">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97" y="-297"/>
            <a:ext cx="9144793" cy="6858594"/>
          </a:xfrm>
          <a:prstGeom prst="rect">
            <a:avLst/>
          </a:prstGeom>
        </p:spPr>
      </p:pic>
      <p:sp>
        <p:nvSpPr>
          <p:cNvPr id="3" name="Subtitle 2"/>
          <p:cNvSpPr>
            <a:spLocks noGrp="1"/>
          </p:cNvSpPr>
          <p:nvPr>
            <p:ph type="subTitle" idx="1"/>
          </p:nvPr>
        </p:nvSpPr>
        <p:spPr>
          <a:xfrm>
            <a:off x="4950068" y="4431323"/>
            <a:ext cx="3886201" cy="1517010"/>
          </a:xfrm>
          <a:prstGeom prst="rect">
            <a:avLst/>
          </a:prstGeom>
        </p:spPr>
        <p:txBody>
          <a:bodyPr>
            <a:normAutofit/>
          </a:bodyPr>
          <a:lstStyle>
            <a:lvl1pPr marL="0" indent="0" algn="l">
              <a:buNone/>
              <a:defRPr lang="fr-FR" sz="1400" dirty="0"/>
            </a:lvl1pPr>
            <a:lvl2pPr marL="178042" indent="0" algn="ctr">
              <a:buNone/>
              <a:defRPr sz="779"/>
            </a:lvl2pPr>
            <a:lvl3pPr marL="356085" indent="0" algn="ctr">
              <a:buNone/>
              <a:defRPr sz="701"/>
            </a:lvl3pPr>
            <a:lvl4pPr marL="534127" indent="0" algn="ctr">
              <a:buNone/>
              <a:defRPr sz="623"/>
            </a:lvl4pPr>
            <a:lvl5pPr marL="712169" indent="0" algn="ctr">
              <a:buNone/>
              <a:defRPr sz="623"/>
            </a:lvl5pPr>
            <a:lvl6pPr marL="890211" indent="0" algn="ctr">
              <a:buNone/>
              <a:defRPr sz="623"/>
            </a:lvl6pPr>
            <a:lvl7pPr marL="1068254" indent="0" algn="ctr">
              <a:buNone/>
              <a:defRPr sz="623"/>
            </a:lvl7pPr>
            <a:lvl8pPr marL="1246296" indent="0" algn="ctr">
              <a:buNone/>
              <a:defRPr sz="623"/>
            </a:lvl8pPr>
            <a:lvl9pPr marL="1424338" indent="0" algn="ctr">
              <a:buNone/>
              <a:defRPr sz="623"/>
            </a:lvl9pPr>
          </a:lstStyle>
          <a:p>
            <a:r>
              <a:rPr lang="en-US"/>
              <a:t>Click to edit Master subtitle style</a:t>
            </a:r>
            <a:endParaRPr lang="fr-FR" dirty="0"/>
          </a:p>
        </p:txBody>
      </p:sp>
      <p:sp>
        <p:nvSpPr>
          <p:cNvPr id="7" name="Title 6"/>
          <p:cNvSpPr>
            <a:spLocks noGrp="1"/>
          </p:cNvSpPr>
          <p:nvPr>
            <p:ph type="title"/>
          </p:nvPr>
        </p:nvSpPr>
        <p:spPr>
          <a:xfrm>
            <a:off x="345021" y="3222627"/>
            <a:ext cx="8491247" cy="1120774"/>
          </a:xfrm>
          <a:prstGeom prst="rect">
            <a:avLst/>
          </a:prstGeom>
        </p:spPr>
        <p:txBody>
          <a:bodyPr anchor="ctr" anchorCtr="0">
            <a:normAutofit/>
          </a:bodyPr>
          <a:lstStyle>
            <a:lvl1pPr>
              <a:defRPr sz="2400" b="1"/>
            </a:lvl1pPr>
          </a:lstStyle>
          <a:p>
            <a:r>
              <a:rPr lang="en-US"/>
              <a:t>Click to edit Master title style</a:t>
            </a:r>
            <a:endParaRPr lang="fr-FR" dirty="0"/>
          </a:p>
        </p:txBody>
      </p:sp>
      <p:sp>
        <p:nvSpPr>
          <p:cNvPr id="9" name="Textfeld 4"/>
          <p:cNvSpPr txBox="1"/>
          <p:nvPr/>
        </p:nvSpPr>
        <p:spPr>
          <a:xfrm>
            <a:off x="345022" y="5699916"/>
            <a:ext cx="4534709" cy="461665"/>
          </a:xfrm>
          <a:prstGeom prst="rect">
            <a:avLst/>
          </a:prstGeom>
          <a:noFill/>
        </p:spPr>
        <p:txBody>
          <a:bodyPr wrap="square" rtlCol="0">
            <a:spAutoFit/>
          </a:bodyPr>
          <a:lstStyle/>
          <a:p>
            <a:r>
              <a:rPr lang="de-DE" sz="2400" i="1" dirty="0">
                <a:solidFill>
                  <a:schemeClr val="bg1">
                    <a:lumMod val="65000"/>
                  </a:schemeClr>
                </a:solidFill>
                <a:latin typeface="Times"/>
                <a:cs typeface="Times"/>
              </a:rPr>
              <a:t>Welcome · </a:t>
            </a:r>
            <a:r>
              <a:rPr lang="de-DE" sz="2400" i="1" dirty="0" err="1">
                <a:solidFill>
                  <a:schemeClr val="bg1">
                    <a:lumMod val="65000"/>
                  </a:schemeClr>
                </a:solidFill>
                <a:latin typeface="Times"/>
                <a:cs typeface="Times"/>
              </a:rPr>
              <a:t>Bienvenue</a:t>
            </a:r>
            <a:r>
              <a:rPr lang="de-DE" sz="2400" i="1" dirty="0">
                <a:solidFill>
                  <a:schemeClr val="bg1">
                    <a:lumMod val="65000"/>
                  </a:schemeClr>
                </a:solidFill>
                <a:latin typeface="Times"/>
                <a:cs typeface="Times"/>
              </a:rPr>
              <a:t> · Willkommen</a:t>
            </a:r>
          </a:p>
        </p:txBody>
      </p:sp>
    </p:spTree>
    <p:extLst>
      <p:ext uri="{BB962C8B-B14F-4D97-AF65-F5344CB8AC3E}">
        <p14:creationId xmlns:p14="http://schemas.microsoft.com/office/powerpoint/2010/main" val="2080254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Cover empty">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97" y="-297"/>
            <a:ext cx="9144793" cy="6858594"/>
          </a:xfrm>
          <a:prstGeom prst="rect">
            <a:avLst/>
          </a:prstGeom>
        </p:spPr>
      </p:pic>
      <p:sp>
        <p:nvSpPr>
          <p:cNvPr id="9" name="Textfeld 4"/>
          <p:cNvSpPr txBox="1"/>
          <p:nvPr/>
        </p:nvSpPr>
        <p:spPr>
          <a:xfrm>
            <a:off x="345022" y="5699916"/>
            <a:ext cx="4534709" cy="461665"/>
          </a:xfrm>
          <a:prstGeom prst="rect">
            <a:avLst/>
          </a:prstGeom>
          <a:noFill/>
        </p:spPr>
        <p:txBody>
          <a:bodyPr wrap="square" rtlCol="0">
            <a:spAutoFit/>
          </a:bodyPr>
          <a:lstStyle/>
          <a:p>
            <a:r>
              <a:rPr lang="de-DE" sz="2400" i="1" dirty="0">
                <a:solidFill>
                  <a:schemeClr val="bg1">
                    <a:lumMod val="65000"/>
                  </a:schemeClr>
                </a:solidFill>
                <a:latin typeface="Times"/>
                <a:cs typeface="Times"/>
              </a:rPr>
              <a:t>Welcome · </a:t>
            </a:r>
            <a:r>
              <a:rPr lang="de-DE" sz="2400" i="1" dirty="0" err="1">
                <a:solidFill>
                  <a:schemeClr val="bg1">
                    <a:lumMod val="65000"/>
                  </a:schemeClr>
                </a:solidFill>
                <a:latin typeface="Times"/>
                <a:cs typeface="Times"/>
              </a:rPr>
              <a:t>Bienvenue</a:t>
            </a:r>
            <a:r>
              <a:rPr lang="de-DE" sz="2400" i="1" dirty="0">
                <a:solidFill>
                  <a:schemeClr val="bg1">
                    <a:lumMod val="65000"/>
                  </a:schemeClr>
                </a:solidFill>
                <a:latin typeface="Times"/>
                <a:cs typeface="Times"/>
              </a:rPr>
              <a:t> · Willkommen</a:t>
            </a:r>
          </a:p>
        </p:txBody>
      </p:sp>
    </p:spTree>
    <p:extLst>
      <p:ext uri="{BB962C8B-B14F-4D97-AF65-F5344CB8AC3E}">
        <p14:creationId xmlns:p14="http://schemas.microsoft.com/office/powerpoint/2010/main" val="68144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with picture and title">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0" y="1628799"/>
            <a:ext cx="2115957" cy="3694641"/>
          </a:xfrm>
          <a:prstGeom prst="rect">
            <a:avLst/>
          </a:prstGeom>
        </p:spPr>
        <p:txBody>
          <a:bodyPr/>
          <a:lstStyle/>
          <a:p>
            <a:r>
              <a:rPr lang="en-US"/>
              <a:t>Click icon to add picture</a:t>
            </a:r>
            <a:endParaRPr lang="fr-FR"/>
          </a:p>
        </p:txBody>
      </p:sp>
      <p:sp>
        <p:nvSpPr>
          <p:cNvPr id="15" name="Title 14"/>
          <p:cNvSpPr>
            <a:spLocks noGrp="1"/>
          </p:cNvSpPr>
          <p:nvPr>
            <p:ph type="title"/>
          </p:nvPr>
        </p:nvSpPr>
        <p:spPr>
          <a:xfrm>
            <a:off x="2106010" y="420376"/>
            <a:ext cx="7037990" cy="408882"/>
          </a:xfrm>
          <a:prstGeom prst="rect">
            <a:avLst/>
          </a:prstGeom>
        </p:spPr>
        <p:txBody>
          <a:bodyPr anchor="ctr" anchorCtr="0"/>
          <a:lstStyle>
            <a:lvl1pPr>
              <a:defRPr sz="1800" cap="all" baseline="0">
                <a:solidFill>
                  <a:schemeClr val="bg2"/>
                </a:solidFill>
              </a:defRPr>
            </a:lvl1pPr>
          </a:lstStyle>
          <a:p>
            <a:r>
              <a:rPr lang="en-US"/>
              <a:t>Click to edit Master title style</a:t>
            </a:r>
            <a:endParaRPr lang="fr-FR"/>
          </a:p>
        </p:txBody>
      </p:sp>
      <p:sp>
        <p:nvSpPr>
          <p:cNvPr id="8" name="Text Placeholder 11"/>
          <p:cNvSpPr>
            <a:spLocks noGrp="1"/>
          </p:cNvSpPr>
          <p:nvPr>
            <p:ph type="body" sz="quarter" idx="13"/>
          </p:nvPr>
        </p:nvSpPr>
        <p:spPr>
          <a:xfrm>
            <a:off x="2435225" y="1628799"/>
            <a:ext cx="6238388" cy="4205263"/>
          </a:xfrm>
          <a:prstGeom prst="rect">
            <a:avLst/>
          </a:prstGeom>
        </p:spPr>
        <p:txBody>
          <a:bodyPr/>
          <a:lstStyle>
            <a:lvl1pPr marL="0" indent="0">
              <a:lnSpc>
                <a:spcPct val="100000"/>
              </a:lnSpc>
              <a:spcBef>
                <a:spcPts val="600"/>
              </a:spcBef>
              <a:spcAft>
                <a:spcPts val="600"/>
              </a:spcAft>
              <a:buFont typeface="Arial" panose="020B0604020202020204" pitchFamily="34" charset="0"/>
              <a:buNone/>
              <a:defRPr sz="1600">
                <a:solidFill>
                  <a:schemeClr val="tx1"/>
                </a:solidFill>
              </a:defRPr>
            </a:lvl1pPr>
            <a:lvl2pPr marL="360000" indent="-180975">
              <a:lnSpc>
                <a:spcPct val="100000"/>
              </a:lnSpc>
              <a:spcBef>
                <a:spcPts val="400"/>
              </a:spcBef>
              <a:spcAft>
                <a:spcPts val="400"/>
              </a:spcAft>
              <a:buSzPct val="110000"/>
              <a:buFont typeface="Arial" panose="020B0604020202020204" pitchFamily="34" charset="0"/>
              <a:buChar char="•"/>
              <a:defRPr sz="1600"/>
            </a:lvl2pPr>
            <a:lvl3pPr marL="623888" indent="-171450">
              <a:lnSpc>
                <a:spcPct val="100000"/>
              </a:lnSpc>
              <a:spcBef>
                <a:spcPts val="400"/>
              </a:spcBef>
              <a:spcAft>
                <a:spcPts val="400"/>
              </a:spcAft>
              <a:buSzPct val="120000"/>
              <a:buFont typeface="Wingdings" panose="05000000000000000000" pitchFamily="2" charset="2"/>
              <a:buChar char="Ø"/>
              <a:defRPr sz="1400"/>
            </a:lvl3pPr>
            <a:lvl4pPr marL="803275" indent="-88900">
              <a:lnSpc>
                <a:spcPct val="100000"/>
              </a:lnSpc>
              <a:spcBef>
                <a:spcPts val="200"/>
              </a:spcBef>
              <a:spcAft>
                <a:spcPts val="200"/>
              </a:spcAft>
              <a:buFont typeface="Wingdings" panose="05000000000000000000" pitchFamily="2" charset="2"/>
              <a:buChar char="§"/>
              <a:defRPr sz="1200"/>
            </a:lvl4pPr>
            <a:lvl5pPr marL="982663" indent="-88900">
              <a:lnSpc>
                <a:spcPct val="100000"/>
              </a:lnSpc>
              <a:spcBef>
                <a:spcPts val="200"/>
              </a:spcBef>
              <a:spcAft>
                <a:spcPts val="200"/>
              </a:spcAft>
              <a:buFont typeface="DIN-Regular" pitchFamily="34" charset="0"/>
              <a:buChar char="-"/>
              <a:defRPr sz="1100"/>
            </a:lvl5pPr>
            <a:lvl6pPr>
              <a:defRPr sz="1100"/>
            </a:lvl6pPr>
            <a:lvl7pPr>
              <a:defRPr sz="1100"/>
            </a:lvl7pPr>
            <a:lvl8pPr>
              <a:defRPr sz="1100"/>
            </a:lvl8pPr>
            <a:lvl9pPr marL="1424338" indent="0">
              <a:buNone/>
              <a:defRPr sz="11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28245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with picture, title and subtitle">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0" y="1628799"/>
            <a:ext cx="2115957" cy="3694641"/>
          </a:xfrm>
          <a:prstGeom prst="rect">
            <a:avLst/>
          </a:prstGeom>
        </p:spPr>
        <p:txBody>
          <a:bodyPr/>
          <a:lstStyle/>
          <a:p>
            <a:r>
              <a:rPr lang="en-US"/>
              <a:t>Click icon to add picture</a:t>
            </a:r>
            <a:endParaRPr lang="fr-FR"/>
          </a:p>
        </p:txBody>
      </p:sp>
      <p:sp>
        <p:nvSpPr>
          <p:cNvPr id="12" name="Text Placeholder 11"/>
          <p:cNvSpPr>
            <a:spLocks noGrp="1"/>
          </p:cNvSpPr>
          <p:nvPr>
            <p:ph type="body" sz="quarter" idx="13"/>
          </p:nvPr>
        </p:nvSpPr>
        <p:spPr>
          <a:xfrm>
            <a:off x="2435225" y="1628799"/>
            <a:ext cx="6238388" cy="4205263"/>
          </a:xfrm>
          <a:prstGeom prst="rect">
            <a:avLst/>
          </a:prstGeom>
        </p:spPr>
        <p:txBody>
          <a:bodyPr/>
          <a:lstStyle>
            <a:lvl1pPr marL="0" indent="0">
              <a:lnSpc>
                <a:spcPct val="100000"/>
              </a:lnSpc>
              <a:spcBef>
                <a:spcPts val="600"/>
              </a:spcBef>
              <a:spcAft>
                <a:spcPts val="600"/>
              </a:spcAft>
              <a:buFont typeface="Arial" panose="020B0604020202020204" pitchFamily="34" charset="0"/>
              <a:buNone/>
              <a:defRPr sz="1600">
                <a:solidFill>
                  <a:schemeClr val="tx1"/>
                </a:solidFill>
              </a:defRPr>
            </a:lvl1pPr>
            <a:lvl2pPr marL="360000" indent="-180975">
              <a:lnSpc>
                <a:spcPct val="100000"/>
              </a:lnSpc>
              <a:spcBef>
                <a:spcPts val="400"/>
              </a:spcBef>
              <a:spcAft>
                <a:spcPts val="400"/>
              </a:spcAft>
              <a:buSzPct val="110000"/>
              <a:buFont typeface="Arial" panose="020B0604020202020204" pitchFamily="34" charset="0"/>
              <a:buChar char="•"/>
              <a:defRPr sz="1600"/>
            </a:lvl2pPr>
            <a:lvl3pPr marL="623888" indent="-171450">
              <a:lnSpc>
                <a:spcPct val="100000"/>
              </a:lnSpc>
              <a:spcBef>
                <a:spcPts val="400"/>
              </a:spcBef>
              <a:spcAft>
                <a:spcPts val="400"/>
              </a:spcAft>
              <a:buSzPct val="120000"/>
              <a:buFont typeface="Wingdings" panose="05000000000000000000" pitchFamily="2" charset="2"/>
              <a:buChar char="Ø"/>
              <a:defRPr sz="1400"/>
            </a:lvl3pPr>
            <a:lvl4pPr marL="803275" indent="-88900">
              <a:lnSpc>
                <a:spcPct val="100000"/>
              </a:lnSpc>
              <a:spcBef>
                <a:spcPts val="200"/>
              </a:spcBef>
              <a:spcAft>
                <a:spcPts val="200"/>
              </a:spcAft>
              <a:buFont typeface="Wingdings" panose="05000000000000000000" pitchFamily="2" charset="2"/>
              <a:buChar char="§"/>
              <a:defRPr sz="1200"/>
            </a:lvl4pPr>
            <a:lvl5pPr marL="982663" indent="-88900">
              <a:lnSpc>
                <a:spcPct val="100000"/>
              </a:lnSpc>
              <a:spcBef>
                <a:spcPts val="200"/>
              </a:spcBef>
              <a:spcAft>
                <a:spcPts val="200"/>
              </a:spcAft>
              <a:buFont typeface="DIN-Regular" pitchFamily="34" charset="0"/>
              <a:buChar char="-"/>
              <a:defRPr sz="1100"/>
            </a:lvl5pPr>
            <a:lvl6pPr>
              <a:defRPr sz="1100"/>
            </a:lvl6pPr>
            <a:lvl7pPr>
              <a:defRPr sz="1100"/>
            </a:lvl7pPr>
            <a:lvl8pPr>
              <a:defRPr sz="1100"/>
            </a:lvl8pPr>
            <a:lvl9pPr marL="1424338" indent="0">
              <a:buNone/>
              <a:defRPr sz="11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5" name="Title 14"/>
          <p:cNvSpPr>
            <a:spLocks noGrp="1"/>
          </p:cNvSpPr>
          <p:nvPr>
            <p:ph type="title"/>
          </p:nvPr>
        </p:nvSpPr>
        <p:spPr>
          <a:xfrm>
            <a:off x="2105025" y="420376"/>
            <a:ext cx="6900830" cy="408882"/>
          </a:xfrm>
          <a:prstGeom prst="rect">
            <a:avLst/>
          </a:prstGeom>
        </p:spPr>
        <p:txBody>
          <a:bodyPr anchor="ctr" anchorCtr="0"/>
          <a:lstStyle>
            <a:lvl1pPr>
              <a:defRPr sz="1800" cap="all" baseline="0">
                <a:solidFill>
                  <a:schemeClr val="bg2"/>
                </a:solidFill>
              </a:defRPr>
            </a:lvl1pPr>
          </a:lstStyle>
          <a:p>
            <a:r>
              <a:rPr lang="en-US"/>
              <a:t>Click to edit Master title style</a:t>
            </a:r>
            <a:endParaRPr lang="fr-FR" dirty="0"/>
          </a:p>
        </p:txBody>
      </p:sp>
      <p:sp>
        <p:nvSpPr>
          <p:cNvPr id="10" name="Rechteck 1"/>
          <p:cNvSpPr/>
          <p:nvPr/>
        </p:nvSpPr>
        <p:spPr>
          <a:xfrm>
            <a:off x="2105025" y="842740"/>
            <a:ext cx="7038975" cy="508000"/>
          </a:xfrm>
          <a:prstGeom prst="rect">
            <a:avLst/>
          </a:prstGeom>
          <a:solidFill>
            <a:srgbClr val="A5A6A5"/>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de-DE"/>
          </a:p>
        </p:txBody>
      </p:sp>
      <p:sp>
        <p:nvSpPr>
          <p:cNvPr id="4" name="Text Placeholder 3"/>
          <p:cNvSpPr>
            <a:spLocks noGrp="1"/>
          </p:cNvSpPr>
          <p:nvPr>
            <p:ph type="body" sz="quarter" idx="14"/>
          </p:nvPr>
        </p:nvSpPr>
        <p:spPr>
          <a:xfrm>
            <a:off x="2105025" y="863314"/>
            <a:ext cx="6890883" cy="466852"/>
          </a:xfrm>
          <a:prstGeom prst="rect">
            <a:avLst/>
          </a:prstGeom>
        </p:spPr>
        <p:txBody>
          <a:bodyPr anchor="ctr" anchorCtr="0"/>
          <a:lstStyle>
            <a:lvl1pPr marL="0" indent="0">
              <a:buNone/>
              <a:defRPr lang="en-US" sz="1800" cap="all" baseline="0" dirty="0" smtClean="0">
                <a:solidFill>
                  <a:schemeClr val="bg2"/>
                </a:solidFill>
                <a:latin typeface="+mj-lt"/>
                <a:ea typeface="+mj-ea"/>
                <a:cs typeface="+mj-cs"/>
              </a:defRPr>
            </a:lvl1pPr>
            <a:lvl2pPr>
              <a:defRPr lang="en-US" dirty="0" smtClean="0">
                <a:solidFill>
                  <a:schemeClr val="tx2"/>
                </a:solidFill>
              </a:defRPr>
            </a:lvl2pPr>
            <a:lvl3pPr>
              <a:defRPr lang="en-US" dirty="0" smtClean="0">
                <a:solidFill>
                  <a:schemeClr val="tx2"/>
                </a:solidFill>
              </a:defRPr>
            </a:lvl3pPr>
            <a:lvl4pPr>
              <a:defRPr lang="en-US" dirty="0" smtClean="0">
                <a:solidFill>
                  <a:schemeClr val="tx2"/>
                </a:solidFill>
              </a:defRPr>
            </a:lvl4pPr>
            <a:lvl5pPr>
              <a:defRPr lang="fr-FR" dirty="0">
                <a:solidFill>
                  <a:schemeClr val="tx2"/>
                </a:solidFill>
              </a:defRPr>
            </a:lvl5pPr>
          </a:lstStyle>
          <a:p>
            <a:pPr marL="89021" lvl="0" indent="-89021">
              <a:spcBef>
                <a:spcPct val="0"/>
              </a:spcBef>
            </a:pPr>
            <a:r>
              <a:rPr lang="en-US" dirty="0"/>
              <a:t>Edit Master text styles</a:t>
            </a:r>
          </a:p>
        </p:txBody>
      </p:sp>
      <p:sp>
        <p:nvSpPr>
          <p:cNvPr id="2" name="Slide Number Placeholder 1"/>
          <p:cNvSpPr>
            <a:spLocks noGrp="1"/>
          </p:cNvSpPr>
          <p:nvPr>
            <p:ph type="sldNum" sz="quarter" idx="15"/>
          </p:nvPr>
        </p:nvSpPr>
        <p:spPr/>
        <p:txBody>
          <a:bodyPr/>
          <a:lstStyle/>
          <a:p>
            <a:fld id="{541663E4-CF69-41A1-A740-496A5AC59A70}" type="slidenum">
              <a:rPr lang="fr-CH" smtClean="0"/>
              <a:pPr/>
              <a:t>‹#›</a:t>
            </a:fld>
            <a:endParaRPr lang="fr-CH"/>
          </a:p>
        </p:txBody>
      </p:sp>
    </p:spTree>
    <p:extLst>
      <p:ext uri="{BB962C8B-B14F-4D97-AF65-F5344CB8AC3E}">
        <p14:creationId xmlns:p14="http://schemas.microsoft.com/office/powerpoint/2010/main" val="2118024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_with subtitle">
    <p:spTree>
      <p:nvGrpSpPr>
        <p:cNvPr id="1" name=""/>
        <p:cNvGrpSpPr/>
        <p:nvPr/>
      </p:nvGrpSpPr>
      <p:grpSpPr>
        <a:xfrm>
          <a:off x="0" y="0"/>
          <a:ext cx="0" cy="0"/>
          <a:chOff x="0" y="0"/>
          <a:chExt cx="0" cy="0"/>
        </a:xfrm>
      </p:grpSpPr>
      <p:sp>
        <p:nvSpPr>
          <p:cNvPr id="15" name="Title 14"/>
          <p:cNvSpPr>
            <a:spLocks noGrp="1"/>
          </p:cNvSpPr>
          <p:nvPr>
            <p:ph type="title"/>
          </p:nvPr>
        </p:nvSpPr>
        <p:spPr>
          <a:xfrm>
            <a:off x="2105025" y="420376"/>
            <a:ext cx="6900830" cy="408882"/>
          </a:xfrm>
          <a:prstGeom prst="rect">
            <a:avLst/>
          </a:prstGeom>
        </p:spPr>
        <p:txBody>
          <a:bodyPr anchor="ctr" anchorCtr="0"/>
          <a:lstStyle>
            <a:lvl1pPr>
              <a:defRPr sz="1800" cap="all" baseline="0">
                <a:solidFill>
                  <a:schemeClr val="bg2"/>
                </a:solidFill>
              </a:defRPr>
            </a:lvl1pPr>
          </a:lstStyle>
          <a:p>
            <a:r>
              <a:rPr lang="en-US"/>
              <a:t>Click to edit Master title style</a:t>
            </a:r>
            <a:endParaRPr lang="fr-FR" dirty="0"/>
          </a:p>
        </p:txBody>
      </p:sp>
      <p:sp>
        <p:nvSpPr>
          <p:cNvPr id="10" name="Rechteck 1"/>
          <p:cNvSpPr/>
          <p:nvPr/>
        </p:nvSpPr>
        <p:spPr>
          <a:xfrm>
            <a:off x="2105025" y="842740"/>
            <a:ext cx="7038975" cy="508000"/>
          </a:xfrm>
          <a:prstGeom prst="rect">
            <a:avLst/>
          </a:prstGeom>
          <a:solidFill>
            <a:srgbClr val="A5A6A5"/>
          </a:solidFill>
          <a:ln>
            <a:noFill/>
          </a:ln>
          <a:effectLst/>
        </p:spPr>
        <p:style>
          <a:lnRef idx="1">
            <a:schemeClr val="accent1"/>
          </a:lnRef>
          <a:fillRef idx="3">
            <a:schemeClr val="accent1"/>
          </a:fillRef>
          <a:effectRef idx="2">
            <a:schemeClr val="accent1"/>
          </a:effectRef>
          <a:fontRef idx="minor">
            <a:schemeClr val="lt1"/>
          </a:fontRef>
        </p:style>
        <p:txBody>
          <a:bodyPr rtlCol="0" anchor="ctr">
            <a:normAutofit/>
          </a:bodyPr>
          <a:lstStyle/>
          <a:p>
            <a:pPr algn="ctr"/>
            <a:endParaRPr lang="de-DE"/>
          </a:p>
        </p:txBody>
      </p:sp>
      <p:sp>
        <p:nvSpPr>
          <p:cNvPr id="4" name="Text Placeholder 3"/>
          <p:cNvSpPr>
            <a:spLocks noGrp="1"/>
          </p:cNvSpPr>
          <p:nvPr>
            <p:ph type="body" sz="quarter" idx="14"/>
          </p:nvPr>
        </p:nvSpPr>
        <p:spPr>
          <a:xfrm>
            <a:off x="2105025" y="863314"/>
            <a:ext cx="6890883" cy="466852"/>
          </a:xfrm>
          <a:prstGeom prst="rect">
            <a:avLst/>
          </a:prstGeom>
        </p:spPr>
        <p:txBody>
          <a:bodyPr anchor="ctr" anchorCtr="0"/>
          <a:lstStyle>
            <a:lvl1pPr marL="0" indent="0">
              <a:buNone/>
              <a:defRPr lang="en-US" sz="1800" cap="all" baseline="0" dirty="0" smtClean="0">
                <a:solidFill>
                  <a:schemeClr val="bg2"/>
                </a:solidFill>
                <a:latin typeface="+mj-lt"/>
                <a:ea typeface="+mj-ea"/>
                <a:cs typeface="+mj-cs"/>
              </a:defRPr>
            </a:lvl1pPr>
            <a:lvl2pPr>
              <a:defRPr lang="en-US" dirty="0" smtClean="0">
                <a:solidFill>
                  <a:schemeClr val="tx2"/>
                </a:solidFill>
              </a:defRPr>
            </a:lvl2pPr>
            <a:lvl3pPr>
              <a:defRPr lang="en-US" dirty="0" smtClean="0">
                <a:solidFill>
                  <a:schemeClr val="tx2"/>
                </a:solidFill>
              </a:defRPr>
            </a:lvl3pPr>
            <a:lvl4pPr>
              <a:defRPr lang="en-US" dirty="0" smtClean="0">
                <a:solidFill>
                  <a:schemeClr val="tx2"/>
                </a:solidFill>
              </a:defRPr>
            </a:lvl4pPr>
            <a:lvl5pPr>
              <a:defRPr lang="fr-FR" dirty="0">
                <a:solidFill>
                  <a:schemeClr val="tx2"/>
                </a:solidFill>
              </a:defRPr>
            </a:lvl5pPr>
          </a:lstStyle>
          <a:p>
            <a:pPr marL="89021" lvl="0" indent="-89021">
              <a:spcBef>
                <a:spcPct val="0"/>
              </a:spcBef>
            </a:pPr>
            <a:r>
              <a:rPr lang="en-US" dirty="0"/>
              <a:t>Edit Master text styles</a:t>
            </a:r>
          </a:p>
        </p:txBody>
      </p:sp>
      <p:sp>
        <p:nvSpPr>
          <p:cNvPr id="2" name="Slide Number Placeholder 1"/>
          <p:cNvSpPr>
            <a:spLocks noGrp="1"/>
          </p:cNvSpPr>
          <p:nvPr>
            <p:ph type="sldNum" sz="quarter" idx="15"/>
          </p:nvPr>
        </p:nvSpPr>
        <p:spPr/>
        <p:txBody>
          <a:bodyPr/>
          <a:lstStyle/>
          <a:p>
            <a:fld id="{541663E4-CF69-41A1-A740-496A5AC59A70}" type="slidenum">
              <a:rPr lang="fr-CH" smtClean="0"/>
              <a:pPr/>
              <a:t>‹#›</a:t>
            </a:fld>
            <a:endParaRPr lang="fr-CH"/>
          </a:p>
        </p:txBody>
      </p:sp>
    </p:spTree>
    <p:extLst>
      <p:ext uri="{BB962C8B-B14F-4D97-AF65-F5344CB8AC3E}">
        <p14:creationId xmlns:p14="http://schemas.microsoft.com/office/powerpoint/2010/main" val="83878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Closing">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97" y="-297"/>
            <a:ext cx="9144793" cy="6858594"/>
          </a:xfrm>
          <a:prstGeom prst="rect">
            <a:avLst/>
          </a:prstGeom>
        </p:spPr>
      </p:pic>
      <p:sp>
        <p:nvSpPr>
          <p:cNvPr id="8" name="Textfeld 11"/>
          <p:cNvSpPr txBox="1"/>
          <p:nvPr/>
        </p:nvSpPr>
        <p:spPr>
          <a:xfrm>
            <a:off x="4140443" y="3638131"/>
            <a:ext cx="3855471" cy="1758174"/>
          </a:xfrm>
          <a:prstGeom prst="rect">
            <a:avLst/>
          </a:prstGeom>
          <a:noFill/>
        </p:spPr>
        <p:txBody>
          <a:bodyPr wrap="square" rtlCol="0">
            <a:spAutoFit/>
          </a:bodyPr>
          <a:lstStyle/>
          <a:p>
            <a:pPr>
              <a:lnSpc>
                <a:spcPts val="1600"/>
              </a:lnSpc>
            </a:pPr>
            <a:r>
              <a:rPr lang="de-DE" sz="1400" b="1" dirty="0">
                <a:solidFill>
                  <a:schemeClr val="bg1"/>
                </a:solidFill>
                <a:latin typeface="DIN Offc"/>
                <a:cs typeface="DIN Offc"/>
              </a:rPr>
              <a:t>OFFICE LUXEMBOURGEOIS D'ACCRÉDITATION ET DE SURVEILLANCE (OLAS)</a:t>
            </a:r>
          </a:p>
          <a:p>
            <a:pPr>
              <a:lnSpc>
                <a:spcPct val="150000"/>
              </a:lnSpc>
            </a:pPr>
            <a:endParaRPr lang="de-DE" sz="1050" dirty="0">
              <a:solidFill>
                <a:schemeClr val="bg1"/>
              </a:solidFill>
              <a:latin typeface="DIN Offc"/>
              <a:cs typeface="DIN Offc"/>
            </a:endParaRPr>
          </a:p>
          <a:p>
            <a:pPr>
              <a:lnSpc>
                <a:spcPct val="100000"/>
              </a:lnSpc>
            </a:pPr>
            <a:r>
              <a:rPr lang="de-DE" sz="1050" dirty="0" err="1">
                <a:solidFill>
                  <a:schemeClr val="bg1"/>
                </a:solidFill>
                <a:latin typeface="DIN Offc"/>
                <a:cs typeface="DIN Offc"/>
              </a:rPr>
              <a:t>Southlane</a:t>
            </a:r>
            <a:r>
              <a:rPr lang="de-DE" sz="1050" dirty="0">
                <a:solidFill>
                  <a:schemeClr val="bg1"/>
                </a:solidFill>
                <a:latin typeface="DIN Offc"/>
                <a:cs typeface="DIN Offc"/>
              </a:rPr>
              <a:t> Tower I · 1, </a:t>
            </a:r>
            <a:r>
              <a:rPr lang="de-DE" sz="1050" dirty="0" err="1">
                <a:solidFill>
                  <a:schemeClr val="bg1"/>
                </a:solidFill>
                <a:latin typeface="DIN Offc"/>
                <a:cs typeface="DIN Offc"/>
              </a:rPr>
              <a:t>avenue</a:t>
            </a:r>
            <a:r>
              <a:rPr lang="de-DE" sz="1050" dirty="0">
                <a:solidFill>
                  <a:schemeClr val="bg1"/>
                </a:solidFill>
                <a:latin typeface="DIN Offc"/>
                <a:cs typeface="DIN Offc"/>
              </a:rPr>
              <a:t> du Swing · L-4367 </a:t>
            </a:r>
            <a:r>
              <a:rPr lang="de-DE" sz="1050" dirty="0" err="1">
                <a:solidFill>
                  <a:schemeClr val="bg1"/>
                </a:solidFill>
                <a:latin typeface="DIN Offc"/>
                <a:cs typeface="DIN Offc"/>
              </a:rPr>
              <a:t>Belvaux</a:t>
            </a:r>
            <a:endParaRPr lang="de-DE" sz="1050" dirty="0">
              <a:solidFill>
                <a:schemeClr val="bg1"/>
              </a:solidFill>
              <a:latin typeface="DIN Offc"/>
              <a:cs typeface="DIN Offc"/>
            </a:endParaRPr>
          </a:p>
          <a:p>
            <a:pPr>
              <a:lnSpc>
                <a:spcPct val="100000"/>
              </a:lnSpc>
            </a:pPr>
            <a:r>
              <a:rPr lang="de-DE" sz="1050" dirty="0">
                <a:solidFill>
                  <a:schemeClr val="bg1"/>
                </a:solidFill>
                <a:latin typeface="DIN Offc"/>
                <a:cs typeface="DIN Offc"/>
              </a:rPr>
              <a:t>Tel. : (+352) 24 77 43 -60 · Fax : (+352) 24 79 43 -60</a:t>
            </a:r>
          </a:p>
          <a:p>
            <a:pPr>
              <a:lnSpc>
                <a:spcPct val="100000"/>
              </a:lnSpc>
            </a:pPr>
            <a:r>
              <a:rPr lang="de-DE" sz="1050" dirty="0" err="1">
                <a:solidFill>
                  <a:schemeClr val="bg1"/>
                </a:solidFill>
                <a:latin typeface="DIN Offc"/>
                <a:cs typeface="DIN Offc"/>
              </a:rPr>
              <a:t>E-mail</a:t>
            </a:r>
            <a:r>
              <a:rPr lang="de-DE" sz="1050" dirty="0">
                <a:solidFill>
                  <a:schemeClr val="bg1"/>
                </a:solidFill>
                <a:latin typeface="DIN Offc"/>
                <a:cs typeface="DIN Offc"/>
              </a:rPr>
              <a:t> : </a:t>
            </a:r>
            <a:r>
              <a:rPr lang="de-DE" sz="1050" dirty="0" err="1">
                <a:solidFill>
                  <a:schemeClr val="bg1"/>
                </a:solidFill>
                <a:latin typeface="DIN Offc"/>
                <a:cs typeface="DIN Offc"/>
              </a:rPr>
              <a:t>olas@ilnas.etat.lu</a:t>
            </a:r>
            <a:endParaRPr lang="de-DE" sz="1050" dirty="0">
              <a:solidFill>
                <a:schemeClr val="bg1"/>
              </a:solidFill>
              <a:latin typeface="DIN Offc"/>
              <a:cs typeface="DIN Offc"/>
            </a:endParaRPr>
          </a:p>
          <a:p>
            <a:pPr>
              <a:lnSpc>
                <a:spcPct val="150000"/>
              </a:lnSpc>
            </a:pPr>
            <a:r>
              <a:rPr lang="de-DE" sz="1400" dirty="0">
                <a:solidFill>
                  <a:srgbClr val="F2B01E"/>
                </a:solidFill>
                <a:latin typeface="DIN Offc"/>
                <a:cs typeface="DIN Offc"/>
                <a:hlinkClick r:id="rId3"/>
              </a:rPr>
              <a:t>www.portail-qualite.lu</a:t>
            </a:r>
            <a:endParaRPr lang="de-DE" sz="1400" dirty="0">
              <a:solidFill>
                <a:srgbClr val="F2B01E"/>
              </a:solidFill>
              <a:latin typeface="DIN Offc"/>
              <a:cs typeface="DIN Offc"/>
            </a:endParaRPr>
          </a:p>
        </p:txBody>
      </p:sp>
      <p:sp>
        <p:nvSpPr>
          <p:cNvPr id="9" name="Textfeld 12"/>
          <p:cNvSpPr txBox="1"/>
          <p:nvPr/>
        </p:nvSpPr>
        <p:spPr>
          <a:xfrm>
            <a:off x="345022" y="5945447"/>
            <a:ext cx="5667169" cy="461665"/>
          </a:xfrm>
          <a:prstGeom prst="rect">
            <a:avLst/>
          </a:prstGeom>
          <a:noFill/>
        </p:spPr>
        <p:txBody>
          <a:bodyPr wrap="square" rtlCol="0">
            <a:spAutoFit/>
          </a:bodyPr>
          <a:lstStyle/>
          <a:p>
            <a:r>
              <a:rPr lang="de-DE" sz="2400" i="1" dirty="0" err="1">
                <a:solidFill>
                  <a:schemeClr val="bg1"/>
                </a:solidFill>
                <a:latin typeface="Times"/>
                <a:cs typeface="Times"/>
              </a:rPr>
              <a:t>Thank</a:t>
            </a:r>
            <a:r>
              <a:rPr lang="de-DE" sz="2400" i="1" dirty="0">
                <a:solidFill>
                  <a:schemeClr val="bg1"/>
                </a:solidFill>
                <a:latin typeface="Times"/>
                <a:cs typeface="Times"/>
              </a:rPr>
              <a:t> </a:t>
            </a:r>
            <a:r>
              <a:rPr lang="de-DE" sz="2400" i="1" dirty="0" err="1">
                <a:solidFill>
                  <a:schemeClr val="bg1"/>
                </a:solidFill>
                <a:latin typeface="Times"/>
                <a:cs typeface="Times"/>
              </a:rPr>
              <a:t>you</a:t>
            </a:r>
            <a:r>
              <a:rPr lang="de-DE" sz="2400" i="1" dirty="0">
                <a:solidFill>
                  <a:schemeClr val="bg1"/>
                </a:solidFill>
                <a:latin typeface="Times"/>
                <a:cs typeface="Times"/>
              </a:rPr>
              <a:t> · Merci · Danke</a:t>
            </a:r>
          </a:p>
        </p:txBody>
      </p:sp>
    </p:spTree>
    <p:extLst>
      <p:ext uri="{BB962C8B-B14F-4D97-AF65-F5344CB8AC3E}">
        <p14:creationId xmlns:p14="http://schemas.microsoft.com/office/powerpoint/2010/main" val="39076685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Closing with person">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397" y="-297"/>
            <a:ext cx="9144793" cy="6858594"/>
          </a:xfrm>
          <a:prstGeom prst="rect">
            <a:avLst/>
          </a:prstGeom>
        </p:spPr>
      </p:pic>
      <p:sp>
        <p:nvSpPr>
          <p:cNvPr id="8" name="Textfeld 11"/>
          <p:cNvSpPr txBox="1"/>
          <p:nvPr/>
        </p:nvSpPr>
        <p:spPr>
          <a:xfrm>
            <a:off x="4140443" y="3638131"/>
            <a:ext cx="3855471" cy="1758174"/>
          </a:xfrm>
          <a:prstGeom prst="rect">
            <a:avLst/>
          </a:prstGeom>
          <a:noFill/>
        </p:spPr>
        <p:txBody>
          <a:bodyPr wrap="square" rtlCol="0">
            <a:spAutoFit/>
          </a:bodyPr>
          <a:lstStyle/>
          <a:p>
            <a:pPr>
              <a:lnSpc>
                <a:spcPts val="1600"/>
              </a:lnSpc>
            </a:pPr>
            <a:r>
              <a:rPr lang="de-DE" sz="1400" b="1" dirty="0">
                <a:solidFill>
                  <a:schemeClr val="bg1"/>
                </a:solidFill>
                <a:latin typeface="DIN Offc"/>
                <a:cs typeface="DIN Offc"/>
              </a:rPr>
              <a:t>OFFICE LUXEMBOURGEOIS D'ACCRÉDITATION ET DE SURVEILLANCE (OLAS)</a:t>
            </a:r>
          </a:p>
          <a:p>
            <a:pPr>
              <a:lnSpc>
                <a:spcPct val="150000"/>
              </a:lnSpc>
            </a:pPr>
            <a:endParaRPr lang="de-DE" sz="1050" dirty="0">
              <a:solidFill>
                <a:schemeClr val="bg1"/>
              </a:solidFill>
              <a:latin typeface="DIN Offc"/>
              <a:cs typeface="DIN Offc"/>
            </a:endParaRPr>
          </a:p>
          <a:p>
            <a:pPr>
              <a:lnSpc>
                <a:spcPct val="100000"/>
              </a:lnSpc>
            </a:pPr>
            <a:r>
              <a:rPr lang="de-DE" sz="1050" dirty="0" err="1">
                <a:solidFill>
                  <a:schemeClr val="bg1"/>
                </a:solidFill>
                <a:latin typeface="DIN Offc"/>
                <a:cs typeface="DIN Offc"/>
              </a:rPr>
              <a:t>Southlane</a:t>
            </a:r>
            <a:r>
              <a:rPr lang="de-DE" sz="1050" dirty="0">
                <a:solidFill>
                  <a:schemeClr val="bg1"/>
                </a:solidFill>
                <a:latin typeface="DIN Offc"/>
                <a:cs typeface="DIN Offc"/>
              </a:rPr>
              <a:t> Tower I · 1, </a:t>
            </a:r>
            <a:r>
              <a:rPr lang="de-DE" sz="1050" dirty="0" err="1">
                <a:solidFill>
                  <a:schemeClr val="bg1"/>
                </a:solidFill>
                <a:latin typeface="DIN Offc"/>
                <a:cs typeface="DIN Offc"/>
              </a:rPr>
              <a:t>avenue</a:t>
            </a:r>
            <a:r>
              <a:rPr lang="de-DE" sz="1050" dirty="0">
                <a:solidFill>
                  <a:schemeClr val="bg1"/>
                </a:solidFill>
                <a:latin typeface="DIN Offc"/>
                <a:cs typeface="DIN Offc"/>
              </a:rPr>
              <a:t> du Swing · L-4367 </a:t>
            </a:r>
            <a:r>
              <a:rPr lang="de-DE" sz="1050" dirty="0" err="1">
                <a:solidFill>
                  <a:schemeClr val="bg1"/>
                </a:solidFill>
                <a:latin typeface="DIN Offc"/>
                <a:cs typeface="DIN Offc"/>
              </a:rPr>
              <a:t>Belvaux</a:t>
            </a:r>
            <a:endParaRPr lang="de-DE" sz="1050" dirty="0">
              <a:solidFill>
                <a:schemeClr val="bg1"/>
              </a:solidFill>
              <a:latin typeface="DIN Offc"/>
              <a:cs typeface="DIN Offc"/>
            </a:endParaRPr>
          </a:p>
          <a:p>
            <a:pPr>
              <a:lnSpc>
                <a:spcPct val="100000"/>
              </a:lnSpc>
            </a:pPr>
            <a:r>
              <a:rPr lang="de-DE" sz="1050" dirty="0">
                <a:solidFill>
                  <a:schemeClr val="bg1"/>
                </a:solidFill>
                <a:latin typeface="DIN Offc"/>
                <a:cs typeface="DIN Offc"/>
              </a:rPr>
              <a:t>Tel. : (+352) 24 77 43 -60 · Fax : (+352) 24 79 43 -60</a:t>
            </a:r>
          </a:p>
          <a:p>
            <a:pPr>
              <a:lnSpc>
                <a:spcPct val="100000"/>
              </a:lnSpc>
            </a:pPr>
            <a:r>
              <a:rPr lang="de-DE" sz="1050" dirty="0" err="1">
                <a:solidFill>
                  <a:schemeClr val="bg1"/>
                </a:solidFill>
                <a:latin typeface="DIN Offc"/>
                <a:cs typeface="DIN Offc"/>
              </a:rPr>
              <a:t>E-mail</a:t>
            </a:r>
            <a:r>
              <a:rPr lang="de-DE" sz="1050" dirty="0">
                <a:solidFill>
                  <a:schemeClr val="bg1"/>
                </a:solidFill>
                <a:latin typeface="DIN Offc"/>
                <a:cs typeface="DIN Offc"/>
              </a:rPr>
              <a:t> : </a:t>
            </a:r>
            <a:r>
              <a:rPr lang="de-DE" sz="1050" dirty="0" err="1">
                <a:solidFill>
                  <a:schemeClr val="bg1"/>
                </a:solidFill>
                <a:latin typeface="DIN Offc"/>
                <a:cs typeface="DIN Offc"/>
              </a:rPr>
              <a:t>olas@ilnas.etat.lu</a:t>
            </a:r>
            <a:endParaRPr lang="de-DE" sz="1050" dirty="0">
              <a:solidFill>
                <a:schemeClr val="bg1"/>
              </a:solidFill>
              <a:latin typeface="DIN Offc"/>
              <a:cs typeface="DIN Offc"/>
            </a:endParaRPr>
          </a:p>
          <a:p>
            <a:pPr>
              <a:lnSpc>
                <a:spcPct val="150000"/>
              </a:lnSpc>
            </a:pPr>
            <a:r>
              <a:rPr lang="de-DE" sz="1400" dirty="0">
                <a:solidFill>
                  <a:srgbClr val="F2B01E"/>
                </a:solidFill>
                <a:latin typeface="DIN Offc"/>
                <a:cs typeface="DIN Offc"/>
                <a:hlinkClick r:id="rId3"/>
              </a:rPr>
              <a:t>www.portail-qualite.lu</a:t>
            </a:r>
            <a:endParaRPr lang="de-DE" sz="1400" dirty="0">
              <a:solidFill>
                <a:srgbClr val="F2B01E"/>
              </a:solidFill>
              <a:latin typeface="DIN Offc"/>
              <a:cs typeface="DIN Offc"/>
            </a:endParaRPr>
          </a:p>
        </p:txBody>
      </p:sp>
      <p:sp>
        <p:nvSpPr>
          <p:cNvPr id="9" name="Textfeld 12"/>
          <p:cNvSpPr txBox="1"/>
          <p:nvPr/>
        </p:nvSpPr>
        <p:spPr>
          <a:xfrm>
            <a:off x="345022" y="5945447"/>
            <a:ext cx="5667169" cy="461665"/>
          </a:xfrm>
          <a:prstGeom prst="rect">
            <a:avLst/>
          </a:prstGeom>
          <a:noFill/>
        </p:spPr>
        <p:txBody>
          <a:bodyPr wrap="square" rtlCol="0">
            <a:spAutoFit/>
          </a:bodyPr>
          <a:lstStyle/>
          <a:p>
            <a:r>
              <a:rPr lang="de-DE" sz="2400" i="1" dirty="0" err="1">
                <a:solidFill>
                  <a:schemeClr val="bg1"/>
                </a:solidFill>
                <a:latin typeface="Times"/>
                <a:cs typeface="Times"/>
              </a:rPr>
              <a:t>Thank</a:t>
            </a:r>
            <a:r>
              <a:rPr lang="de-DE" sz="2400" i="1" dirty="0">
                <a:solidFill>
                  <a:schemeClr val="bg1"/>
                </a:solidFill>
                <a:latin typeface="Times"/>
                <a:cs typeface="Times"/>
              </a:rPr>
              <a:t> </a:t>
            </a:r>
            <a:r>
              <a:rPr lang="de-DE" sz="2400" i="1" dirty="0" err="1">
                <a:solidFill>
                  <a:schemeClr val="bg1"/>
                </a:solidFill>
                <a:latin typeface="Times"/>
                <a:cs typeface="Times"/>
              </a:rPr>
              <a:t>you</a:t>
            </a:r>
            <a:r>
              <a:rPr lang="de-DE" sz="2400" i="1" dirty="0">
                <a:solidFill>
                  <a:schemeClr val="bg1"/>
                </a:solidFill>
                <a:latin typeface="Times"/>
                <a:cs typeface="Times"/>
              </a:rPr>
              <a:t> · Merci · Danke</a:t>
            </a:r>
          </a:p>
        </p:txBody>
      </p:sp>
      <p:sp>
        <p:nvSpPr>
          <p:cNvPr id="3" name="Text Placeholder 2"/>
          <p:cNvSpPr>
            <a:spLocks noGrp="1"/>
          </p:cNvSpPr>
          <p:nvPr>
            <p:ph type="body" sz="quarter" idx="10"/>
          </p:nvPr>
        </p:nvSpPr>
        <p:spPr>
          <a:xfrm>
            <a:off x="493040" y="3638131"/>
            <a:ext cx="3154363" cy="1920875"/>
          </a:xfrm>
          <a:prstGeom prst="rect">
            <a:avLst/>
          </a:prstGeom>
        </p:spPr>
        <p:txBody>
          <a:bodyPr/>
          <a:lstStyle>
            <a:lvl1pPr marL="0" marR="0" indent="0" algn="l" defTabSz="914400" rtl="0" eaLnBrk="1" fontAlgn="auto" latinLnBrk="0" hangingPunct="1">
              <a:lnSpc>
                <a:spcPts val="1600"/>
              </a:lnSpc>
              <a:spcBef>
                <a:spcPts val="390"/>
              </a:spcBef>
              <a:spcAft>
                <a:spcPts val="0"/>
              </a:spcAft>
              <a:buClrTx/>
              <a:buSzTx/>
              <a:buFont typeface="Arial" panose="020B0604020202020204" pitchFamily="34" charset="0"/>
              <a:buNone/>
              <a:tabLst/>
              <a:defRPr lang="fr-FR" sz="1400" b="1" kern="1200" dirty="0">
                <a:solidFill>
                  <a:schemeClr val="bg1"/>
                </a:solidFill>
                <a:latin typeface="DIN Offc"/>
                <a:ea typeface="+mn-ea"/>
                <a:cs typeface="DIN Offc"/>
              </a:defRPr>
            </a:lvl1pPr>
          </a:lstStyle>
          <a:p>
            <a:pPr lvl="0"/>
            <a:r>
              <a:rPr lang="en-US"/>
              <a:t>Edit Master text styles</a:t>
            </a:r>
          </a:p>
        </p:txBody>
      </p:sp>
    </p:spTree>
    <p:extLst>
      <p:ext uri="{BB962C8B-B14F-4D97-AF65-F5344CB8AC3E}">
        <p14:creationId xmlns:p14="http://schemas.microsoft.com/office/powerpoint/2010/main" val="2562291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9501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p:nvPicPr>
        <p:blipFill>
          <a:blip r:embed="rId10"/>
          <a:stretch>
            <a:fillRect/>
          </a:stretch>
        </p:blipFill>
        <p:spPr>
          <a:xfrm>
            <a:off x="-397" y="-297"/>
            <a:ext cx="9144793" cy="6858594"/>
          </a:xfrm>
          <a:prstGeom prst="rect">
            <a:avLst/>
          </a:prstGeom>
        </p:spPr>
      </p:pic>
      <p:sp>
        <p:nvSpPr>
          <p:cNvPr id="3" name="Slide Number Placeholder 2"/>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lumMod val="75000"/>
                    <a:lumOff val="25000"/>
                  </a:schemeClr>
                </a:solidFill>
              </a:defRPr>
            </a:lvl1pPr>
          </a:lstStyle>
          <a:p>
            <a:fld id="{541663E4-CF69-41A1-A740-496A5AC59A70}" type="slidenum">
              <a:rPr lang="fr-CH" smtClean="0"/>
              <a:pPr/>
              <a:t>‹#›</a:t>
            </a:fld>
            <a:endParaRPr lang="fr-CH"/>
          </a:p>
        </p:txBody>
      </p:sp>
    </p:spTree>
    <p:extLst>
      <p:ext uri="{BB962C8B-B14F-4D97-AF65-F5344CB8AC3E}">
        <p14:creationId xmlns:p14="http://schemas.microsoft.com/office/powerpoint/2010/main" val="255886254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8" r:id="rId5"/>
    <p:sldLayoutId id="2147483665" r:id="rId6"/>
    <p:sldLayoutId id="2147483666" r:id="rId7"/>
    <p:sldLayoutId id="2147483667" r:id="rId8"/>
  </p:sldLayoutIdLst>
  <p:hf hdr="0" ftr="0" dt="0"/>
  <p:txStyles>
    <p:titleStyle>
      <a:lvl1pPr algn="l" defTabSz="356085" rtl="0" eaLnBrk="1" latinLnBrk="0" hangingPunct="1">
        <a:lnSpc>
          <a:spcPct val="90000"/>
        </a:lnSpc>
        <a:spcBef>
          <a:spcPct val="0"/>
        </a:spcBef>
        <a:buNone/>
        <a:defRPr sz="1713"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89021" indent="-89021" algn="l" defTabSz="356085" rtl="0" eaLnBrk="1" latinLnBrk="0" hangingPunct="1">
        <a:lnSpc>
          <a:spcPct val="90000"/>
        </a:lnSpc>
        <a:spcBef>
          <a:spcPts val="390"/>
        </a:spcBef>
        <a:buFont typeface="Arial" panose="020B0604020202020204" pitchFamily="34" charset="0"/>
        <a:buChar char="•"/>
        <a:defRPr sz="1090" kern="1200">
          <a:solidFill>
            <a:schemeClr val="tx1"/>
          </a:solidFill>
          <a:latin typeface="+mn-lt"/>
          <a:ea typeface="+mn-ea"/>
          <a:cs typeface="+mn-cs"/>
        </a:defRPr>
      </a:lvl1pPr>
      <a:lvl2pPr marL="267064" indent="-89021" algn="l" defTabSz="356085" rtl="0" eaLnBrk="1" latinLnBrk="0" hangingPunct="1">
        <a:lnSpc>
          <a:spcPct val="90000"/>
        </a:lnSpc>
        <a:spcBef>
          <a:spcPts val="195"/>
        </a:spcBef>
        <a:buFont typeface="Arial" panose="020B0604020202020204" pitchFamily="34" charset="0"/>
        <a:buChar char="•"/>
        <a:defRPr sz="935" kern="1200">
          <a:solidFill>
            <a:schemeClr val="tx1"/>
          </a:solidFill>
          <a:latin typeface="+mn-lt"/>
          <a:ea typeface="+mn-ea"/>
          <a:cs typeface="+mn-cs"/>
        </a:defRPr>
      </a:lvl2pPr>
      <a:lvl3pPr marL="445106" indent="-89021" algn="l" defTabSz="356085" rtl="0" eaLnBrk="1" latinLnBrk="0" hangingPunct="1">
        <a:lnSpc>
          <a:spcPct val="90000"/>
        </a:lnSpc>
        <a:spcBef>
          <a:spcPts val="195"/>
        </a:spcBef>
        <a:buFont typeface="Arial" panose="020B0604020202020204" pitchFamily="34" charset="0"/>
        <a:buChar char="•"/>
        <a:defRPr sz="779" kern="1200">
          <a:solidFill>
            <a:schemeClr val="tx1"/>
          </a:solidFill>
          <a:latin typeface="+mn-lt"/>
          <a:ea typeface="+mn-ea"/>
          <a:cs typeface="+mn-cs"/>
        </a:defRPr>
      </a:lvl3pPr>
      <a:lvl4pPr marL="623148" indent="-89021" algn="l" defTabSz="356085" rtl="0" eaLnBrk="1" latinLnBrk="0" hangingPunct="1">
        <a:lnSpc>
          <a:spcPct val="90000"/>
        </a:lnSpc>
        <a:spcBef>
          <a:spcPts val="195"/>
        </a:spcBef>
        <a:buFont typeface="Arial" panose="020B0604020202020204" pitchFamily="34" charset="0"/>
        <a:buChar char="•"/>
        <a:defRPr sz="701" kern="1200">
          <a:solidFill>
            <a:schemeClr val="tx1"/>
          </a:solidFill>
          <a:latin typeface="+mn-lt"/>
          <a:ea typeface="+mn-ea"/>
          <a:cs typeface="+mn-cs"/>
        </a:defRPr>
      </a:lvl4pPr>
      <a:lvl5pPr marL="801190" indent="-89021" algn="l" defTabSz="356085" rtl="0" eaLnBrk="1" latinLnBrk="0" hangingPunct="1">
        <a:lnSpc>
          <a:spcPct val="90000"/>
        </a:lnSpc>
        <a:spcBef>
          <a:spcPts val="195"/>
        </a:spcBef>
        <a:buFont typeface="Arial" panose="020B0604020202020204" pitchFamily="34" charset="0"/>
        <a:buChar char="•"/>
        <a:defRPr sz="701" kern="1200">
          <a:solidFill>
            <a:schemeClr val="tx1"/>
          </a:solidFill>
          <a:latin typeface="+mn-lt"/>
          <a:ea typeface="+mn-ea"/>
          <a:cs typeface="+mn-cs"/>
        </a:defRPr>
      </a:lvl5pPr>
      <a:lvl6pPr marL="979233" indent="-89021" algn="l" defTabSz="356085" rtl="0" eaLnBrk="1" latinLnBrk="0" hangingPunct="1">
        <a:lnSpc>
          <a:spcPct val="90000"/>
        </a:lnSpc>
        <a:spcBef>
          <a:spcPts val="195"/>
        </a:spcBef>
        <a:buFont typeface="Arial" panose="020B0604020202020204" pitchFamily="34" charset="0"/>
        <a:buChar char="•"/>
        <a:defRPr sz="701" kern="1200">
          <a:solidFill>
            <a:schemeClr val="tx1"/>
          </a:solidFill>
          <a:latin typeface="+mn-lt"/>
          <a:ea typeface="+mn-ea"/>
          <a:cs typeface="+mn-cs"/>
        </a:defRPr>
      </a:lvl6pPr>
      <a:lvl7pPr marL="1157275" indent="-89021" algn="l" defTabSz="356085" rtl="0" eaLnBrk="1" latinLnBrk="0" hangingPunct="1">
        <a:lnSpc>
          <a:spcPct val="90000"/>
        </a:lnSpc>
        <a:spcBef>
          <a:spcPts val="195"/>
        </a:spcBef>
        <a:buFont typeface="Arial" panose="020B0604020202020204" pitchFamily="34" charset="0"/>
        <a:buChar char="•"/>
        <a:defRPr sz="701" kern="1200">
          <a:solidFill>
            <a:schemeClr val="tx1"/>
          </a:solidFill>
          <a:latin typeface="+mn-lt"/>
          <a:ea typeface="+mn-ea"/>
          <a:cs typeface="+mn-cs"/>
        </a:defRPr>
      </a:lvl7pPr>
      <a:lvl8pPr marL="1335317" indent="-89021" algn="l" defTabSz="356085" rtl="0" eaLnBrk="1" latinLnBrk="0" hangingPunct="1">
        <a:lnSpc>
          <a:spcPct val="90000"/>
        </a:lnSpc>
        <a:spcBef>
          <a:spcPts val="195"/>
        </a:spcBef>
        <a:buFont typeface="Arial" panose="020B0604020202020204" pitchFamily="34" charset="0"/>
        <a:buChar char="•"/>
        <a:defRPr sz="701" kern="1200">
          <a:solidFill>
            <a:schemeClr val="tx1"/>
          </a:solidFill>
          <a:latin typeface="+mn-lt"/>
          <a:ea typeface="+mn-ea"/>
          <a:cs typeface="+mn-cs"/>
        </a:defRPr>
      </a:lvl8pPr>
      <a:lvl9pPr marL="1513359" indent="-89021" algn="l" defTabSz="356085" rtl="0" eaLnBrk="1" latinLnBrk="0" hangingPunct="1">
        <a:lnSpc>
          <a:spcPct val="90000"/>
        </a:lnSpc>
        <a:spcBef>
          <a:spcPts val="195"/>
        </a:spcBef>
        <a:buFont typeface="Arial" panose="020B0604020202020204" pitchFamily="34" charset="0"/>
        <a:buChar char="•"/>
        <a:defRPr sz="701" kern="1200">
          <a:solidFill>
            <a:schemeClr val="tx1"/>
          </a:solidFill>
          <a:latin typeface="+mn-lt"/>
          <a:ea typeface="+mn-ea"/>
          <a:cs typeface="+mn-cs"/>
        </a:defRPr>
      </a:lvl9pPr>
    </p:bodyStyle>
    <p:otherStyle>
      <a:defPPr>
        <a:defRPr lang="fr-FR"/>
      </a:defPPr>
      <a:lvl1pPr marL="0" algn="l" defTabSz="356085" rtl="0" eaLnBrk="1" latinLnBrk="0" hangingPunct="1">
        <a:defRPr sz="701" kern="1200">
          <a:solidFill>
            <a:schemeClr val="tx1"/>
          </a:solidFill>
          <a:latin typeface="+mn-lt"/>
          <a:ea typeface="+mn-ea"/>
          <a:cs typeface="+mn-cs"/>
        </a:defRPr>
      </a:lvl1pPr>
      <a:lvl2pPr marL="178042" algn="l" defTabSz="356085" rtl="0" eaLnBrk="1" latinLnBrk="0" hangingPunct="1">
        <a:defRPr sz="701" kern="1200">
          <a:solidFill>
            <a:schemeClr val="tx1"/>
          </a:solidFill>
          <a:latin typeface="+mn-lt"/>
          <a:ea typeface="+mn-ea"/>
          <a:cs typeface="+mn-cs"/>
        </a:defRPr>
      </a:lvl2pPr>
      <a:lvl3pPr marL="356085" algn="l" defTabSz="356085" rtl="0" eaLnBrk="1" latinLnBrk="0" hangingPunct="1">
        <a:defRPr sz="701" kern="1200">
          <a:solidFill>
            <a:schemeClr val="tx1"/>
          </a:solidFill>
          <a:latin typeface="+mn-lt"/>
          <a:ea typeface="+mn-ea"/>
          <a:cs typeface="+mn-cs"/>
        </a:defRPr>
      </a:lvl3pPr>
      <a:lvl4pPr marL="534127" algn="l" defTabSz="356085" rtl="0" eaLnBrk="1" latinLnBrk="0" hangingPunct="1">
        <a:defRPr sz="701" kern="1200">
          <a:solidFill>
            <a:schemeClr val="tx1"/>
          </a:solidFill>
          <a:latin typeface="+mn-lt"/>
          <a:ea typeface="+mn-ea"/>
          <a:cs typeface="+mn-cs"/>
        </a:defRPr>
      </a:lvl4pPr>
      <a:lvl5pPr marL="712169" algn="l" defTabSz="356085" rtl="0" eaLnBrk="1" latinLnBrk="0" hangingPunct="1">
        <a:defRPr sz="701" kern="1200">
          <a:solidFill>
            <a:schemeClr val="tx1"/>
          </a:solidFill>
          <a:latin typeface="+mn-lt"/>
          <a:ea typeface="+mn-ea"/>
          <a:cs typeface="+mn-cs"/>
        </a:defRPr>
      </a:lvl5pPr>
      <a:lvl6pPr marL="890211" algn="l" defTabSz="356085" rtl="0" eaLnBrk="1" latinLnBrk="0" hangingPunct="1">
        <a:defRPr sz="701" kern="1200">
          <a:solidFill>
            <a:schemeClr val="tx1"/>
          </a:solidFill>
          <a:latin typeface="+mn-lt"/>
          <a:ea typeface="+mn-ea"/>
          <a:cs typeface="+mn-cs"/>
        </a:defRPr>
      </a:lvl6pPr>
      <a:lvl7pPr marL="1068254" algn="l" defTabSz="356085" rtl="0" eaLnBrk="1" latinLnBrk="0" hangingPunct="1">
        <a:defRPr sz="701" kern="1200">
          <a:solidFill>
            <a:schemeClr val="tx1"/>
          </a:solidFill>
          <a:latin typeface="+mn-lt"/>
          <a:ea typeface="+mn-ea"/>
          <a:cs typeface="+mn-cs"/>
        </a:defRPr>
      </a:lvl7pPr>
      <a:lvl8pPr marL="1246296" algn="l" defTabSz="356085" rtl="0" eaLnBrk="1" latinLnBrk="0" hangingPunct="1">
        <a:defRPr sz="701" kern="1200">
          <a:solidFill>
            <a:schemeClr val="tx1"/>
          </a:solidFill>
          <a:latin typeface="+mn-lt"/>
          <a:ea typeface="+mn-ea"/>
          <a:cs typeface="+mn-cs"/>
        </a:defRPr>
      </a:lvl8pPr>
      <a:lvl9pPr marL="1424338" algn="l" defTabSz="356085" rtl="0" eaLnBrk="1" latinLnBrk="0" hangingPunct="1">
        <a:defRPr sz="7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950068" y="4336836"/>
            <a:ext cx="3886201" cy="1517010"/>
          </a:xfrm>
        </p:spPr>
        <p:txBody>
          <a:bodyPr/>
          <a:lstStyle/>
          <a:p>
            <a:r>
              <a:rPr lang="fr-FR" sz="1600" dirty="0"/>
              <a:t>JCA du 4 octobre 2024</a:t>
            </a:r>
          </a:p>
          <a:p>
            <a:endParaRPr lang="fr-FR" sz="1600" dirty="0"/>
          </a:p>
          <a:p>
            <a:pPr>
              <a:spcBef>
                <a:spcPts val="0"/>
              </a:spcBef>
            </a:pPr>
            <a:r>
              <a:rPr lang="fr-FR" sz="1600" b="1" dirty="0"/>
              <a:t>Dominique Ferrand</a:t>
            </a:r>
            <a:br>
              <a:rPr lang="fr-FR" dirty="0"/>
            </a:br>
            <a:endParaRPr lang="fr-CH" dirty="0"/>
          </a:p>
        </p:txBody>
      </p:sp>
      <p:sp>
        <p:nvSpPr>
          <p:cNvPr id="2" name="Titel 1"/>
          <p:cNvSpPr>
            <a:spLocks noGrp="1"/>
          </p:cNvSpPr>
          <p:nvPr>
            <p:ph type="title"/>
          </p:nvPr>
        </p:nvSpPr>
        <p:spPr/>
        <p:txBody>
          <a:bodyPr/>
          <a:lstStyle/>
          <a:p>
            <a:r>
              <a:rPr lang="fr-FR" dirty="0"/>
              <a:t>Place de l’accréditation dans la règlementation européenne</a:t>
            </a:r>
          </a:p>
        </p:txBody>
      </p:sp>
      <p:sp>
        <p:nvSpPr>
          <p:cNvPr id="5" name="Textfeld 4"/>
          <p:cNvSpPr txBox="1"/>
          <p:nvPr/>
        </p:nvSpPr>
        <p:spPr>
          <a:xfrm>
            <a:off x="345022" y="5699916"/>
            <a:ext cx="5667169" cy="461665"/>
          </a:xfrm>
          <a:prstGeom prst="rect">
            <a:avLst/>
          </a:prstGeom>
          <a:noFill/>
        </p:spPr>
        <p:txBody>
          <a:bodyPr wrap="square" rtlCol="0">
            <a:spAutoFit/>
          </a:bodyPr>
          <a:lstStyle/>
          <a:p>
            <a:r>
              <a:rPr lang="en-US" sz="2400" i="1" dirty="0">
                <a:solidFill>
                  <a:schemeClr val="bg1">
                    <a:lumMod val="65000"/>
                  </a:schemeClr>
                </a:solidFill>
                <a:latin typeface="Times"/>
                <a:cs typeface="Times"/>
              </a:rPr>
              <a:t>Welcome</a:t>
            </a:r>
            <a:r>
              <a:rPr lang="fr-FR" sz="2400" i="1" dirty="0">
                <a:solidFill>
                  <a:schemeClr val="bg1">
                    <a:lumMod val="65000"/>
                  </a:schemeClr>
                </a:solidFill>
                <a:latin typeface="Times"/>
                <a:cs typeface="Times"/>
              </a:rPr>
              <a:t> · Bienvenue · </a:t>
            </a:r>
            <a:r>
              <a:rPr lang="de-DE" sz="2400" i="1" dirty="0">
                <a:solidFill>
                  <a:schemeClr val="bg1">
                    <a:lumMod val="65000"/>
                  </a:schemeClr>
                </a:solidFill>
                <a:latin typeface="Times"/>
                <a:cs typeface="Times"/>
              </a:rPr>
              <a:t>Willkommen</a:t>
            </a:r>
          </a:p>
        </p:txBody>
      </p:sp>
    </p:spTree>
    <p:extLst>
      <p:ext uri="{BB962C8B-B14F-4D97-AF65-F5344CB8AC3E}">
        <p14:creationId xmlns:p14="http://schemas.microsoft.com/office/powerpoint/2010/main" val="820166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solidFill>
                  <a:schemeClr val="bg1"/>
                </a:solidFill>
                <a:latin typeface="DIN-Regular"/>
                <a:cs typeface="DIN-Regular"/>
              </a:rPr>
              <a:t>Liste des actes législatifs européens en révision ou nouveaux </a:t>
            </a:r>
          </a:p>
        </p:txBody>
      </p:sp>
      <p:sp>
        <p:nvSpPr>
          <p:cNvPr id="17" name="Text Placeholder 18"/>
          <p:cNvSpPr>
            <a:spLocks noGrp="1"/>
          </p:cNvSpPr>
          <p:nvPr>
            <p:ph type="body" sz="quarter" idx="14"/>
          </p:nvPr>
        </p:nvSpPr>
        <p:spPr/>
        <p:txBody>
          <a:bodyPr/>
          <a:lstStyle/>
          <a:p>
            <a:r>
              <a:rPr lang="fr-FR" sz="1600" dirty="0"/>
              <a:t>Impact de l’accréditation</a:t>
            </a:r>
          </a:p>
        </p:txBody>
      </p:sp>
      <p:sp>
        <p:nvSpPr>
          <p:cNvPr id="15" name="Untertitel 2"/>
          <p:cNvSpPr txBox="1">
            <a:spLocks/>
          </p:cNvSpPr>
          <p:nvPr/>
        </p:nvSpPr>
        <p:spPr>
          <a:xfrm>
            <a:off x="2483910" y="1533981"/>
            <a:ext cx="6555315" cy="430008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spcBef>
                <a:spcPts val="0"/>
              </a:spcBef>
              <a:spcAft>
                <a:spcPts val="600"/>
              </a:spcAft>
            </a:pPr>
            <a:endParaRPr lang="fr-FR" sz="1600" dirty="0">
              <a:latin typeface="DIN-Regular"/>
              <a:cs typeface="DIN-Regular"/>
            </a:endParaRPr>
          </a:p>
        </p:txBody>
      </p:sp>
      <p:sp>
        <p:nvSpPr>
          <p:cNvPr id="7" name="TextBox 6">
            <a:extLst>
              <a:ext uri="{FF2B5EF4-FFF2-40B4-BE49-F238E27FC236}">
                <a16:creationId xmlns:a16="http://schemas.microsoft.com/office/drawing/2014/main" id="{44AFE5DA-4FBC-5A0B-D160-EFF7F9778B1F}"/>
              </a:ext>
            </a:extLst>
          </p:cNvPr>
          <p:cNvSpPr txBox="1"/>
          <p:nvPr/>
        </p:nvSpPr>
        <p:spPr>
          <a:xfrm>
            <a:off x="416460" y="1729213"/>
            <a:ext cx="8274868" cy="4031873"/>
          </a:xfrm>
          <a:prstGeom prst="rect">
            <a:avLst/>
          </a:prstGeom>
          <a:noFill/>
        </p:spPr>
        <p:txBody>
          <a:bodyPr wrap="square" rtlCol="0">
            <a:spAutoFit/>
          </a:bodyPr>
          <a:lstStyle/>
          <a:p>
            <a:r>
              <a:rPr lang="fr-FR" dirty="0"/>
              <a:t>EA réalise un benchmarking des actes législatifs en cours d’élaboration auprès de la CE. Au 19 août 2024, ces actes législatifs étaient au nombre de 16.</a:t>
            </a:r>
          </a:p>
          <a:p>
            <a:endParaRPr lang="fr-FR" sz="1000" dirty="0"/>
          </a:p>
          <a:p>
            <a:pPr marL="285750" indent="-285750">
              <a:buFont typeface="Wingdings" panose="05000000000000000000" pitchFamily="2" charset="2"/>
              <a:buChar char="Ø"/>
            </a:pPr>
            <a:r>
              <a:rPr lang="fr-FR" dirty="0"/>
              <a:t>8 sont des </a:t>
            </a:r>
            <a:r>
              <a:rPr lang="fr-FR" b="1" dirty="0"/>
              <a:t>actes législatifs en révision</a:t>
            </a:r>
          </a:p>
          <a:p>
            <a:pPr marL="285750" indent="-285750">
              <a:buFont typeface="Wingdings" panose="05000000000000000000" pitchFamily="2" charset="2"/>
              <a:buChar char="Ø"/>
            </a:pPr>
            <a:r>
              <a:rPr lang="fr-FR" dirty="0"/>
              <a:t>8 autres sont de </a:t>
            </a:r>
            <a:r>
              <a:rPr lang="fr-FR" b="1" dirty="0"/>
              <a:t>nouveaux actes législatifs</a:t>
            </a:r>
          </a:p>
          <a:p>
            <a:endParaRPr lang="fr-FR" dirty="0"/>
          </a:p>
          <a:p>
            <a:r>
              <a:rPr lang="fr-FR" dirty="0"/>
              <a:t>Parmi les actes en révision :</a:t>
            </a:r>
          </a:p>
          <a:p>
            <a:endParaRPr lang="fr-FR" sz="1000" dirty="0"/>
          </a:p>
          <a:p>
            <a:pPr marL="285750" indent="-285750">
              <a:buFont typeface="Wingdings" panose="05000000000000000000" pitchFamily="2" charset="2"/>
              <a:buChar char="ü"/>
            </a:pPr>
            <a:r>
              <a:rPr lang="fr-FR" dirty="0"/>
              <a:t>Règlement relatif aux produits de construction</a:t>
            </a:r>
          </a:p>
          <a:p>
            <a:pPr marL="285750" indent="-285750">
              <a:buFont typeface="Wingdings" panose="05000000000000000000" pitchFamily="2" charset="2"/>
              <a:buChar char="ü"/>
            </a:pPr>
            <a:r>
              <a:rPr lang="fr-FR" dirty="0"/>
              <a:t>Règlement sur la sécurité des jouets (en remplacement de la directive actuelle)</a:t>
            </a:r>
          </a:p>
          <a:p>
            <a:endParaRPr lang="fr-FR" sz="1000" dirty="0"/>
          </a:p>
          <a:p>
            <a:r>
              <a:rPr lang="fr-FR" dirty="0"/>
              <a:t>Parmi les actes nouveaux :</a:t>
            </a:r>
          </a:p>
          <a:p>
            <a:endParaRPr lang="fr-FR" sz="1000" dirty="0"/>
          </a:p>
          <a:p>
            <a:pPr marL="285750" indent="-285750">
              <a:buFont typeface="Wingdings" panose="05000000000000000000" pitchFamily="2" charset="2"/>
              <a:buChar char="ü"/>
            </a:pPr>
            <a:r>
              <a:rPr lang="fr-FR" dirty="0"/>
              <a:t>Certification des absorptions de carbone – Règles de l’UE</a:t>
            </a:r>
          </a:p>
          <a:p>
            <a:pPr marL="285750" indent="-285750">
              <a:buFont typeface="Wingdings" panose="05000000000000000000" pitchFamily="2" charset="2"/>
              <a:buChar char="ü"/>
            </a:pPr>
            <a:r>
              <a:rPr lang="fr-FR" dirty="0"/>
              <a:t>Justification et communication des allégations environnementales explicites (directive sur les allégations environnementales)</a:t>
            </a:r>
          </a:p>
        </p:txBody>
      </p:sp>
    </p:spTree>
    <p:extLst>
      <p:ext uri="{BB962C8B-B14F-4D97-AF65-F5344CB8AC3E}">
        <p14:creationId xmlns:p14="http://schemas.microsoft.com/office/powerpoint/2010/main" val="1533471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77C9CBC-A9D9-9406-E467-692532B8C443}"/>
              </a:ext>
            </a:extLst>
          </p:cNvPr>
          <p:cNvSpPr>
            <a:spLocks noGrp="1"/>
          </p:cNvSpPr>
          <p:nvPr>
            <p:ph type="title"/>
          </p:nvPr>
        </p:nvSpPr>
        <p:spPr/>
        <p:txBody>
          <a:bodyPr/>
          <a:lstStyle/>
          <a:p>
            <a:r>
              <a:rPr lang="fr-FR" dirty="0">
                <a:solidFill>
                  <a:schemeClr val="bg1"/>
                </a:solidFill>
                <a:latin typeface="DIN-Regular"/>
                <a:cs typeface="DIN-Regular"/>
              </a:rPr>
              <a:t>Analyse horizontale de certains actes législatifs européen</a:t>
            </a:r>
            <a:endParaRPr lang="en-US" dirty="0"/>
          </a:p>
        </p:txBody>
      </p:sp>
      <p:sp>
        <p:nvSpPr>
          <p:cNvPr id="5" name="Text Placeholder 4">
            <a:extLst>
              <a:ext uri="{FF2B5EF4-FFF2-40B4-BE49-F238E27FC236}">
                <a16:creationId xmlns:a16="http://schemas.microsoft.com/office/drawing/2014/main" id="{08C18679-3F61-4FAD-66CF-CFA280E536C6}"/>
              </a:ext>
            </a:extLst>
          </p:cNvPr>
          <p:cNvSpPr>
            <a:spLocks noGrp="1"/>
          </p:cNvSpPr>
          <p:nvPr>
            <p:ph type="body" sz="quarter" idx="14"/>
          </p:nvPr>
        </p:nvSpPr>
        <p:spPr/>
        <p:txBody>
          <a:bodyPr/>
          <a:lstStyle/>
          <a:p>
            <a:r>
              <a:rPr lang="fr-FR" sz="1600" dirty="0"/>
              <a:t>Actes législatifs européens concernés par l’analyse</a:t>
            </a:r>
          </a:p>
        </p:txBody>
      </p:sp>
      <p:sp>
        <p:nvSpPr>
          <p:cNvPr id="6" name="Slide Number Placeholder 5">
            <a:extLst>
              <a:ext uri="{FF2B5EF4-FFF2-40B4-BE49-F238E27FC236}">
                <a16:creationId xmlns:a16="http://schemas.microsoft.com/office/drawing/2014/main" id="{4AF2F175-F84B-2CAB-BDEA-C8FE7B3D3EBF}"/>
              </a:ext>
            </a:extLst>
          </p:cNvPr>
          <p:cNvSpPr>
            <a:spLocks noGrp="1"/>
          </p:cNvSpPr>
          <p:nvPr>
            <p:ph type="sldNum" sz="quarter" idx="15"/>
          </p:nvPr>
        </p:nvSpPr>
        <p:spPr/>
        <p:txBody>
          <a:bodyPr/>
          <a:lstStyle/>
          <a:p>
            <a:fld id="{541663E4-CF69-41A1-A740-496A5AC59A70}" type="slidenum">
              <a:rPr lang="fr-CH" smtClean="0"/>
              <a:pPr/>
              <a:t>11</a:t>
            </a:fld>
            <a:endParaRPr lang="fr-CH"/>
          </a:p>
        </p:txBody>
      </p:sp>
      <p:graphicFrame>
        <p:nvGraphicFramePr>
          <p:cNvPr id="7" name="Table 7">
            <a:extLst>
              <a:ext uri="{FF2B5EF4-FFF2-40B4-BE49-F238E27FC236}">
                <a16:creationId xmlns:a16="http://schemas.microsoft.com/office/drawing/2014/main" id="{62BFD0F0-6DBF-BDAC-D7C3-4FB4D59B32AE}"/>
              </a:ext>
            </a:extLst>
          </p:cNvPr>
          <p:cNvGraphicFramePr>
            <a:graphicFrameLocks noGrp="1"/>
          </p:cNvGraphicFramePr>
          <p:nvPr>
            <p:extLst>
              <p:ext uri="{D42A27DB-BD31-4B8C-83A1-F6EECF244321}">
                <p14:modId xmlns:p14="http://schemas.microsoft.com/office/powerpoint/2010/main" val="485620899"/>
              </p:ext>
            </p:extLst>
          </p:nvPr>
        </p:nvGraphicFramePr>
        <p:xfrm>
          <a:off x="371213" y="1954891"/>
          <a:ext cx="8401574" cy="3107690"/>
        </p:xfrm>
        <a:graphic>
          <a:graphicData uri="http://schemas.openxmlformats.org/drawingml/2006/table">
            <a:tbl>
              <a:tblPr firstRow="1" bandRow="1">
                <a:tableStyleId>{5C22544A-7EE6-4342-B048-85BDC9FD1C3A}</a:tableStyleId>
              </a:tblPr>
              <a:tblGrid>
                <a:gridCol w="2973897">
                  <a:extLst>
                    <a:ext uri="{9D8B030D-6E8A-4147-A177-3AD203B41FA5}">
                      <a16:colId xmlns:a16="http://schemas.microsoft.com/office/drawing/2014/main" val="172462716"/>
                    </a:ext>
                  </a:extLst>
                </a:gridCol>
                <a:gridCol w="4437776">
                  <a:extLst>
                    <a:ext uri="{9D8B030D-6E8A-4147-A177-3AD203B41FA5}">
                      <a16:colId xmlns:a16="http://schemas.microsoft.com/office/drawing/2014/main" val="856922267"/>
                    </a:ext>
                  </a:extLst>
                </a:gridCol>
                <a:gridCol w="989901">
                  <a:extLst>
                    <a:ext uri="{9D8B030D-6E8A-4147-A177-3AD203B41FA5}">
                      <a16:colId xmlns:a16="http://schemas.microsoft.com/office/drawing/2014/main" val="1410453624"/>
                    </a:ext>
                  </a:extLst>
                </a:gridCol>
              </a:tblGrid>
              <a:tr h="370840">
                <a:tc>
                  <a:txBody>
                    <a:bodyPr/>
                    <a:lstStyle/>
                    <a:p>
                      <a:pPr marL="0" algn="ctr" defTabSz="356085" rtl="0" eaLnBrk="1" latinLnBrk="0" hangingPunct="1"/>
                      <a:r>
                        <a:rPr lang="fr-FR" sz="1400" b="1" kern="1200" noProof="0" dirty="0">
                          <a:solidFill>
                            <a:schemeClr val="lt1"/>
                          </a:solidFill>
                          <a:latin typeface="+mn-lt"/>
                          <a:ea typeface="+mn-ea"/>
                          <a:cs typeface="+mn-cs"/>
                        </a:rPr>
                        <a:t>Règlements ou projets de règlements</a:t>
                      </a:r>
                    </a:p>
                  </a:txBody>
                  <a:tcPr/>
                </a:tc>
                <a:tc>
                  <a:txBody>
                    <a:bodyPr/>
                    <a:lstStyle/>
                    <a:p>
                      <a:pPr marL="0" algn="ctr" defTabSz="356085" rtl="0" eaLnBrk="1" latinLnBrk="0" hangingPunct="1"/>
                      <a:r>
                        <a:rPr lang="fr-FR" sz="1400" b="1" kern="1200" noProof="0" dirty="0">
                          <a:solidFill>
                            <a:schemeClr val="lt1"/>
                          </a:solidFill>
                          <a:latin typeface="+mn-lt"/>
                          <a:ea typeface="+mn-ea"/>
                          <a:cs typeface="+mn-cs"/>
                        </a:rPr>
                        <a:t>DG de la Commission européenne chargée du projet</a:t>
                      </a:r>
                    </a:p>
                  </a:txBody>
                  <a:tcPr/>
                </a:tc>
                <a:tc>
                  <a:txBody>
                    <a:bodyPr/>
                    <a:lstStyle/>
                    <a:p>
                      <a:r>
                        <a:rPr lang="fr-FR" sz="1400" b="1" kern="1200" noProof="0" dirty="0">
                          <a:solidFill>
                            <a:schemeClr val="lt1"/>
                          </a:solidFill>
                          <a:latin typeface="+mn-lt"/>
                          <a:ea typeface="+mn-ea"/>
                          <a:cs typeface="+mn-cs"/>
                        </a:rPr>
                        <a:t>Marquage</a:t>
                      </a:r>
                    </a:p>
                  </a:txBody>
                  <a:tcPr/>
                </a:tc>
                <a:extLst>
                  <a:ext uri="{0D108BD9-81ED-4DB2-BD59-A6C34878D82A}">
                    <a16:rowId xmlns:a16="http://schemas.microsoft.com/office/drawing/2014/main" val="2619717123"/>
                  </a:ext>
                </a:extLst>
              </a:tr>
              <a:tr h="370840">
                <a:tc>
                  <a:txBody>
                    <a:bodyPr/>
                    <a:lstStyle/>
                    <a:p>
                      <a:pPr marL="0" algn="l" defTabSz="356085" rtl="0" eaLnBrk="1" latinLnBrk="0" hangingPunct="1"/>
                      <a:r>
                        <a:rPr lang="fr-FR" sz="1200" b="1" kern="1200" noProof="0" dirty="0">
                          <a:solidFill>
                            <a:schemeClr val="dk1"/>
                          </a:solidFill>
                          <a:latin typeface="+mn-lt"/>
                          <a:ea typeface="+mn-ea"/>
                          <a:cs typeface="+mn-cs"/>
                        </a:rPr>
                        <a:t>Règlement (UE) 2023/1542 – Batterie et déchets de batterie</a:t>
                      </a:r>
                    </a:p>
                  </a:txBody>
                  <a:tcPr/>
                </a:tc>
                <a:tc>
                  <a:txBody>
                    <a:bodyPr/>
                    <a:lstStyle/>
                    <a:p>
                      <a:pPr marL="0" algn="l" defTabSz="356085" rtl="0" eaLnBrk="1" latinLnBrk="0" hangingPunct="1">
                        <a:lnSpc>
                          <a:spcPct val="107000"/>
                        </a:lnSpc>
                        <a:spcAft>
                          <a:spcPts val="800"/>
                        </a:spcAft>
                      </a:pPr>
                      <a:r>
                        <a:rPr lang="fr-FR" sz="1200" b="1" kern="1200" dirty="0">
                          <a:solidFill>
                            <a:schemeClr val="dk1"/>
                          </a:solidFill>
                          <a:latin typeface="+mn-lt"/>
                          <a:ea typeface="+mn-ea"/>
                          <a:cs typeface="+mn-cs"/>
                        </a:rPr>
                        <a:t>DG ENV - </a:t>
                      </a:r>
                      <a:r>
                        <a:rPr lang="fr-FR" sz="1200" b="1" kern="1200" dirty="0" err="1">
                          <a:solidFill>
                            <a:schemeClr val="dk1"/>
                          </a:solidFill>
                          <a:latin typeface="+mn-lt"/>
                          <a:ea typeface="+mn-ea"/>
                          <a:cs typeface="+mn-cs"/>
                        </a:rPr>
                        <a:t>Environment</a:t>
                      </a:r>
                      <a:r>
                        <a:rPr lang="fr-FR" sz="1200" b="1" kern="1200" dirty="0">
                          <a:solidFill>
                            <a:schemeClr val="dk1"/>
                          </a:solidFill>
                          <a:latin typeface="+mn-lt"/>
                          <a:ea typeface="+mn-ea"/>
                          <a:cs typeface="+mn-cs"/>
                        </a:rPr>
                        <a:t> + </a:t>
                      </a:r>
                      <a:r>
                        <a:rPr lang="en-US" sz="1200" b="1" kern="1200" dirty="0">
                          <a:solidFill>
                            <a:schemeClr val="dk1"/>
                          </a:solidFill>
                          <a:latin typeface="+mn-lt"/>
                          <a:ea typeface="+mn-ea"/>
                          <a:cs typeface="+mn-cs"/>
                        </a:rPr>
                        <a:t>DG GROW - Internal Market, Industry, Entrepreneurship &amp; SMEs</a:t>
                      </a:r>
                    </a:p>
                  </a:txBody>
                  <a:tcPr marL="68580" marR="68580" marT="0" marB="0" anchor="ctr"/>
                </a:tc>
                <a:tc>
                  <a:txBody>
                    <a:bodyPr/>
                    <a:lstStyle/>
                    <a:p>
                      <a:pPr marL="0" algn="ctr" defTabSz="356085" rtl="0" eaLnBrk="1" latinLnBrk="0" hangingPunct="1">
                        <a:lnSpc>
                          <a:spcPct val="107000"/>
                        </a:lnSpc>
                        <a:spcAft>
                          <a:spcPts val="800"/>
                        </a:spcAft>
                      </a:pPr>
                      <a:r>
                        <a:rPr lang="fr-FR" sz="1200" b="1" kern="1200" noProof="0" dirty="0">
                          <a:solidFill>
                            <a:schemeClr val="dk1"/>
                          </a:solidFill>
                          <a:latin typeface="+mn-lt"/>
                          <a:ea typeface="+mn-ea"/>
                          <a:cs typeface="+mn-cs"/>
                        </a:rPr>
                        <a:t>Marquage CE</a:t>
                      </a:r>
                    </a:p>
                  </a:txBody>
                  <a:tcPr/>
                </a:tc>
                <a:extLst>
                  <a:ext uri="{0D108BD9-81ED-4DB2-BD59-A6C34878D82A}">
                    <a16:rowId xmlns:a16="http://schemas.microsoft.com/office/drawing/2014/main" val="1781937449"/>
                  </a:ext>
                </a:extLst>
              </a:tr>
              <a:tr h="370840">
                <a:tc>
                  <a:txBody>
                    <a:bodyPr/>
                    <a:lstStyle/>
                    <a:p>
                      <a:pPr marL="0" algn="l" defTabSz="356085" rtl="0" eaLnBrk="1" latinLnBrk="0" hangingPunct="1"/>
                      <a:r>
                        <a:rPr lang="fr-FR" sz="1200" b="1" kern="1200" noProof="0" dirty="0">
                          <a:solidFill>
                            <a:schemeClr val="dk1"/>
                          </a:solidFill>
                          <a:latin typeface="+mn-lt"/>
                          <a:ea typeface="+mn-ea"/>
                          <a:cs typeface="+mn-cs"/>
                        </a:rPr>
                        <a:t>Projet règlement – Cyberrésilience des produits</a:t>
                      </a:r>
                    </a:p>
                  </a:txBody>
                  <a:tcPr/>
                </a:tc>
                <a:tc>
                  <a:txBody>
                    <a:bodyPr/>
                    <a:lstStyle/>
                    <a:p>
                      <a:pPr marL="0" algn="l" defTabSz="356085" rtl="0" eaLnBrk="1" latinLnBrk="0" hangingPunct="1">
                        <a:lnSpc>
                          <a:spcPct val="107000"/>
                        </a:lnSpc>
                        <a:spcAft>
                          <a:spcPts val="800"/>
                        </a:spcAft>
                      </a:pPr>
                      <a:r>
                        <a:rPr lang="en-US" sz="1200" b="1" kern="1200" dirty="0">
                          <a:solidFill>
                            <a:schemeClr val="dk1"/>
                          </a:solidFill>
                          <a:latin typeface="+mn-lt"/>
                          <a:ea typeface="+mn-ea"/>
                          <a:cs typeface="+mn-cs"/>
                        </a:rPr>
                        <a:t>DG CONNECT - Communications Networks, Content and Technology</a:t>
                      </a:r>
                      <a:br>
                        <a:rPr lang="en-US" sz="1200" b="1" kern="1200" dirty="0">
                          <a:solidFill>
                            <a:schemeClr val="dk1"/>
                          </a:solidFill>
                          <a:latin typeface="+mn-lt"/>
                          <a:ea typeface="+mn-ea"/>
                          <a:cs typeface="+mn-cs"/>
                        </a:rPr>
                      </a:br>
                      <a:r>
                        <a:rPr lang="en-US" sz="1200" b="1" kern="1200" dirty="0">
                          <a:solidFill>
                            <a:schemeClr val="dk1"/>
                          </a:solidFill>
                          <a:latin typeface="+mn-lt"/>
                          <a:ea typeface="+mn-ea"/>
                          <a:cs typeface="+mn-cs"/>
                        </a:rPr>
                        <a:t>CONNECT H - Digital Society, Trust &amp; Cybersecurity</a:t>
                      </a:r>
                    </a:p>
                  </a:txBody>
                  <a:tcPr marL="68580" marR="68580" marT="0" marB="0" anchor="ctr"/>
                </a:tc>
                <a:tc>
                  <a:txBody>
                    <a:bodyPr/>
                    <a:lstStyle/>
                    <a:p>
                      <a:pPr marL="0" marR="0" lvl="0" indent="0" algn="ctr" defTabSz="356085" rtl="0" eaLnBrk="1" fontAlgn="auto" latinLnBrk="0" hangingPunct="1">
                        <a:lnSpc>
                          <a:spcPct val="107000"/>
                        </a:lnSpc>
                        <a:spcBef>
                          <a:spcPts val="0"/>
                        </a:spcBef>
                        <a:spcAft>
                          <a:spcPts val="800"/>
                        </a:spcAft>
                        <a:buClrTx/>
                        <a:buSzTx/>
                        <a:buFontTx/>
                        <a:buNone/>
                        <a:tabLst/>
                        <a:defRPr/>
                      </a:pPr>
                      <a:r>
                        <a:rPr lang="fr-FR" sz="1200" b="1" kern="1200" noProof="0" dirty="0">
                          <a:solidFill>
                            <a:schemeClr val="dk1"/>
                          </a:solidFill>
                          <a:latin typeface="+mn-lt"/>
                          <a:ea typeface="+mn-ea"/>
                          <a:cs typeface="+mn-cs"/>
                        </a:rPr>
                        <a:t>Marquage CE</a:t>
                      </a:r>
                    </a:p>
                  </a:txBody>
                  <a:tcPr/>
                </a:tc>
                <a:extLst>
                  <a:ext uri="{0D108BD9-81ED-4DB2-BD59-A6C34878D82A}">
                    <a16:rowId xmlns:a16="http://schemas.microsoft.com/office/drawing/2014/main" val="3510922273"/>
                  </a:ext>
                </a:extLst>
              </a:tr>
              <a:tr h="370840">
                <a:tc>
                  <a:txBody>
                    <a:bodyPr/>
                    <a:lstStyle/>
                    <a:p>
                      <a:pPr marL="0" algn="l" defTabSz="356085" rtl="0" eaLnBrk="1" latinLnBrk="0" hangingPunct="1">
                        <a:lnSpc>
                          <a:spcPct val="107000"/>
                        </a:lnSpc>
                        <a:spcAft>
                          <a:spcPts val="800"/>
                        </a:spcAft>
                      </a:pPr>
                      <a:r>
                        <a:rPr lang="fr-FR" sz="1200" b="1" kern="1200" dirty="0">
                          <a:solidFill>
                            <a:schemeClr val="dk1"/>
                          </a:solidFill>
                          <a:latin typeface="+mn-lt"/>
                          <a:ea typeface="+mn-ea"/>
                          <a:cs typeface="+mn-cs"/>
                        </a:rPr>
                        <a:t>Règlement (UE) 2024/1689 – Intelligence Artificielle (IA)</a:t>
                      </a:r>
                      <a:endParaRPr lang="en-US" sz="1200" b="1" kern="1200" dirty="0">
                        <a:solidFill>
                          <a:schemeClr val="dk1"/>
                        </a:solidFill>
                        <a:latin typeface="+mn-lt"/>
                        <a:ea typeface="+mn-ea"/>
                        <a:cs typeface="+mn-cs"/>
                      </a:endParaRPr>
                    </a:p>
                  </a:txBody>
                  <a:tcPr marL="68580" marR="68580" marT="0" marB="0" anchor="ctr"/>
                </a:tc>
                <a:tc>
                  <a:txBody>
                    <a:bodyPr/>
                    <a:lstStyle/>
                    <a:p>
                      <a:pPr marL="0" algn="l" defTabSz="356085" rtl="0" eaLnBrk="1" latinLnBrk="0" hangingPunct="1">
                        <a:lnSpc>
                          <a:spcPct val="107000"/>
                        </a:lnSpc>
                        <a:spcAft>
                          <a:spcPts val="800"/>
                        </a:spcAft>
                      </a:pPr>
                      <a:r>
                        <a:rPr lang="en-US" sz="1200" b="1" kern="1200" dirty="0">
                          <a:solidFill>
                            <a:schemeClr val="dk1"/>
                          </a:solidFill>
                          <a:latin typeface="+mn-lt"/>
                          <a:ea typeface="+mn-ea"/>
                          <a:cs typeface="+mn-cs"/>
                        </a:rPr>
                        <a:t>DG CONNECT - Communications Networks, Content and Technology </a:t>
                      </a:r>
                      <a:r>
                        <a:rPr lang="fr-FR" sz="1200" b="1" kern="1200" dirty="0">
                          <a:solidFill>
                            <a:schemeClr val="dk1"/>
                          </a:solidFill>
                          <a:latin typeface="+mn-lt"/>
                          <a:ea typeface="+mn-ea"/>
                          <a:cs typeface="+mn-cs"/>
                        </a:rPr>
                        <a:t>CONNECT A - </a:t>
                      </a:r>
                      <a:r>
                        <a:rPr lang="fr-FR" sz="1200" b="1" kern="1200" dirty="0" err="1">
                          <a:solidFill>
                            <a:schemeClr val="dk1"/>
                          </a:solidFill>
                          <a:latin typeface="+mn-lt"/>
                          <a:ea typeface="+mn-ea"/>
                          <a:cs typeface="+mn-cs"/>
                        </a:rPr>
                        <a:t>Artificial</a:t>
                      </a:r>
                      <a:r>
                        <a:rPr lang="fr-FR" sz="1200" b="1" kern="1200" dirty="0">
                          <a:solidFill>
                            <a:schemeClr val="dk1"/>
                          </a:solidFill>
                          <a:latin typeface="+mn-lt"/>
                          <a:ea typeface="+mn-ea"/>
                          <a:cs typeface="+mn-cs"/>
                        </a:rPr>
                        <a:t> intelligence Office</a:t>
                      </a:r>
                      <a:endParaRPr lang="en-US" sz="1200" b="1" kern="1200" dirty="0">
                        <a:solidFill>
                          <a:schemeClr val="dk1"/>
                        </a:solidFill>
                        <a:latin typeface="+mn-lt"/>
                        <a:ea typeface="+mn-ea"/>
                        <a:cs typeface="+mn-cs"/>
                      </a:endParaRPr>
                    </a:p>
                  </a:txBody>
                  <a:tcPr marL="68580" marR="68580" marT="0" marB="0" anchor="ctr"/>
                </a:tc>
                <a:tc>
                  <a:txBody>
                    <a:bodyPr/>
                    <a:lstStyle/>
                    <a:p>
                      <a:pPr marL="0" marR="0" lvl="0" indent="0" algn="ctr" defTabSz="356085" rtl="0" eaLnBrk="1" fontAlgn="auto" latinLnBrk="0" hangingPunct="1">
                        <a:lnSpc>
                          <a:spcPct val="107000"/>
                        </a:lnSpc>
                        <a:spcBef>
                          <a:spcPts val="0"/>
                        </a:spcBef>
                        <a:spcAft>
                          <a:spcPts val="800"/>
                        </a:spcAft>
                        <a:buClrTx/>
                        <a:buSzTx/>
                        <a:buFontTx/>
                        <a:buNone/>
                        <a:tabLst/>
                        <a:defRPr/>
                      </a:pPr>
                      <a:r>
                        <a:rPr lang="fr-FR" sz="1200" b="1" kern="1200" noProof="0" dirty="0">
                          <a:solidFill>
                            <a:schemeClr val="dk1"/>
                          </a:solidFill>
                          <a:latin typeface="+mn-lt"/>
                          <a:ea typeface="+mn-ea"/>
                          <a:cs typeface="+mn-cs"/>
                        </a:rPr>
                        <a:t>Marquage CE</a:t>
                      </a:r>
                    </a:p>
                  </a:txBody>
                  <a:tcPr/>
                </a:tc>
                <a:extLst>
                  <a:ext uri="{0D108BD9-81ED-4DB2-BD59-A6C34878D82A}">
                    <a16:rowId xmlns:a16="http://schemas.microsoft.com/office/drawing/2014/main" val="3159496639"/>
                  </a:ext>
                </a:extLst>
              </a:tr>
              <a:tr h="370840">
                <a:tc>
                  <a:txBody>
                    <a:bodyPr/>
                    <a:lstStyle/>
                    <a:p>
                      <a:pPr marL="0" algn="l" defTabSz="356085" rtl="0" eaLnBrk="1" latinLnBrk="0" hangingPunct="1">
                        <a:lnSpc>
                          <a:spcPct val="107000"/>
                        </a:lnSpc>
                        <a:spcAft>
                          <a:spcPts val="800"/>
                        </a:spcAft>
                      </a:pPr>
                      <a:r>
                        <a:rPr lang="fr-FR" sz="1200" b="1" kern="1200" dirty="0">
                          <a:solidFill>
                            <a:schemeClr val="dk1"/>
                          </a:solidFill>
                          <a:latin typeface="+mn-lt"/>
                          <a:ea typeface="+mn-ea"/>
                          <a:cs typeface="+mn-cs"/>
                        </a:rPr>
                        <a:t>Règlement (UE) 2017/745 – Dispositifs Médicaux (DM)</a:t>
                      </a:r>
                      <a:endParaRPr lang="en-US" sz="1200" b="1" kern="1200" dirty="0">
                        <a:solidFill>
                          <a:schemeClr val="dk1"/>
                        </a:solidFill>
                        <a:latin typeface="+mn-lt"/>
                        <a:ea typeface="+mn-ea"/>
                        <a:cs typeface="+mn-cs"/>
                      </a:endParaRPr>
                    </a:p>
                  </a:txBody>
                  <a:tcPr marL="68580" marR="68580" marT="0" marB="0" anchor="ctr"/>
                </a:tc>
                <a:tc>
                  <a:txBody>
                    <a:bodyPr/>
                    <a:lstStyle/>
                    <a:p>
                      <a:pPr marL="0" algn="l" defTabSz="356085" rtl="0" eaLnBrk="1" latinLnBrk="0" hangingPunct="1">
                        <a:lnSpc>
                          <a:spcPct val="107000"/>
                        </a:lnSpc>
                        <a:spcAft>
                          <a:spcPts val="0"/>
                        </a:spcAft>
                      </a:pPr>
                      <a:r>
                        <a:rPr lang="en-US" sz="1200" b="1" kern="1200" dirty="0">
                          <a:solidFill>
                            <a:schemeClr val="dk1"/>
                          </a:solidFill>
                          <a:latin typeface="+mn-lt"/>
                          <a:ea typeface="+mn-ea"/>
                          <a:cs typeface="+mn-cs"/>
                        </a:rPr>
                        <a:t>DG SANTE - Health and Food Safety </a:t>
                      </a:r>
                    </a:p>
                    <a:p>
                      <a:pPr marL="0" algn="l" defTabSz="356085" rtl="0" eaLnBrk="1" latinLnBrk="0" hangingPunct="1">
                        <a:lnSpc>
                          <a:spcPct val="107000"/>
                        </a:lnSpc>
                        <a:spcAft>
                          <a:spcPts val="0"/>
                        </a:spcAft>
                      </a:pPr>
                      <a:r>
                        <a:rPr lang="en-US" sz="1200" b="1" kern="1200" dirty="0">
                          <a:solidFill>
                            <a:schemeClr val="dk1"/>
                          </a:solidFill>
                          <a:latin typeface="+mn-lt"/>
                          <a:ea typeface="+mn-ea"/>
                          <a:cs typeface="+mn-cs"/>
                        </a:rPr>
                        <a:t>SANTE D - Medical Products and Innovation (D3)</a:t>
                      </a:r>
                    </a:p>
                  </a:txBody>
                  <a:tcPr marL="68580" marR="68580" marT="0" marB="0" anchor="ctr"/>
                </a:tc>
                <a:tc>
                  <a:txBody>
                    <a:bodyPr/>
                    <a:lstStyle/>
                    <a:p>
                      <a:pPr marL="0" marR="0" lvl="0" indent="0" algn="ctr" defTabSz="356085" rtl="0" eaLnBrk="1" fontAlgn="auto" latinLnBrk="0" hangingPunct="1">
                        <a:lnSpc>
                          <a:spcPct val="107000"/>
                        </a:lnSpc>
                        <a:spcBef>
                          <a:spcPts val="0"/>
                        </a:spcBef>
                        <a:spcAft>
                          <a:spcPts val="800"/>
                        </a:spcAft>
                        <a:buClrTx/>
                        <a:buSzTx/>
                        <a:buFontTx/>
                        <a:buNone/>
                        <a:tabLst/>
                        <a:defRPr/>
                      </a:pPr>
                      <a:r>
                        <a:rPr lang="fr-FR" sz="1200" b="1" kern="1200" noProof="0" dirty="0">
                          <a:solidFill>
                            <a:schemeClr val="dk1"/>
                          </a:solidFill>
                          <a:latin typeface="+mn-lt"/>
                          <a:ea typeface="+mn-ea"/>
                          <a:cs typeface="+mn-cs"/>
                        </a:rPr>
                        <a:t>Marquage CE</a:t>
                      </a:r>
                    </a:p>
                  </a:txBody>
                  <a:tcPr/>
                </a:tc>
                <a:extLst>
                  <a:ext uri="{0D108BD9-81ED-4DB2-BD59-A6C34878D82A}">
                    <a16:rowId xmlns:a16="http://schemas.microsoft.com/office/drawing/2014/main" val="3458074885"/>
                  </a:ext>
                </a:extLst>
              </a:tr>
              <a:tr h="370840">
                <a:tc>
                  <a:txBody>
                    <a:bodyPr/>
                    <a:lstStyle/>
                    <a:p>
                      <a:pPr marL="0" algn="l" defTabSz="356085" rtl="0" eaLnBrk="1" latinLnBrk="0" hangingPunct="1">
                        <a:lnSpc>
                          <a:spcPct val="107000"/>
                        </a:lnSpc>
                        <a:spcAft>
                          <a:spcPts val="800"/>
                        </a:spcAft>
                      </a:pPr>
                      <a:r>
                        <a:rPr lang="fr-FR" sz="1200" b="1" kern="1200" dirty="0">
                          <a:solidFill>
                            <a:schemeClr val="dk1"/>
                          </a:solidFill>
                          <a:latin typeface="+mn-lt"/>
                          <a:ea typeface="+mn-ea"/>
                          <a:cs typeface="+mn-cs"/>
                        </a:rPr>
                        <a:t>Règlement (UE) 2019/881 – Certification de cybersécurité des TIC*</a:t>
                      </a:r>
                      <a:endParaRPr lang="en-US" sz="1200" b="1" kern="1200" dirty="0">
                        <a:solidFill>
                          <a:schemeClr val="dk1"/>
                        </a:solidFill>
                        <a:latin typeface="+mn-lt"/>
                        <a:ea typeface="+mn-ea"/>
                        <a:cs typeface="+mn-cs"/>
                      </a:endParaRPr>
                    </a:p>
                  </a:txBody>
                  <a:tcPr marL="68580" marR="68580" marT="0" marB="0" anchor="ctr"/>
                </a:tc>
                <a:tc>
                  <a:txBody>
                    <a:bodyPr/>
                    <a:lstStyle/>
                    <a:p>
                      <a:pPr marL="0" algn="l" defTabSz="356085" rtl="0" eaLnBrk="1" latinLnBrk="0" hangingPunct="1">
                        <a:lnSpc>
                          <a:spcPct val="107000"/>
                        </a:lnSpc>
                        <a:spcAft>
                          <a:spcPts val="800"/>
                        </a:spcAft>
                      </a:pPr>
                      <a:r>
                        <a:rPr lang="en-US" sz="1200" b="1" kern="1200" dirty="0">
                          <a:solidFill>
                            <a:schemeClr val="dk1"/>
                          </a:solidFill>
                          <a:latin typeface="+mn-lt"/>
                          <a:ea typeface="+mn-ea"/>
                          <a:cs typeface="+mn-cs"/>
                        </a:rPr>
                        <a:t>DG CONNECT - Communications Networks, Content and Technology CONNECT H - Digital Society, Trust &amp; Cybersecurity</a:t>
                      </a:r>
                    </a:p>
                  </a:txBody>
                  <a:tcPr marL="68580" marR="68580" marT="0" marB="0" anchor="ctr"/>
                </a:tc>
                <a:tc>
                  <a:txBody>
                    <a:bodyPr/>
                    <a:lstStyle/>
                    <a:p>
                      <a:pPr marL="0" marR="0" lvl="0" indent="0" algn="ctr" defTabSz="356085" rtl="0" eaLnBrk="1" fontAlgn="auto" latinLnBrk="0" hangingPunct="1">
                        <a:lnSpc>
                          <a:spcPct val="107000"/>
                        </a:lnSpc>
                        <a:spcBef>
                          <a:spcPts val="0"/>
                        </a:spcBef>
                        <a:spcAft>
                          <a:spcPts val="800"/>
                        </a:spcAft>
                        <a:buClrTx/>
                        <a:buSzTx/>
                        <a:buFontTx/>
                        <a:buNone/>
                        <a:tabLst/>
                        <a:defRPr/>
                      </a:pPr>
                      <a:r>
                        <a:rPr lang="fr-FR" sz="1200" b="1" kern="1200" noProof="0" dirty="0">
                          <a:solidFill>
                            <a:schemeClr val="dk1"/>
                          </a:solidFill>
                          <a:latin typeface="+mn-lt"/>
                          <a:ea typeface="+mn-ea"/>
                          <a:cs typeface="+mn-cs"/>
                        </a:rPr>
                        <a:t>/</a:t>
                      </a:r>
                    </a:p>
                  </a:txBody>
                  <a:tcPr/>
                </a:tc>
                <a:extLst>
                  <a:ext uri="{0D108BD9-81ED-4DB2-BD59-A6C34878D82A}">
                    <a16:rowId xmlns:a16="http://schemas.microsoft.com/office/drawing/2014/main" val="3201704825"/>
                  </a:ext>
                </a:extLst>
              </a:tr>
              <a:tr h="370840">
                <a:tc>
                  <a:txBody>
                    <a:bodyPr/>
                    <a:lstStyle/>
                    <a:p>
                      <a:pPr marL="0" algn="l" defTabSz="356085" rtl="0" eaLnBrk="1" latinLnBrk="0" hangingPunct="1"/>
                      <a:r>
                        <a:rPr lang="fr-FR" sz="1200" b="1" kern="1200" noProof="0" dirty="0">
                          <a:solidFill>
                            <a:schemeClr val="dk1"/>
                          </a:solidFill>
                          <a:latin typeface="+mn-lt"/>
                          <a:ea typeface="+mn-ea"/>
                          <a:cs typeface="+mn-cs"/>
                        </a:rPr>
                        <a:t>Règlement (UE) 2018/858 – Homologation véhicules*</a:t>
                      </a:r>
                    </a:p>
                  </a:txBody>
                  <a:tcPr/>
                </a:tc>
                <a:tc>
                  <a:txBody>
                    <a:bodyPr/>
                    <a:lstStyle/>
                    <a:p>
                      <a:pPr marL="0" algn="l" defTabSz="356085" rtl="0" eaLnBrk="1" latinLnBrk="0" hangingPunct="1"/>
                      <a:r>
                        <a:rPr lang="en-US" sz="1200" b="1" kern="1200" noProof="0" dirty="0">
                          <a:solidFill>
                            <a:schemeClr val="dk1"/>
                          </a:solidFill>
                          <a:latin typeface="+mn-lt"/>
                          <a:ea typeface="+mn-ea"/>
                          <a:cs typeface="+mn-cs"/>
                        </a:rPr>
                        <a:t>DG GROW - Internal Market, Industry, Entrepreneurship &amp; SMEs</a:t>
                      </a:r>
                      <a:endParaRPr lang="fr-FR" sz="1200" b="1" kern="1200" noProof="0" dirty="0">
                        <a:solidFill>
                          <a:schemeClr val="dk1"/>
                        </a:solidFill>
                        <a:latin typeface="+mn-lt"/>
                        <a:ea typeface="+mn-ea"/>
                        <a:cs typeface="+mn-cs"/>
                      </a:endParaRPr>
                    </a:p>
                  </a:txBody>
                  <a:tcPr/>
                </a:tc>
                <a:tc>
                  <a:txBody>
                    <a:bodyPr/>
                    <a:lstStyle/>
                    <a:p>
                      <a:pPr marL="0" algn="ctr" defTabSz="356085" rtl="0" eaLnBrk="1" latinLnBrk="0" hangingPunct="1">
                        <a:lnSpc>
                          <a:spcPct val="107000"/>
                        </a:lnSpc>
                        <a:spcAft>
                          <a:spcPts val="800"/>
                        </a:spcAft>
                      </a:pPr>
                      <a:r>
                        <a:rPr lang="fr-FR" sz="1200" b="1" kern="1200" noProof="0" dirty="0">
                          <a:solidFill>
                            <a:schemeClr val="dk1"/>
                          </a:solidFill>
                          <a:latin typeface="+mn-lt"/>
                          <a:ea typeface="+mn-ea"/>
                          <a:cs typeface="+mn-cs"/>
                        </a:rPr>
                        <a:t>/</a:t>
                      </a:r>
                    </a:p>
                  </a:txBody>
                  <a:tcPr/>
                </a:tc>
                <a:extLst>
                  <a:ext uri="{0D108BD9-81ED-4DB2-BD59-A6C34878D82A}">
                    <a16:rowId xmlns:a16="http://schemas.microsoft.com/office/drawing/2014/main" val="636360201"/>
                  </a:ext>
                </a:extLst>
              </a:tr>
            </a:tbl>
          </a:graphicData>
        </a:graphic>
      </p:graphicFrame>
      <p:sp>
        <p:nvSpPr>
          <p:cNvPr id="8" name="TextBox 7">
            <a:extLst>
              <a:ext uri="{FF2B5EF4-FFF2-40B4-BE49-F238E27FC236}">
                <a16:creationId xmlns:a16="http://schemas.microsoft.com/office/drawing/2014/main" id="{2CD7E542-CE8F-7D28-FA41-8B3C5BAFB0CF}"/>
              </a:ext>
            </a:extLst>
          </p:cNvPr>
          <p:cNvSpPr txBox="1"/>
          <p:nvPr/>
        </p:nvSpPr>
        <p:spPr>
          <a:xfrm>
            <a:off x="416460" y="5227426"/>
            <a:ext cx="8274868" cy="461665"/>
          </a:xfrm>
          <a:prstGeom prst="rect">
            <a:avLst/>
          </a:prstGeom>
          <a:noFill/>
        </p:spPr>
        <p:txBody>
          <a:bodyPr wrap="square" rtlCol="0">
            <a:spAutoFit/>
          </a:bodyPr>
          <a:lstStyle/>
          <a:p>
            <a:r>
              <a:rPr lang="fr-FR" sz="1200" b="1" dirty="0"/>
              <a:t>* Règlements hors législation d’harmonisation de l’UE relative à la sécurité des produits conduisant à un marquage CE ne suivant pas les exigences de la décision n° 768/2008/CE</a:t>
            </a:r>
          </a:p>
        </p:txBody>
      </p:sp>
    </p:spTree>
    <p:extLst>
      <p:ext uri="{BB962C8B-B14F-4D97-AF65-F5344CB8AC3E}">
        <p14:creationId xmlns:p14="http://schemas.microsoft.com/office/powerpoint/2010/main" val="30822931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94F4DC6-9E8D-AD8B-0110-8BB6B6A9CCF6}"/>
              </a:ext>
            </a:extLst>
          </p:cNvPr>
          <p:cNvSpPr>
            <a:spLocks noGrp="1"/>
          </p:cNvSpPr>
          <p:nvPr>
            <p:ph type="title"/>
          </p:nvPr>
        </p:nvSpPr>
        <p:spPr/>
        <p:txBody>
          <a:bodyPr/>
          <a:lstStyle/>
          <a:p>
            <a:r>
              <a:rPr lang="fr-FR" dirty="0">
                <a:solidFill>
                  <a:schemeClr val="bg1"/>
                </a:solidFill>
                <a:latin typeface="DIN-Regular"/>
                <a:cs typeface="DIN-Regular"/>
              </a:rPr>
              <a:t>Analyse horizontale de certains actes législatifs européens</a:t>
            </a:r>
            <a:endParaRPr lang="fr-FR" dirty="0"/>
          </a:p>
        </p:txBody>
      </p:sp>
      <p:sp>
        <p:nvSpPr>
          <p:cNvPr id="5" name="Text Placeholder 4">
            <a:extLst>
              <a:ext uri="{FF2B5EF4-FFF2-40B4-BE49-F238E27FC236}">
                <a16:creationId xmlns:a16="http://schemas.microsoft.com/office/drawing/2014/main" id="{87DF9835-DD89-F212-5C86-3D555E2333C9}"/>
              </a:ext>
            </a:extLst>
          </p:cNvPr>
          <p:cNvSpPr>
            <a:spLocks noGrp="1"/>
          </p:cNvSpPr>
          <p:nvPr>
            <p:ph type="body" sz="quarter" idx="14"/>
          </p:nvPr>
        </p:nvSpPr>
        <p:spPr/>
        <p:txBody>
          <a:bodyPr/>
          <a:lstStyle/>
          <a:p>
            <a:r>
              <a:rPr lang="fr-FR" sz="1600" dirty="0"/>
              <a:t>Périmètre le l’analyse horizontale</a:t>
            </a:r>
          </a:p>
        </p:txBody>
      </p:sp>
      <p:sp>
        <p:nvSpPr>
          <p:cNvPr id="6" name="Slide Number Placeholder 5">
            <a:extLst>
              <a:ext uri="{FF2B5EF4-FFF2-40B4-BE49-F238E27FC236}">
                <a16:creationId xmlns:a16="http://schemas.microsoft.com/office/drawing/2014/main" id="{2D719997-194A-4604-FDCF-AF3DDEE284C7}"/>
              </a:ext>
            </a:extLst>
          </p:cNvPr>
          <p:cNvSpPr>
            <a:spLocks noGrp="1"/>
          </p:cNvSpPr>
          <p:nvPr>
            <p:ph type="sldNum" sz="quarter" idx="15"/>
          </p:nvPr>
        </p:nvSpPr>
        <p:spPr/>
        <p:txBody>
          <a:bodyPr/>
          <a:lstStyle/>
          <a:p>
            <a:fld id="{541663E4-CF69-41A1-A740-496A5AC59A70}" type="slidenum">
              <a:rPr lang="fr-CH" smtClean="0"/>
              <a:pPr/>
              <a:t>12</a:t>
            </a:fld>
            <a:endParaRPr lang="fr-CH"/>
          </a:p>
        </p:txBody>
      </p:sp>
      <p:sp>
        <p:nvSpPr>
          <p:cNvPr id="7" name="TextBox 6">
            <a:extLst>
              <a:ext uri="{FF2B5EF4-FFF2-40B4-BE49-F238E27FC236}">
                <a16:creationId xmlns:a16="http://schemas.microsoft.com/office/drawing/2014/main" id="{FC0DC256-728B-8872-07AB-55C3ABE8C644}"/>
              </a:ext>
            </a:extLst>
          </p:cNvPr>
          <p:cNvSpPr txBox="1"/>
          <p:nvPr/>
        </p:nvSpPr>
        <p:spPr>
          <a:xfrm>
            <a:off x="416460" y="1586600"/>
            <a:ext cx="8274868" cy="4678204"/>
          </a:xfrm>
          <a:prstGeom prst="rect">
            <a:avLst/>
          </a:prstGeom>
          <a:noFill/>
        </p:spPr>
        <p:txBody>
          <a:bodyPr wrap="square" rtlCol="0">
            <a:spAutoFit/>
          </a:bodyPr>
          <a:lstStyle/>
          <a:p>
            <a:r>
              <a:rPr lang="fr-FR" b="1" dirty="0"/>
              <a:t>Exigences de la décision n° 768/2008/CE relatives à la notification</a:t>
            </a:r>
          </a:p>
          <a:p>
            <a:endParaRPr lang="fr-FR" sz="1000" dirty="0"/>
          </a:p>
          <a:p>
            <a:pPr marL="285750" indent="-285750">
              <a:buFont typeface="Wingdings" panose="05000000000000000000" pitchFamily="2" charset="2"/>
              <a:buChar char="Ø"/>
            </a:pPr>
            <a:r>
              <a:rPr lang="fr-FR" sz="1500" dirty="0"/>
              <a:t>Article R13 - Notification</a:t>
            </a:r>
          </a:p>
          <a:p>
            <a:pPr marL="285750" indent="-285750">
              <a:buFont typeface="Wingdings" panose="05000000000000000000" pitchFamily="2" charset="2"/>
              <a:buChar char="Ø"/>
            </a:pPr>
            <a:r>
              <a:rPr lang="fr-FR" sz="1500" dirty="0">
                <a:highlight>
                  <a:srgbClr val="00FFFF"/>
                </a:highlight>
              </a:rPr>
              <a:t>Article R14 - Autorités notifiantes</a:t>
            </a:r>
          </a:p>
          <a:p>
            <a:pPr marL="285750" indent="-285750">
              <a:buFont typeface="Wingdings" panose="05000000000000000000" pitchFamily="2" charset="2"/>
              <a:buChar char="Ø"/>
            </a:pPr>
            <a:r>
              <a:rPr lang="fr-FR" sz="1500" dirty="0">
                <a:highlight>
                  <a:srgbClr val="00FFFF"/>
                </a:highlight>
              </a:rPr>
              <a:t>Article R15 - Exigences concernant les autorités notifiantes</a:t>
            </a:r>
          </a:p>
          <a:p>
            <a:pPr marL="285750" indent="-285750">
              <a:buFont typeface="Wingdings" panose="05000000000000000000" pitchFamily="2" charset="2"/>
              <a:buChar char="Ø"/>
            </a:pPr>
            <a:r>
              <a:rPr lang="fr-FR" sz="1500" dirty="0"/>
              <a:t>Article R16 - Obligation d'information des autorités notifiantes</a:t>
            </a:r>
          </a:p>
          <a:p>
            <a:pPr marL="285750" indent="-285750">
              <a:buFont typeface="Wingdings" panose="05000000000000000000" pitchFamily="2" charset="2"/>
              <a:buChar char="Ø"/>
            </a:pPr>
            <a:r>
              <a:rPr lang="fr-FR" sz="1500" dirty="0">
                <a:highlight>
                  <a:srgbClr val="00FFFF"/>
                </a:highlight>
              </a:rPr>
              <a:t>Article R17 - Exigences applicables aux organismes notifiés</a:t>
            </a:r>
          </a:p>
          <a:p>
            <a:pPr marL="285750" indent="-285750">
              <a:buFont typeface="Wingdings" panose="05000000000000000000" pitchFamily="2" charset="2"/>
              <a:buChar char="Ø"/>
            </a:pPr>
            <a:r>
              <a:rPr lang="fr-FR" sz="1500" dirty="0"/>
              <a:t>Article R18 - Présomption de conformité</a:t>
            </a:r>
          </a:p>
          <a:p>
            <a:pPr marL="285750" indent="-285750">
              <a:buFont typeface="Wingdings" panose="05000000000000000000" pitchFamily="2" charset="2"/>
              <a:buChar char="Ø"/>
            </a:pPr>
            <a:r>
              <a:rPr lang="fr-FR" sz="1500" dirty="0"/>
              <a:t>Article R19 - Objection formelle à l'encontre d'une norme harmonisée</a:t>
            </a:r>
          </a:p>
          <a:p>
            <a:pPr marL="285750" indent="-285750">
              <a:buFont typeface="Wingdings" panose="05000000000000000000" pitchFamily="2" charset="2"/>
              <a:buChar char="Ø"/>
            </a:pPr>
            <a:r>
              <a:rPr lang="fr-FR" sz="1500" dirty="0"/>
              <a:t>Article R20 - Filiales et sous-traitants des organismes notifiés</a:t>
            </a:r>
          </a:p>
          <a:p>
            <a:pPr marL="285750" indent="-285750">
              <a:buFont typeface="Wingdings" panose="05000000000000000000" pitchFamily="2" charset="2"/>
              <a:buChar char="Ø"/>
            </a:pPr>
            <a:r>
              <a:rPr lang="fr-FR" sz="1500" dirty="0"/>
              <a:t>Article R21 - Organismes internes accrédités</a:t>
            </a:r>
          </a:p>
          <a:p>
            <a:pPr marL="285750" indent="-285750">
              <a:buFont typeface="Wingdings" panose="05000000000000000000" pitchFamily="2" charset="2"/>
              <a:buChar char="Ø"/>
            </a:pPr>
            <a:r>
              <a:rPr lang="fr-FR" sz="1500" dirty="0">
                <a:highlight>
                  <a:srgbClr val="00FFFF"/>
                </a:highlight>
              </a:rPr>
              <a:t>Article R22 - Demande de notification</a:t>
            </a:r>
          </a:p>
          <a:p>
            <a:pPr marL="285750" indent="-285750">
              <a:buFont typeface="Wingdings" panose="05000000000000000000" pitchFamily="2" charset="2"/>
              <a:buChar char="Ø"/>
            </a:pPr>
            <a:r>
              <a:rPr lang="fr-FR" sz="1500" dirty="0">
                <a:highlight>
                  <a:srgbClr val="00FFFF"/>
                </a:highlight>
              </a:rPr>
              <a:t>Article R23 - Procédure de notification</a:t>
            </a:r>
          </a:p>
          <a:p>
            <a:pPr marL="285750" indent="-285750">
              <a:buFont typeface="Wingdings" panose="05000000000000000000" pitchFamily="2" charset="2"/>
              <a:buChar char="Ø"/>
            </a:pPr>
            <a:r>
              <a:rPr lang="fr-FR" sz="1500" dirty="0"/>
              <a:t>Article R24 - Numéros d'identification et listes d'organismes notifiés</a:t>
            </a:r>
          </a:p>
          <a:p>
            <a:pPr marL="285750" indent="-285750">
              <a:buFont typeface="Wingdings" panose="05000000000000000000" pitchFamily="2" charset="2"/>
              <a:buChar char="Ø"/>
            </a:pPr>
            <a:r>
              <a:rPr lang="fr-FR" sz="1500" dirty="0">
                <a:highlight>
                  <a:srgbClr val="00FFFF"/>
                </a:highlight>
              </a:rPr>
              <a:t>Article R25 - Modifications apportées à la notification</a:t>
            </a:r>
          </a:p>
          <a:p>
            <a:pPr marL="285750" indent="-285750">
              <a:buFont typeface="Wingdings" panose="05000000000000000000" pitchFamily="2" charset="2"/>
              <a:buChar char="Ø"/>
            </a:pPr>
            <a:r>
              <a:rPr lang="fr-FR" sz="1500" dirty="0"/>
              <a:t>Article R26 - Contestation de la compétence des organismes notifiés</a:t>
            </a:r>
          </a:p>
          <a:p>
            <a:pPr marL="285750" indent="-285750">
              <a:buFont typeface="Wingdings" panose="05000000000000000000" pitchFamily="2" charset="2"/>
              <a:buChar char="Ø"/>
            </a:pPr>
            <a:r>
              <a:rPr lang="fr-FR" sz="1500" dirty="0"/>
              <a:t>Article R27 - Obligations opérationnelles des organismes notifiés</a:t>
            </a:r>
          </a:p>
          <a:p>
            <a:pPr marL="285750" indent="-285750">
              <a:buFont typeface="Wingdings" panose="05000000000000000000" pitchFamily="2" charset="2"/>
              <a:buChar char="Ø"/>
            </a:pPr>
            <a:r>
              <a:rPr lang="fr-FR" sz="1500" dirty="0"/>
              <a:t>Article R28 - Obligation des organismes notifiés en matière d'information</a:t>
            </a:r>
          </a:p>
          <a:p>
            <a:pPr marL="285750" indent="-285750">
              <a:buFont typeface="Wingdings" panose="05000000000000000000" pitchFamily="2" charset="2"/>
              <a:buChar char="Ø"/>
            </a:pPr>
            <a:r>
              <a:rPr lang="fr-FR" sz="1500" dirty="0"/>
              <a:t>Article R29 - Partage d'expérience</a:t>
            </a:r>
          </a:p>
          <a:p>
            <a:pPr marL="285750" indent="-285750">
              <a:buFont typeface="Wingdings" panose="05000000000000000000" pitchFamily="2" charset="2"/>
              <a:buChar char="Ø"/>
            </a:pPr>
            <a:r>
              <a:rPr lang="fr-FR" sz="1500" dirty="0"/>
              <a:t>Article R30 - Coordination des organismes notifiés</a:t>
            </a:r>
          </a:p>
        </p:txBody>
      </p:sp>
    </p:spTree>
    <p:extLst>
      <p:ext uri="{BB962C8B-B14F-4D97-AF65-F5344CB8AC3E}">
        <p14:creationId xmlns:p14="http://schemas.microsoft.com/office/powerpoint/2010/main" val="42290840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28417C6-164A-61C7-685C-FBA8CB11BFBC}"/>
              </a:ext>
            </a:extLst>
          </p:cNvPr>
          <p:cNvSpPr>
            <a:spLocks noGrp="1"/>
          </p:cNvSpPr>
          <p:nvPr>
            <p:ph type="title"/>
          </p:nvPr>
        </p:nvSpPr>
        <p:spPr/>
        <p:txBody>
          <a:bodyPr/>
          <a:lstStyle/>
          <a:p>
            <a:r>
              <a:rPr lang="fr-FR" dirty="0">
                <a:solidFill>
                  <a:schemeClr val="bg1"/>
                </a:solidFill>
                <a:latin typeface="DIN-Regular"/>
                <a:cs typeface="DIN-Regular"/>
              </a:rPr>
              <a:t>Analyse horizontale de certains actes législatifs européens</a:t>
            </a:r>
            <a:endParaRPr lang="fr-FR" dirty="0"/>
          </a:p>
        </p:txBody>
      </p:sp>
      <p:sp>
        <p:nvSpPr>
          <p:cNvPr id="5" name="Text Placeholder 4">
            <a:extLst>
              <a:ext uri="{FF2B5EF4-FFF2-40B4-BE49-F238E27FC236}">
                <a16:creationId xmlns:a16="http://schemas.microsoft.com/office/drawing/2014/main" id="{B64AD293-570C-A32C-6362-690EB2DF03A2}"/>
              </a:ext>
            </a:extLst>
          </p:cNvPr>
          <p:cNvSpPr>
            <a:spLocks noGrp="1"/>
          </p:cNvSpPr>
          <p:nvPr>
            <p:ph type="body" sz="quarter" idx="14"/>
          </p:nvPr>
        </p:nvSpPr>
        <p:spPr/>
        <p:txBody>
          <a:bodyPr/>
          <a:lstStyle/>
          <a:p>
            <a:r>
              <a:rPr lang="fr-FR" sz="1600" dirty="0">
                <a:solidFill>
                  <a:srgbClr val="FF0000"/>
                </a:solidFill>
              </a:rPr>
              <a:t>Article R14 – Autorités notifiantes</a:t>
            </a:r>
          </a:p>
        </p:txBody>
      </p:sp>
      <p:sp>
        <p:nvSpPr>
          <p:cNvPr id="6" name="Slide Number Placeholder 5">
            <a:extLst>
              <a:ext uri="{FF2B5EF4-FFF2-40B4-BE49-F238E27FC236}">
                <a16:creationId xmlns:a16="http://schemas.microsoft.com/office/drawing/2014/main" id="{EDC69A30-86C8-F472-BDFA-993AC6925C6F}"/>
              </a:ext>
            </a:extLst>
          </p:cNvPr>
          <p:cNvSpPr>
            <a:spLocks noGrp="1"/>
          </p:cNvSpPr>
          <p:nvPr>
            <p:ph type="sldNum" sz="quarter" idx="15"/>
          </p:nvPr>
        </p:nvSpPr>
        <p:spPr/>
        <p:txBody>
          <a:bodyPr/>
          <a:lstStyle/>
          <a:p>
            <a:fld id="{541663E4-CF69-41A1-A740-496A5AC59A70}" type="slidenum">
              <a:rPr lang="fr-CH" smtClean="0"/>
              <a:pPr/>
              <a:t>13</a:t>
            </a:fld>
            <a:endParaRPr lang="fr-CH"/>
          </a:p>
        </p:txBody>
      </p:sp>
      <p:sp>
        <p:nvSpPr>
          <p:cNvPr id="7" name="TextBox 6">
            <a:extLst>
              <a:ext uri="{FF2B5EF4-FFF2-40B4-BE49-F238E27FC236}">
                <a16:creationId xmlns:a16="http://schemas.microsoft.com/office/drawing/2014/main" id="{622DB51D-CD62-DDF8-0E0E-A375CBD86840}"/>
              </a:ext>
            </a:extLst>
          </p:cNvPr>
          <p:cNvSpPr txBox="1"/>
          <p:nvPr/>
        </p:nvSpPr>
        <p:spPr>
          <a:xfrm>
            <a:off x="416460" y="1418820"/>
            <a:ext cx="8274868" cy="4985980"/>
          </a:xfrm>
          <a:prstGeom prst="rect">
            <a:avLst/>
          </a:prstGeom>
          <a:noFill/>
        </p:spPr>
        <p:txBody>
          <a:bodyPr wrap="square" rtlCol="0">
            <a:spAutoFit/>
          </a:bodyPr>
          <a:lstStyle/>
          <a:p>
            <a:r>
              <a:rPr lang="fr-FR" dirty="0">
                <a:solidFill>
                  <a:srgbClr val="00B0F0"/>
                </a:solidFill>
              </a:rPr>
              <a:t>L’article R14 de la décision est transposé dans l’ensemble des règlements.</a:t>
            </a:r>
          </a:p>
          <a:p>
            <a:endParaRPr lang="fr-FR" dirty="0"/>
          </a:p>
          <a:p>
            <a:r>
              <a:rPr lang="fr-FR" b="1" dirty="0"/>
              <a:t>Règlement (UE) 2017/745 – DM : </a:t>
            </a:r>
          </a:p>
          <a:p>
            <a:endParaRPr lang="fr-FR" dirty="0"/>
          </a:p>
          <a:p>
            <a:pPr>
              <a:spcAft>
                <a:spcPts val="1200"/>
              </a:spcAft>
            </a:pPr>
            <a:r>
              <a:rPr lang="fr-FR" dirty="0"/>
              <a:t>L’article 14(2), qui prévoit l’évaluation et le contrôle des OEC en vue de leur notification par l’OA national n’existe pas. </a:t>
            </a:r>
          </a:p>
          <a:p>
            <a:r>
              <a:rPr lang="fr-FR" b="1" u="sng" dirty="0"/>
              <a:t>DM:</a:t>
            </a:r>
            <a:r>
              <a:rPr lang="fr-FR" dirty="0"/>
              <a:t> l’accréditation n’est pas considérée comme une alternative pour l’évaluation et le contrôle des OEC à notifier/notifiés.</a:t>
            </a:r>
          </a:p>
          <a:p>
            <a:endParaRPr lang="fr-FR" dirty="0"/>
          </a:p>
          <a:p>
            <a:r>
              <a:rPr lang="fr-FR" b="1" dirty="0"/>
              <a:t>Règlements (UE) 2017/745 – DM + (UE) 2024/1689 – IA : </a:t>
            </a:r>
          </a:p>
          <a:p>
            <a:endParaRPr lang="fr-FR" dirty="0"/>
          </a:p>
          <a:p>
            <a:pPr>
              <a:spcAft>
                <a:spcPts val="1200"/>
              </a:spcAft>
            </a:pPr>
            <a:r>
              <a:rPr lang="fr-FR" dirty="0"/>
              <a:t>Les articles R14(3+4) , qui prévoit l’évaluation et le contrôle des OEC en vue de leur notification par une autre autorité (personne morale) n’existent pas dans le règlement sur les DM et l’IA.</a:t>
            </a:r>
          </a:p>
          <a:p>
            <a:r>
              <a:rPr lang="fr-FR" b="1" u="sng" dirty="0"/>
              <a:t>IA:</a:t>
            </a:r>
            <a:r>
              <a:rPr lang="fr-FR" dirty="0"/>
              <a:t> l’accréditation est considéré comme la seule alternative pour l’évaluation et le contrôle des OEC à notifier/notifiés.</a:t>
            </a:r>
          </a:p>
          <a:p>
            <a:endParaRPr lang="fr-FR" sz="1000" dirty="0"/>
          </a:p>
        </p:txBody>
      </p:sp>
    </p:spTree>
    <p:extLst>
      <p:ext uri="{BB962C8B-B14F-4D97-AF65-F5344CB8AC3E}">
        <p14:creationId xmlns:p14="http://schemas.microsoft.com/office/powerpoint/2010/main" val="1337768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28417C6-164A-61C7-685C-FBA8CB11BFBC}"/>
              </a:ext>
            </a:extLst>
          </p:cNvPr>
          <p:cNvSpPr>
            <a:spLocks noGrp="1"/>
          </p:cNvSpPr>
          <p:nvPr>
            <p:ph type="title"/>
          </p:nvPr>
        </p:nvSpPr>
        <p:spPr/>
        <p:txBody>
          <a:bodyPr/>
          <a:lstStyle/>
          <a:p>
            <a:r>
              <a:rPr lang="fr-FR" dirty="0">
                <a:solidFill>
                  <a:schemeClr val="bg1"/>
                </a:solidFill>
                <a:latin typeface="DIN-Regular"/>
                <a:cs typeface="DIN-Regular"/>
              </a:rPr>
              <a:t>Analyse horizontale de certains actes législatifs européens</a:t>
            </a:r>
            <a:endParaRPr lang="fr-FR" dirty="0"/>
          </a:p>
        </p:txBody>
      </p:sp>
      <p:sp>
        <p:nvSpPr>
          <p:cNvPr id="5" name="Text Placeholder 4">
            <a:extLst>
              <a:ext uri="{FF2B5EF4-FFF2-40B4-BE49-F238E27FC236}">
                <a16:creationId xmlns:a16="http://schemas.microsoft.com/office/drawing/2014/main" id="{B64AD293-570C-A32C-6362-690EB2DF03A2}"/>
              </a:ext>
            </a:extLst>
          </p:cNvPr>
          <p:cNvSpPr>
            <a:spLocks noGrp="1"/>
          </p:cNvSpPr>
          <p:nvPr>
            <p:ph type="body" sz="quarter" idx="14"/>
          </p:nvPr>
        </p:nvSpPr>
        <p:spPr/>
        <p:txBody>
          <a:bodyPr/>
          <a:lstStyle/>
          <a:p>
            <a:r>
              <a:rPr lang="fr-FR" sz="1600" dirty="0">
                <a:solidFill>
                  <a:srgbClr val="FF0000"/>
                </a:solidFill>
              </a:rPr>
              <a:t>Article R15 - Exigences concernant les autorités notifiantes (AN)</a:t>
            </a:r>
          </a:p>
        </p:txBody>
      </p:sp>
      <p:sp>
        <p:nvSpPr>
          <p:cNvPr id="6" name="Slide Number Placeholder 5">
            <a:extLst>
              <a:ext uri="{FF2B5EF4-FFF2-40B4-BE49-F238E27FC236}">
                <a16:creationId xmlns:a16="http://schemas.microsoft.com/office/drawing/2014/main" id="{EDC69A30-86C8-F472-BDFA-993AC6925C6F}"/>
              </a:ext>
            </a:extLst>
          </p:cNvPr>
          <p:cNvSpPr>
            <a:spLocks noGrp="1"/>
          </p:cNvSpPr>
          <p:nvPr>
            <p:ph type="sldNum" sz="quarter" idx="15"/>
          </p:nvPr>
        </p:nvSpPr>
        <p:spPr/>
        <p:txBody>
          <a:bodyPr/>
          <a:lstStyle/>
          <a:p>
            <a:fld id="{541663E4-CF69-41A1-A740-496A5AC59A70}" type="slidenum">
              <a:rPr lang="fr-CH" smtClean="0"/>
              <a:pPr/>
              <a:t>14</a:t>
            </a:fld>
            <a:endParaRPr lang="fr-CH"/>
          </a:p>
        </p:txBody>
      </p:sp>
      <p:sp>
        <p:nvSpPr>
          <p:cNvPr id="2" name="TextBox 1">
            <a:extLst>
              <a:ext uri="{FF2B5EF4-FFF2-40B4-BE49-F238E27FC236}">
                <a16:creationId xmlns:a16="http://schemas.microsoft.com/office/drawing/2014/main" id="{9AF29B60-7475-5197-10FE-8FE4CFA5FD20}"/>
              </a:ext>
            </a:extLst>
          </p:cNvPr>
          <p:cNvSpPr txBox="1"/>
          <p:nvPr/>
        </p:nvSpPr>
        <p:spPr>
          <a:xfrm>
            <a:off x="416460" y="1729213"/>
            <a:ext cx="8274868" cy="4308872"/>
          </a:xfrm>
          <a:prstGeom prst="rect">
            <a:avLst/>
          </a:prstGeom>
          <a:noFill/>
        </p:spPr>
        <p:txBody>
          <a:bodyPr wrap="square" rtlCol="0">
            <a:spAutoFit/>
          </a:bodyPr>
          <a:lstStyle/>
          <a:p>
            <a:r>
              <a:rPr lang="fr-FR" dirty="0">
                <a:solidFill>
                  <a:srgbClr val="00B0F0"/>
                </a:solidFill>
              </a:rPr>
              <a:t>L’article R15 de la décision est transposé dans l’ensemble des règlements.</a:t>
            </a:r>
          </a:p>
          <a:p>
            <a:endParaRPr lang="fr-FR" sz="1000" dirty="0"/>
          </a:p>
          <a:p>
            <a:r>
              <a:rPr lang="fr-FR" b="1" dirty="0"/>
              <a:t>Règlement (UE) 2017/745 – DM : </a:t>
            </a:r>
          </a:p>
          <a:p>
            <a:endParaRPr lang="fr-FR" sz="1000" dirty="0"/>
          </a:p>
          <a:p>
            <a:pPr marL="285750" indent="-285750">
              <a:buFont typeface="Wingdings" panose="05000000000000000000" pitchFamily="2" charset="2"/>
              <a:buChar char="Ø"/>
            </a:pPr>
            <a:r>
              <a:rPr lang="fr-FR" dirty="0"/>
              <a:t>La </a:t>
            </a:r>
            <a:r>
              <a:rPr lang="fr-FR" b="1" dirty="0"/>
              <a:t>compétence</a:t>
            </a:r>
            <a:r>
              <a:rPr lang="fr-FR" dirty="0"/>
              <a:t> du personnel interne des AN, est renforcée. Ils doivent disposer, </a:t>
            </a:r>
            <a:r>
              <a:rPr lang="fr-FR" b="1" u="sng" dirty="0"/>
              <a:t>en permanence</a:t>
            </a:r>
            <a:r>
              <a:rPr lang="fr-FR" dirty="0"/>
              <a:t>, de personnel ayant des compétences couvrant les domaines notifiés.</a:t>
            </a:r>
          </a:p>
          <a:p>
            <a:pPr marL="285750" indent="-285750">
              <a:buFont typeface="Wingdings" panose="05000000000000000000" pitchFamily="2" charset="2"/>
              <a:buChar char="Ø"/>
            </a:pPr>
            <a:r>
              <a:rPr lang="fr-FR" dirty="0"/>
              <a:t>La participation des AN à des </a:t>
            </a:r>
            <a:r>
              <a:rPr lang="fr-FR" b="1" dirty="0"/>
              <a:t>évaluations par les pairs </a:t>
            </a:r>
            <a:r>
              <a:rPr lang="fr-FR" dirty="0"/>
              <a:t>(échange d’expérience et de coordination de pratiques administratives entre AN).</a:t>
            </a:r>
          </a:p>
          <a:p>
            <a:endParaRPr lang="fr-FR" sz="1000" dirty="0"/>
          </a:p>
          <a:p>
            <a:r>
              <a:rPr lang="fr-FR" b="1" dirty="0"/>
              <a:t>Règlements (UE) 2024/1689 – IA : </a:t>
            </a:r>
          </a:p>
          <a:p>
            <a:endParaRPr lang="fr-FR" sz="1000" dirty="0"/>
          </a:p>
          <a:p>
            <a:r>
              <a:rPr lang="fr-FR" dirty="0"/>
              <a:t>Le règlement précise les </a:t>
            </a:r>
            <a:r>
              <a:rPr lang="fr-FR" b="1" dirty="0"/>
              <a:t>compétences</a:t>
            </a:r>
            <a:r>
              <a:rPr lang="fr-FR" dirty="0"/>
              <a:t> auxquelles l’AN doit avoir accès :</a:t>
            </a:r>
          </a:p>
          <a:p>
            <a:endParaRPr lang="fr-FR" sz="1000" dirty="0"/>
          </a:p>
          <a:p>
            <a:pPr marL="285750" indent="-285750">
              <a:buFont typeface="Wingdings" panose="05000000000000000000" pitchFamily="2" charset="2"/>
              <a:buChar char="Ø"/>
            </a:pPr>
            <a:r>
              <a:rPr lang="fr-FR" dirty="0"/>
              <a:t>Les technologies de l’information</a:t>
            </a:r>
          </a:p>
          <a:p>
            <a:pPr marL="285750" indent="-285750">
              <a:buFont typeface="Wingdings" panose="05000000000000000000" pitchFamily="2" charset="2"/>
              <a:buChar char="Ø"/>
            </a:pPr>
            <a:r>
              <a:rPr lang="fr-FR" dirty="0"/>
              <a:t>L’Intelligence Artificielle</a:t>
            </a:r>
          </a:p>
          <a:p>
            <a:pPr marL="285750" indent="-285750">
              <a:buFont typeface="Wingdings" panose="05000000000000000000" pitchFamily="2" charset="2"/>
              <a:buChar char="Ø"/>
            </a:pPr>
            <a:r>
              <a:rPr lang="fr-FR" dirty="0"/>
              <a:t>Le droit </a:t>
            </a:r>
          </a:p>
          <a:p>
            <a:pPr marL="285750" indent="-285750">
              <a:buFont typeface="Wingdings" panose="05000000000000000000" pitchFamily="2" charset="2"/>
              <a:buChar char="Ø"/>
            </a:pPr>
            <a:r>
              <a:rPr lang="fr-FR" dirty="0"/>
              <a:t>Le contrôle du respect des droits fondamentaux</a:t>
            </a:r>
          </a:p>
        </p:txBody>
      </p:sp>
    </p:spTree>
    <p:extLst>
      <p:ext uri="{BB962C8B-B14F-4D97-AF65-F5344CB8AC3E}">
        <p14:creationId xmlns:p14="http://schemas.microsoft.com/office/powerpoint/2010/main" val="31048359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28417C6-164A-61C7-685C-FBA8CB11BFBC}"/>
              </a:ext>
            </a:extLst>
          </p:cNvPr>
          <p:cNvSpPr>
            <a:spLocks noGrp="1"/>
          </p:cNvSpPr>
          <p:nvPr>
            <p:ph type="title"/>
          </p:nvPr>
        </p:nvSpPr>
        <p:spPr/>
        <p:txBody>
          <a:bodyPr/>
          <a:lstStyle/>
          <a:p>
            <a:r>
              <a:rPr lang="fr-FR" dirty="0">
                <a:solidFill>
                  <a:schemeClr val="bg1"/>
                </a:solidFill>
                <a:latin typeface="DIN-Regular"/>
                <a:cs typeface="DIN-Regular"/>
              </a:rPr>
              <a:t>Analyse horizontale de certains actes législatifs européens</a:t>
            </a:r>
            <a:endParaRPr lang="fr-FR" dirty="0"/>
          </a:p>
        </p:txBody>
      </p:sp>
      <p:sp>
        <p:nvSpPr>
          <p:cNvPr id="5" name="Text Placeholder 4">
            <a:extLst>
              <a:ext uri="{FF2B5EF4-FFF2-40B4-BE49-F238E27FC236}">
                <a16:creationId xmlns:a16="http://schemas.microsoft.com/office/drawing/2014/main" id="{B64AD293-570C-A32C-6362-690EB2DF03A2}"/>
              </a:ext>
            </a:extLst>
          </p:cNvPr>
          <p:cNvSpPr>
            <a:spLocks noGrp="1"/>
          </p:cNvSpPr>
          <p:nvPr>
            <p:ph type="body" sz="quarter" idx="14"/>
          </p:nvPr>
        </p:nvSpPr>
        <p:spPr/>
        <p:txBody>
          <a:bodyPr/>
          <a:lstStyle/>
          <a:p>
            <a:r>
              <a:rPr lang="fr-FR" sz="1600" dirty="0">
                <a:solidFill>
                  <a:srgbClr val="FF0000"/>
                </a:solidFill>
              </a:rPr>
              <a:t>Article R17 - Exigences applicables aux organismes notifiés (ON)</a:t>
            </a:r>
          </a:p>
        </p:txBody>
      </p:sp>
      <p:sp>
        <p:nvSpPr>
          <p:cNvPr id="6" name="Slide Number Placeholder 5">
            <a:extLst>
              <a:ext uri="{FF2B5EF4-FFF2-40B4-BE49-F238E27FC236}">
                <a16:creationId xmlns:a16="http://schemas.microsoft.com/office/drawing/2014/main" id="{EDC69A30-86C8-F472-BDFA-993AC6925C6F}"/>
              </a:ext>
            </a:extLst>
          </p:cNvPr>
          <p:cNvSpPr>
            <a:spLocks noGrp="1"/>
          </p:cNvSpPr>
          <p:nvPr>
            <p:ph type="sldNum" sz="quarter" idx="15"/>
          </p:nvPr>
        </p:nvSpPr>
        <p:spPr/>
        <p:txBody>
          <a:bodyPr/>
          <a:lstStyle/>
          <a:p>
            <a:fld id="{541663E4-CF69-41A1-A740-496A5AC59A70}" type="slidenum">
              <a:rPr lang="fr-CH" smtClean="0"/>
              <a:pPr/>
              <a:t>15</a:t>
            </a:fld>
            <a:endParaRPr lang="fr-CH"/>
          </a:p>
        </p:txBody>
      </p:sp>
      <p:sp>
        <p:nvSpPr>
          <p:cNvPr id="2" name="TextBox 1">
            <a:extLst>
              <a:ext uri="{FF2B5EF4-FFF2-40B4-BE49-F238E27FC236}">
                <a16:creationId xmlns:a16="http://schemas.microsoft.com/office/drawing/2014/main" id="{3F68B8A1-6FB0-4A9B-7C8D-8F916C26F20A}"/>
              </a:ext>
            </a:extLst>
          </p:cNvPr>
          <p:cNvSpPr txBox="1"/>
          <p:nvPr/>
        </p:nvSpPr>
        <p:spPr>
          <a:xfrm>
            <a:off x="416460" y="1729213"/>
            <a:ext cx="8274868" cy="4585871"/>
          </a:xfrm>
          <a:prstGeom prst="rect">
            <a:avLst/>
          </a:prstGeom>
          <a:noFill/>
        </p:spPr>
        <p:txBody>
          <a:bodyPr wrap="square" rtlCol="0">
            <a:spAutoFit/>
          </a:bodyPr>
          <a:lstStyle/>
          <a:p>
            <a:r>
              <a:rPr lang="fr-FR" dirty="0">
                <a:solidFill>
                  <a:srgbClr val="00B0F0"/>
                </a:solidFill>
              </a:rPr>
              <a:t>L’article R17 de la décision est transposé dans l’ensemble des règlements.</a:t>
            </a:r>
          </a:p>
          <a:p>
            <a:endParaRPr lang="fr-FR" sz="1000" dirty="0"/>
          </a:p>
          <a:p>
            <a:r>
              <a:rPr lang="fr-FR" b="1" dirty="0"/>
              <a:t>Règlement (UE) 2017/745 – DM : </a:t>
            </a:r>
          </a:p>
          <a:p>
            <a:endParaRPr lang="fr-FR" sz="1000" dirty="0"/>
          </a:p>
          <a:p>
            <a:pPr marL="285750" indent="-285750">
              <a:buFont typeface="Wingdings" panose="05000000000000000000" pitchFamily="2" charset="2"/>
              <a:buChar char="Ø"/>
            </a:pPr>
            <a:r>
              <a:rPr lang="fr-FR" dirty="0"/>
              <a:t>La </a:t>
            </a:r>
            <a:r>
              <a:rPr lang="fr-FR" b="1" dirty="0"/>
              <a:t>compétence</a:t>
            </a:r>
            <a:r>
              <a:rPr lang="fr-FR" dirty="0"/>
              <a:t> du personnel (si possible) interne des ON, est renforcée. Ils doivent disposer, </a:t>
            </a:r>
            <a:r>
              <a:rPr lang="fr-FR" b="1" u="sng" dirty="0"/>
              <a:t>en permanence</a:t>
            </a:r>
            <a:r>
              <a:rPr lang="fr-FR" dirty="0"/>
              <a:t>, de personnel en nombre suffisant et doté d'une expérience et de connaissances liées aux dispositifs concernés et aux technologies correspondantes pour évaluer, sur le plan médical, le caractère fonctionnel, les évaluations cliniques et les performances et la sécurité des DM .</a:t>
            </a:r>
          </a:p>
          <a:p>
            <a:pPr marL="285750" indent="-285750">
              <a:buFont typeface="Wingdings" panose="05000000000000000000" pitchFamily="2" charset="2"/>
              <a:buChar char="Ø"/>
            </a:pPr>
            <a:r>
              <a:rPr lang="fr-FR" dirty="0"/>
              <a:t>La participation des ON à des évaluations conjointes (experts de la CE et d’AN de 2 EM) et des contrôles périodiques (surveillance de l’AN national).</a:t>
            </a:r>
          </a:p>
          <a:p>
            <a:endParaRPr lang="fr-FR" sz="1000" dirty="0"/>
          </a:p>
          <a:p>
            <a:r>
              <a:rPr lang="fr-FR" b="1" dirty="0"/>
              <a:t>Règlements (UE) 2024/1689 – IA : </a:t>
            </a:r>
          </a:p>
          <a:p>
            <a:endParaRPr lang="fr-FR" sz="1000" dirty="0"/>
          </a:p>
          <a:p>
            <a:pPr marL="285750" indent="-285750">
              <a:buFont typeface="Wingdings" panose="05000000000000000000" pitchFamily="2" charset="2"/>
              <a:buChar char="Ø"/>
            </a:pPr>
            <a:r>
              <a:rPr lang="fr-FR" dirty="0"/>
              <a:t>La </a:t>
            </a:r>
            <a:r>
              <a:rPr lang="fr-FR" b="1" dirty="0"/>
              <a:t>compétence</a:t>
            </a:r>
            <a:r>
              <a:rPr lang="fr-FR" dirty="0"/>
              <a:t> du personnel interne des ON, est renforcée. Ils doivent disposer, </a:t>
            </a:r>
            <a:r>
              <a:rPr lang="fr-FR" b="1" u="sng" dirty="0"/>
              <a:t>en permanence</a:t>
            </a:r>
            <a:r>
              <a:rPr lang="fr-FR" dirty="0"/>
              <a:t>, de personnel en nombre suffisant et doté d’une expérience et de connaissances liées aux données, au traitement des données et aux types de systèmes d’IA en cause.</a:t>
            </a:r>
          </a:p>
        </p:txBody>
      </p:sp>
    </p:spTree>
    <p:extLst>
      <p:ext uri="{BB962C8B-B14F-4D97-AF65-F5344CB8AC3E}">
        <p14:creationId xmlns:p14="http://schemas.microsoft.com/office/powerpoint/2010/main" val="40270967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28417C6-164A-61C7-685C-FBA8CB11BFBC}"/>
              </a:ext>
            </a:extLst>
          </p:cNvPr>
          <p:cNvSpPr>
            <a:spLocks noGrp="1"/>
          </p:cNvSpPr>
          <p:nvPr>
            <p:ph type="title"/>
          </p:nvPr>
        </p:nvSpPr>
        <p:spPr/>
        <p:txBody>
          <a:bodyPr/>
          <a:lstStyle/>
          <a:p>
            <a:r>
              <a:rPr lang="fr-FR" dirty="0">
                <a:solidFill>
                  <a:schemeClr val="bg1"/>
                </a:solidFill>
                <a:latin typeface="DIN-Regular"/>
                <a:cs typeface="DIN-Regular"/>
              </a:rPr>
              <a:t>Analyse horizontale de certains actes législatifs européens</a:t>
            </a:r>
            <a:endParaRPr lang="fr-FR" dirty="0"/>
          </a:p>
        </p:txBody>
      </p:sp>
      <p:sp>
        <p:nvSpPr>
          <p:cNvPr id="5" name="Text Placeholder 4">
            <a:extLst>
              <a:ext uri="{FF2B5EF4-FFF2-40B4-BE49-F238E27FC236}">
                <a16:creationId xmlns:a16="http://schemas.microsoft.com/office/drawing/2014/main" id="{B64AD293-570C-A32C-6362-690EB2DF03A2}"/>
              </a:ext>
            </a:extLst>
          </p:cNvPr>
          <p:cNvSpPr>
            <a:spLocks noGrp="1"/>
          </p:cNvSpPr>
          <p:nvPr>
            <p:ph type="body" sz="quarter" idx="14"/>
          </p:nvPr>
        </p:nvSpPr>
        <p:spPr/>
        <p:txBody>
          <a:bodyPr/>
          <a:lstStyle/>
          <a:p>
            <a:r>
              <a:rPr lang="fr-FR" sz="1600" dirty="0">
                <a:solidFill>
                  <a:srgbClr val="FF0000"/>
                </a:solidFill>
              </a:rPr>
              <a:t>Article R17 - Exigences applicables aux organismes notifiés (ON)</a:t>
            </a:r>
          </a:p>
        </p:txBody>
      </p:sp>
      <p:sp>
        <p:nvSpPr>
          <p:cNvPr id="6" name="Slide Number Placeholder 5">
            <a:extLst>
              <a:ext uri="{FF2B5EF4-FFF2-40B4-BE49-F238E27FC236}">
                <a16:creationId xmlns:a16="http://schemas.microsoft.com/office/drawing/2014/main" id="{EDC69A30-86C8-F472-BDFA-993AC6925C6F}"/>
              </a:ext>
            </a:extLst>
          </p:cNvPr>
          <p:cNvSpPr>
            <a:spLocks noGrp="1"/>
          </p:cNvSpPr>
          <p:nvPr>
            <p:ph type="sldNum" sz="quarter" idx="15"/>
          </p:nvPr>
        </p:nvSpPr>
        <p:spPr/>
        <p:txBody>
          <a:bodyPr/>
          <a:lstStyle/>
          <a:p>
            <a:fld id="{541663E4-CF69-41A1-A740-496A5AC59A70}" type="slidenum">
              <a:rPr lang="fr-CH" smtClean="0"/>
              <a:pPr/>
              <a:t>16</a:t>
            </a:fld>
            <a:endParaRPr lang="fr-CH"/>
          </a:p>
        </p:txBody>
      </p:sp>
      <p:sp>
        <p:nvSpPr>
          <p:cNvPr id="2" name="TextBox 1">
            <a:extLst>
              <a:ext uri="{FF2B5EF4-FFF2-40B4-BE49-F238E27FC236}">
                <a16:creationId xmlns:a16="http://schemas.microsoft.com/office/drawing/2014/main" id="{3F68B8A1-6FB0-4A9B-7C8D-8F916C26F20A}"/>
              </a:ext>
            </a:extLst>
          </p:cNvPr>
          <p:cNvSpPr txBox="1"/>
          <p:nvPr/>
        </p:nvSpPr>
        <p:spPr>
          <a:xfrm>
            <a:off x="416460" y="1729213"/>
            <a:ext cx="8274868" cy="4154984"/>
          </a:xfrm>
          <a:prstGeom prst="rect">
            <a:avLst/>
          </a:prstGeom>
          <a:noFill/>
        </p:spPr>
        <p:txBody>
          <a:bodyPr wrap="square" rtlCol="0">
            <a:spAutoFit/>
          </a:bodyPr>
          <a:lstStyle/>
          <a:p>
            <a:r>
              <a:rPr lang="fr-FR" b="1" dirty="0">
                <a:solidFill>
                  <a:srgbClr val="00B0F0"/>
                </a:solidFill>
              </a:rPr>
              <a:t>Cas particulier du règlement (UE) 2019/881 – Certification de cybersécurité des TIC</a:t>
            </a:r>
            <a:endParaRPr lang="fr-FR" sz="1000" b="1" dirty="0"/>
          </a:p>
          <a:p>
            <a:endParaRPr lang="fr-FR" sz="1000" dirty="0"/>
          </a:p>
          <a:p>
            <a:r>
              <a:rPr lang="fr-FR" dirty="0"/>
              <a:t>Ce règlement ne prévoit pas de marquage CE de produits couverts par un schéma de certification européen de cybersécurité. Les schémas existants ou en cours de développement sont destinés à couvrir des domaines tels que les critères communs, le cloud </a:t>
            </a:r>
            <a:r>
              <a:rPr lang="fr-FR" dirty="0" err="1"/>
              <a:t>computing</a:t>
            </a:r>
            <a:r>
              <a:rPr lang="fr-FR" dirty="0"/>
              <a:t>, la 5G, l’internet des objets… mais sans s’intéresser à la sécurité des produits couverts par ces schémas de certification européens.</a:t>
            </a:r>
          </a:p>
          <a:p>
            <a:endParaRPr lang="fr-FR" sz="1000" dirty="0"/>
          </a:p>
          <a:p>
            <a:r>
              <a:rPr lang="fr-FR" dirty="0"/>
              <a:t>Cependant, ce règlement prévoit l’accréditation des OEC délivrant des certificats basés sur les schémas de certification européens pour démontrer leurs compétences dans les domaines concernés.</a:t>
            </a:r>
          </a:p>
          <a:p>
            <a:endParaRPr lang="fr-FR" sz="1000" dirty="0"/>
          </a:p>
          <a:p>
            <a:r>
              <a:rPr lang="fr-FR" dirty="0"/>
              <a:t>Une annexe a été introduite pour décrire les exigences auxquelles doivent satisfaire les OEC, au même titre que les autres règlements qui sont analysés sans le présent document.</a:t>
            </a:r>
          </a:p>
          <a:p>
            <a:endParaRPr lang="fr-FR" sz="1000" dirty="0"/>
          </a:p>
        </p:txBody>
      </p:sp>
    </p:spTree>
    <p:extLst>
      <p:ext uri="{BB962C8B-B14F-4D97-AF65-F5344CB8AC3E}">
        <p14:creationId xmlns:p14="http://schemas.microsoft.com/office/powerpoint/2010/main" val="38885787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28417C6-164A-61C7-685C-FBA8CB11BFBC}"/>
              </a:ext>
            </a:extLst>
          </p:cNvPr>
          <p:cNvSpPr>
            <a:spLocks noGrp="1"/>
          </p:cNvSpPr>
          <p:nvPr>
            <p:ph type="title"/>
          </p:nvPr>
        </p:nvSpPr>
        <p:spPr/>
        <p:txBody>
          <a:bodyPr/>
          <a:lstStyle/>
          <a:p>
            <a:r>
              <a:rPr lang="fr-FR" dirty="0">
                <a:solidFill>
                  <a:schemeClr val="bg1"/>
                </a:solidFill>
                <a:latin typeface="DIN-Regular"/>
                <a:cs typeface="DIN-Regular"/>
              </a:rPr>
              <a:t>Analyse horizontale de certains actes législatifs européens</a:t>
            </a:r>
            <a:endParaRPr lang="fr-FR" dirty="0"/>
          </a:p>
        </p:txBody>
      </p:sp>
      <p:sp>
        <p:nvSpPr>
          <p:cNvPr id="5" name="Text Placeholder 4">
            <a:extLst>
              <a:ext uri="{FF2B5EF4-FFF2-40B4-BE49-F238E27FC236}">
                <a16:creationId xmlns:a16="http://schemas.microsoft.com/office/drawing/2014/main" id="{B64AD293-570C-A32C-6362-690EB2DF03A2}"/>
              </a:ext>
            </a:extLst>
          </p:cNvPr>
          <p:cNvSpPr>
            <a:spLocks noGrp="1"/>
          </p:cNvSpPr>
          <p:nvPr>
            <p:ph type="body" sz="quarter" idx="14"/>
          </p:nvPr>
        </p:nvSpPr>
        <p:spPr/>
        <p:txBody>
          <a:bodyPr/>
          <a:lstStyle/>
          <a:p>
            <a:r>
              <a:rPr lang="fr-FR" sz="1600" dirty="0">
                <a:solidFill>
                  <a:srgbClr val="FF0000"/>
                </a:solidFill>
              </a:rPr>
              <a:t>Article R22 - Demande de notification</a:t>
            </a:r>
          </a:p>
        </p:txBody>
      </p:sp>
      <p:sp>
        <p:nvSpPr>
          <p:cNvPr id="6" name="Slide Number Placeholder 5">
            <a:extLst>
              <a:ext uri="{FF2B5EF4-FFF2-40B4-BE49-F238E27FC236}">
                <a16:creationId xmlns:a16="http://schemas.microsoft.com/office/drawing/2014/main" id="{EDC69A30-86C8-F472-BDFA-993AC6925C6F}"/>
              </a:ext>
            </a:extLst>
          </p:cNvPr>
          <p:cNvSpPr>
            <a:spLocks noGrp="1"/>
          </p:cNvSpPr>
          <p:nvPr>
            <p:ph type="sldNum" sz="quarter" idx="15"/>
          </p:nvPr>
        </p:nvSpPr>
        <p:spPr/>
        <p:txBody>
          <a:bodyPr/>
          <a:lstStyle/>
          <a:p>
            <a:fld id="{541663E4-CF69-41A1-A740-496A5AC59A70}" type="slidenum">
              <a:rPr lang="fr-CH" smtClean="0"/>
              <a:pPr/>
              <a:t>17</a:t>
            </a:fld>
            <a:endParaRPr lang="fr-CH"/>
          </a:p>
        </p:txBody>
      </p:sp>
      <p:sp>
        <p:nvSpPr>
          <p:cNvPr id="2" name="TextBox 1">
            <a:extLst>
              <a:ext uri="{FF2B5EF4-FFF2-40B4-BE49-F238E27FC236}">
                <a16:creationId xmlns:a16="http://schemas.microsoft.com/office/drawing/2014/main" id="{55C855D6-92C4-6667-E654-C02F35D5B92E}"/>
              </a:ext>
            </a:extLst>
          </p:cNvPr>
          <p:cNvSpPr txBox="1"/>
          <p:nvPr/>
        </p:nvSpPr>
        <p:spPr>
          <a:xfrm>
            <a:off x="416460" y="1729213"/>
            <a:ext cx="8274868" cy="4185761"/>
          </a:xfrm>
          <a:prstGeom prst="rect">
            <a:avLst/>
          </a:prstGeom>
          <a:noFill/>
        </p:spPr>
        <p:txBody>
          <a:bodyPr wrap="square" rtlCol="0">
            <a:spAutoFit/>
          </a:bodyPr>
          <a:lstStyle/>
          <a:p>
            <a:r>
              <a:rPr lang="fr-FR" dirty="0">
                <a:solidFill>
                  <a:srgbClr val="00B0F0"/>
                </a:solidFill>
              </a:rPr>
              <a:t>L’article R22 de la décision est transposé dans l’ensemble des règlements.</a:t>
            </a:r>
          </a:p>
          <a:p>
            <a:endParaRPr lang="fr-FR" sz="1000" dirty="0"/>
          </a:p>
          <a:p>
            <a:r>
              <a:rPr lang="fr-FR" b="1" dirty="0"/>
              <a:t>Règlement (UE) 2017/745 – DM : </a:t>
            </a:r>
          </a:p>
          <a:p>
            <a:endParaRPr lang="fr-FR" sz="1000" dirty="0"/>
          </a:p>
          <a:p>
            <a:r>
              <a:rPr lang="fr-FR" dirty="0"/>
              <a:t>Le règlement dispose d’un article supplémentaire pour encadrer l’évaluation de la demande d’un OEC en vue de sa notification par un EM.</a:t>
            </a:r>
          </a:p>
          <a:p>
            <a:endParaRPr lang="fr-FR" sz="1000" dirty="0"/>
          </a:p>
          <a:p>
            <a:r>
              <a:rPr lang="fr-FR" dirty="0"/>
              <a:t>Il prévoit l’intervention de la CE et du Groupe de Coordination en matière de Dispositifs Médicaux (GCDM). Une équipe d’évaluation conjointe, composée de trois experts dont deux représentants d’autres Etats Membres (EM) et un représentant de la CE, analyse le rapport d’analyse des documents de la demande par l’AN.</a:t>
            </a:r>
          </a:p>
          <a:p>
            <a:endParaRPr lang="fr-FR" sz="1000" dirty="0"/>
          </a:p>
          <a:p>
            <a:r>
              <a:rPr lang="fr-FR" dirty="0"/>
              <a:t>Il prévoit également une évaluation sur site de l’OEC à laquelle participent l’AN et l’équipe d’évaluation conjointe.</a:t>
            </a:r>
          </a:p>
          <a:p>
            <a:endParaRPr lang="fr-FR" sz="1000" dirty="0"/>
          </a:p>
          <a:p>
            <a:r>
              <a:rPr lang="fr-FR" dirty="0"/>
              <a:t>La notification est sous la supervision des EM, de la CE et du GCDM. Ce contrôle à trois tête remplace l’accréditation définie par le règlement (CE) n° 765/2008.</a:t>
            </a:r>
          </a:p>
        </p:txBody>
      </p:sp>
    </p:spTree>
    <p:extLst>
      <p:ext uri="{BB962C8B-B14F-4D97-AF65-F5344CB8AC3E}">
        <p14:creationId xmlns:p14="http://schemas.microsoft.com/office/powerpoint/2010/main" val="23429915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28417C6-164A-61C7-685C-FBA8CB11BFBC}"/>
              </a:ext>
            </a:extLst>
          </p:cNvPr>
          <p:cNvSpPr>
            <a:spLocks noGrp="1"/>
          </p:cNvSpPr>
          <p:nvPr>
            <p:ph type="title"/>
          </p:nvPr>
        </p:nvSpPr>
        <p:spPr/>
        <p:txBody>
          <a:bodyPr/>
          <a:lstStyle/>
          <a:p>
            <a:r>
              <a:rPr lang="fr-FR" dirty="0">
                <a:solidFill>
                  <a:schemeClr val="bg1"/>
                </a:solidFill>
                <a:latin typeface="DIN-Regular"/>
                <a:cs typeface="DIN-Regular"/>
              </a:rPr>
              <a:t>Analyse horizontale de certains actes législatifs européens</a:t>
            </a:r>
            <a:endParaRPr lang="fr-FR" dirty="0"/>
          </a:p>
        </p:txBody>
      </p:sp>
      <p:sp>
        <p:nvSpPr>
          <p:cNvPr id="5" name="Text Placeholder 4">
            <a:extLst>
              <a:ext uri="{FF2B5EF4-FFF2-40B4-BE49-F238E27FC236}">
                <a16:creationId xmlns:a16="http://schemas.microsoft.com/office/drawing/2014/main" id="{B64AD293-570C-A32C-6362-690EB2DF03A2}"/>
              </a:ext>
            </a:extLst>
          </p:cNvPr>
          <p:cNvSpPr>
            <a:spLocks noGrp="1"/>
          </p:cNvSpPr>
          <p:nvPr>
            <p:ph type="body" sz="quarter" idx="14"/>
          </p:nvPr>
        </p:nvSpPr>
        <p:spPr/>
        <p:txBody>
          <a:bodyPr/>
          <a:lstStyle/>
          <a:p>
            <a:r>
              <a:rPr lang="fr-FR" sz="1600" dirty="0">
                <a:solidFill>
                  <a:srgbClr val="FF0000"/>
                </a:solidFill>
              </a:rPr>
              <a:t>Article R23 - Procédure de notification</a:t>
            </a:r>
          </a:p>
        </p:txBody>
      </p:sp>
      <p:sp>
        <p:nvSpPr>
          <p:cNvPr id="6" name="Slide Number Placeholder 5">
            <a:extLst>
              <a:ext uri="{FF2B5EF4-FFF2-40B4-BE49-F238E27FC236}">
                <a16:creationId xmlns:a16="http://schemas.microsoft.com/office/drawing/2014/main" id="{EDC69A30-86C8-F472-BDFA-993AC6925C6F}"/>
              </a:ext>
            </a:extLst>
          </p:cNvPr>
          <p:cNvSpPr>
            <a:spLocks noGrp="1"/>
          </p:cNvSpPr>
          <p:nvPr>
            <p:ph type="sldNum" sz="quarter" idx="15"/>
          </p:nvPr>
        </p:nvSpPr>
        <p:spPr/>
        <p:txBody>
          <a:bodyPr/>
          <a:lstStyle/>
          <a:p>
            <a:fld id="{541663E4-CF69-41A1-A740-496A5AC59A70}" type="slidenum">
              <a:rPr lang="fr-CH" smtClean="0"/>
              <a:pPr/>
              <a:t>18</a:t>
            </a:fld>
            <a:endParaRPr lang="fr-CH"/>
          </a:p>
        </p:txBody>
      </p:sp>
      <p:sp>
        <p:nvSpPr>
          <p:cNvPr id="2" name="TextBox 1">
            <a:extLst>
              <a:ext uri="{FF2B5EF4-FFF2-40B4-BE49-F238E27FC236}">
                <a16:creationId xmlns:a16="http://schemas.microsoft.com/office/drawing/2014/main" id="{22D4179B-149B-3F4F-8BA6-0BB70A70CB31}"/>
              </a:ext>
            </a:extLst>
          </p:cNvPr>
          <p:cNvSpPr txBox="1"/>
          <p:nvPr/>
        </p:nvSpPr>
        <p:spPr>
          <a:xfrm>
            <a:off x="416460" y="1729213"/>
            <a:ext cx="8274868" cy="4462760"/>
          </a:xfrm>
          <a:prstGeom prst="rect">
            <a:avLst/>
          </a:prstGeom>
          <a:noFill/>
        </p:spPr>
        <p:txBody>
          <a:bodyPr wrap="square" rtlCol="0">
            <a:spAutoFit/>
          </a:bodyPr>
          <a:lstStyle/>
          <a:p>
            <a:r>
              <a:rPr lang="fr-FR" dirty="0">
                <a:solidFill>
                  <a:srgbClr val="00B0F0"/>
                </a:solidFill>
              </a:rPr>
              <a:t>L’article R23 de la décision est transposé dans l’ensemble des règlements.</a:t>
            </a:r>
          </a:p>
          <a:p>
            <a:endParaRPr lang="fr-FR" sz="1000" dirty="0"/>
          </a:p>
          <a:p>
            <a:r>
              <a:rPr lang="fr-FR" b="1" dirty="0"/>
              <a:t>Règlement (UE) 2017/745 – DM : </a:t>
            </a:r>
          </a:p>
          <a:p>
            <a:endParaRPr lang="fr-FR" sz="1000" dirty="0"/>
          </a:p>
          <a:p>
            <a:r>
              <a:rPr lang="fr-FR" dirty="0"/>
              <a:t>L’accréditation n’est pas considéré comme l’outil pour garantir la compétence des OEC candidats à une notification. Elle se construit autour du rapport d’évaluation de l’AN, de l’avis de l’équipe d’évaluation conjointe et de la recommandation du GCDM.</a:t>
            </a:r>
          </a:p>
          <a:p>
            <a:endParaRPr lang="fr-FR" sz="1000" dirty="0"/>
          </a:p>
          <a:p>
            <a:r>
              <a:rPr lang="fr-FR" dirty="0"/>
              <a:t>Ce règlement dispose de 10 paragraphes qui complètent l’article R23 de la décision pour décrire la procédure de notification applicables aux OEC actifs dans ce domaine.</a:t>
            </a:r>
          </a:p>
          <a:p>
            <a:endParaRPr lang="fr-FR" sz="1000" dirty="0"/>
          </a:p>
          <a:p>
            <a:r>
              <a:rPr lang="fr-FR" dirty="0"/>
              <a:t>Ainsi, le processus d’objection est considérablement étendu pour permettre aux autres EM et à la CE de s’exprimer sur chaque notification. En cas d’objection, le GCDM peut intervenir comme tiers de confiance en consultant l’ensemble des parties concernées.</a:t>
            </a:r>
          </a:p>
          <a:p>
            <a:endParaRPr lang="fr-FR" sz="1000" dirty="0"/>
          </a:p>
          <a:p>
            <a:r>
              <a:rPr lang="fr-FR" dirty="0"/>
              <a:t>La DG SANTE, responsable de ce règlement, ne considère pas l’accréditation comme un outil de confiance pour évaluer la compétence des ON, comme le font les autres DG chargées de rédiger les autres règlementation analysées ici.</a:t>
            </a:r>
          </a:p>
        </p:txBody>
      </p:sp>
    </p:spTree>
    <p:extLst>
      <p:ext uri="{BB962C8B-B14F-4D97-AF65-F5344CB8AC3E}">
        <p14:creationId xmlns:p14="http://schemas.microsoft.com/office/powerpoint/2010/main" val="2454126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28417C6-164A-61C7-685C-FBA8CB11BFBC}"/>
              </a:ext>
            </a:extLst>
          </p:cNvPr>
          <p:cNvSpPr>
            <a:spLocks noGrp="1"/>
          </p:cNvSpPr>
          <p:nvPr>
            <p:ph type="title"/>
          </p:nvPr>
        </p:nvSpPr>
        <p:spPr/>
        <p:txBody>
          <a:bodyPr/>
          <a:lstStyle/>
          <a:p>
            <a:r>
              <a:rPr lang="fr-FR" dirty="0">
                <a:solidFill>
                  <a:schemeClr val="bg1"/>
                </a:solidFill>
                <a:latin typeface="DIN-Regular"/>
                <a:cs typeface="DIN-Regular"/>
              </a:rPr>
              <a:t>Analyse horizontale de certains actes législatifs européens</a:t>
            </a:r>
            <a:endParaRPr lang="fr-FR" dirty="0"/>
          </a:p>
        </p:txBody>
      </p:sp>
      <p:sp>
        <p:nvSpPr>
          <p:cNvPr id="5" name="Text Placeholder 4">
            <a:extLst>
              <a:ext uri="{FF2B5EF4-FFF2-40B4-BE49-F238E27FC236}">
                <a16:creationId xmlns:a16="http://schemas.microsoft.com/office/drawing/2014/main" id="{B64AD293-570C-A32C-6362-690EB2DF03A2}"/>
              </a:ext>
            </a:extLst>
          </p:cNvPr>
          <p:cNvSpPr>
            <a:spLocks noGrp="1"/>
          </p:cNvSpPr>
          <p:nvPr>
            <p:ph type="body" sz="quarter" idx="14"/>
          </p:nvPr>
        </p:nvSpPr>
        <p:spPr/>
        <p:txBody>
          <a:bodyPr/>
          <a:lstStyle/>
          <a:p>
            <a:r>
              <a:rPr lang="fr-FR" sz="1600" dirty="0">
                <a:solidFill>
                  <a:srgbClr val="FF0000"/>
                </a:solidFill>
              </a:rPr>
              <a:t>Article R25 - Modifications apportées à la notification</a:t>
            </a:r>
          </a:p>
        </p:txBody>
      </p:sp>
      <p:sp>
        <p:nvSpPr>
          <p:cNvPr id="6" name="Slide Number Placeholder 5">
            <a:extLst>
              <a:ext uri="{FF2B5EF4-FFF2-40B4-BE49-F238E27FC236}">
                <a16:creationId xmlns:a16="http://schemas.microsoft.com/office/drawing/2014/main" id="{EDC69A30-86C8-F472-BDFA-993AC6925C6F}"/>
              </a:ext>
            </a:extLst>
          </p:cNvPr>
          <p:cNvSpPr>
            <a:spLocks noGrp="1"/>
          </p:cNvSpPr>
          <p:nvPr>
            <p:ph type="sldNum" sz="quarter" idx="15"/>
          </p:nvPr>
        </p:nvSpPr>
        <p:spPr/>
        <p:txBody>
          <a:bodyPr/>
          <a:lstStyle/>
          <a:p>
            <a:fld id="{541663E4-CF69-41A1-A740-496A5AC59A70}" type="slidenum">
              <a:rPr lang="fr-CH" smtClean="0"/>
              <a:pPr/>
              <a:t>19</a:t>
            </a:fld>
            <a:endParaRPr lang="fr-CH"/>
          </a:p>
        </p:txBody>
      </p:sp>
      <p:sp>
        <p:nvSpPr>
          <p:cNvPr id="2" name="TextBox 1">
            <a:extLst>
              <a:ext uri="{FF2B5EF4-FFF2-40B4-BE49-F238E27FC236}">
                <a16:creationId xmlns:a16="http://schemas.microsoft.com/office/drawing/2014/main" id="{DB836072-A420-FC1D-F98D-B3AAC62DF148}"/>
              </a:ext>
            </a:extLst>
          </p:cNvPr>
          <p:cNvSpPr txBox="1"/>
          <p:nvPr/>
        </p:nvSpPr>
        <p:spPr>
          <a:xfrm>
            <a:off x="416460" y="1729213"/>
            <a:ext cx="8274868" cy="4462760"/>
          </a:xfrm>
          <a:prstGeom prst="rect">
            <a:avLst/>
          </a:prstGeom>
          <a:noFill/>
        </p:spPr>
        <p:txBody>
          <a:bodyPr wrap="square" rtlCol="0">
            <a:spAutoFit/>
          </a:bodyPr>
          <a:lstStyle/>
          <a:p>
            <a:r>
              <a:rPr lang="fr-FR" dirty="0">
                <a:solidFill>
                  <a:srgbClr val="00B0F0"/>
                </a:solidFill>
              </a:rPr>
              <a:t>L’article R25 de la décision est transposé dans les règlements « batteries » et « Cyberrésilience ».</a:t>
            </a:r>
          </a:p>
          <a:p>
            <a:endParaRPr lang="fr-FR" sz="1000" dirty="0"/>
          </a:p>
          <a:p>
            <a:r>
              <a:rPr lang="fr-FR" b="1" dirty="0"/>
              <a:t>Règlements (UE) 2017/745 – DM + (UE) 2024/1689 – IA : </a:t>
            </a:r>
          </a:p>
          <a:p>
            <a:endParaRPr lang="fr-FR" sz="1000" dirty="0"/>
          </a:p>
          <a:p>
            <a:r>
              <a:rPr lang="fr-FR" dirty="0"/>
              <a:t>Les exigences définies pour gérer les modifications apportées à la notification sont très différentes de celles établies dans les autres règlements (criticité des domaines ?). </a:t>
            </a:r>
          </a:p>
          <a:p>
            <a:endParaRPr lang="fr-FR" sz="1000" dirty="0"/>
          </a:p>
          <a:p>
            <a:r>
              <a:rPr lang="fr-FR" dirty="0"/>
              <a:t>Elles sont issues du renforcement drastique de la règlementation dans le domaine des DM entre 2012 et 2017 ayant conduit à la dénotification de plusieurs ON.</a:t>
            </a:r>
          </a:p>
          <a:p>
            <a:endParaRPr lang="fr-FR" sz="1000" dirty="0"/>
          </a:p>
          <a:p>
            <a:r>
              <a:rPr lang="fr-FR" dirty="0"/>
              <a:t>Cette procédure s’applique en général aux OEC qui ne répondent plus aux exigences ayant conduits à leur notification. Ici, la procédure prévoit le cas d’un ON qui décide de cesser ses activités pour encadrer le maintien de la validité de ses certificats et garantir la conformité des produits de manière temporaire.</a:t>
            </a:r>
          </a:p>
          <a:p>
            <a:endParaRPr lang="fr-FR" sz="1000" dirty="0"/>
          </a:p>
          <a:p>
            <a:r>
              <a:rPr lang="fr-FR" dirty="0"/>
              <a:t>Seuls ces deux règlements disposent de cette procédure. Le reste de ceux développés depuis 2017, sont attachés au contenu de l’article R25 de la décision.</a:t>
            </a:r>
          </a:p>
        </p:txBody>
      </p:sp>
    </p:spTree>
    <p:extLst>
      <p:ext uri="{BB962C8B-B14F-4D97-AF65-F5344CB8AC3E}">
        <p14:creationId xmlns:p14="http://schemas.microsoft.com/office/powerpoint/2010/main" val="3238659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solidFill>
                  <a:schemeClr val="bg1"/>
                </a:solidFill>
                <a:latin typeface="DIN-Regular"/>
                <a:cs typeface="DIN-Regular"/>
              </a:rPr>
              <a:t>Le cadre légal européen</a:t>
            </a:r>
          </a:p>
        </p:txBody>
      </p:sp>
      <p:sp>
        <p:nvSpPr>
          <p:cNvPr id="17" name="Text Placeholder 18"/>
          <p:cNvSpPr>
            <a:spLocks noGrp="1"/>
          </p:cNvSpPr>
          <p:nvPr>
            <p:ph type="body" sz="quarter" idx="14"/>
          </p:nvPr>
        </p:nvSpPr>
        <p:spPr/>
        <p:txBody>
          <a:bodyPr/>
          <a:lstStyle/>
          <a:p>
            <a:r>
              <a:rPr lang="fr-FR" sz="1600" dirty="0"/>
              <a:t>le cadre légal de l’accréditation en Europe</a:t>
            </a:r>
          </a:p>
        </p:txBody>
      </p:sp>
      <p:sp>
        <p:nvSpPr>
          <p:cNvPr id="4" name="TextBox 3">
            <a:extLst>
              <a:ext uri="{FF2B5EF4-FFF2-40B4-BE49-F238E27FC236}">
                <a16:creationId xmlns:a16="http://schemas.microsoft.com/office/drawing/2014/main" id="{5D312CB5-A22A-7EF3-AA3B-882F8860D30F}"/>
              </a:ext>
            </a:extLst>
          </p:cNvPr>
          <p:cNvSpPr txBox="1"/>
          <p:nvPr/>
        </p:nvSpPr>
        <p:spPr>
          <a:xfrm>
            <a:off x="416460" y="1938938"/>
            <a:ext cx="8579448" cy="3416320"/>
          </a:xfrm>
          <a:prstGeom prst="rect">
            <a:avLst/>
          </a:prstGeom>
          <a:noFill/>
        </p:spPr>
        <p:txBody>
          <a:bodyPr wrap="square" rtlCol="0">
            <a:spAutoFit/>
          </a:bodyPr>
          <a:lstStyle/>
          <a:p>
            <a:r>
              <a:rPr lang="fr-FR" dirty="0"/>
              <a:t>Le cadre légal européen relatif à l’accréditation a été intégré dans deux documents complémentaires ont été publiés le 9 juillet 2008 :</a:t>
            </a:r>
          </a:p>
          <a:p>
            <a:r>
              <a:rPr lang="fr-FR" dirty="0"/>
              <a:t> </a:t>
            </a:r>
          </a:p>
          <a:p>
            <a:pPr marL="285750" indent="-285750">
              <a:buFont typeface="Wingdings" panose="05000000000000000000" pitchFamily="2" charset="2"/>
              <a:buChar char="Ø"/>
            </a:pPr>
            <a:r>
              <a:rPr lang="fr-FR" b="1" dirty="0"/>
              <a:t>Règlement (CE) n° 765/2008</a:t>
            </a:r>
            <a:r>
              <a:rPr lang="fr-FR" dirty="0"/>
              <a:t>– Cadre légal pour l’accréditation dans l’UE</a:t>
            </a:r>
          </a:p>
          <a:p>
            <a:pPr marL="285750" indent="-285750">
              <a:buFont typeface="Wingdings" panose="05000000000000000000" pitchFamily="2" charset="2"/>
              <a:buChar char="Ø"/>
            </a:pPr>
            <a:r>
              <a:rPr lang="fr-FR" b="1" dirty="0"/>
              <a:t>Décision 768/2008/CE </a:t>
            </a:r>
            <a:r>
              <a:rPr lang="fr-FR" dirty="0"/>
              <a:t>– Cadre commun pour la révision de la législation européenne sectorielle et les procédures d’évaluation des produits</a:t>
            </a:r>
          </a:p>
          <a:p>
            <a:pPr marL="285750" indent="-285750">
              <a:buFont typeface="Wingdings" panose="05000000000000000000" pitchFamily="2" charset="2"/>
              <a:buChar char="Ø"/>
            </a:pPr>
            <a:endParaRPr lang="fr-FR" dirty="0"/>
          </a:p>
          <a:p>
            <a:r>
              <a:rPr lang="fr-FR" dirty="0"/>
              <a:t>Ces deux documents structurent le fonctionnement de l’accréditation au sein de l’UE et encadrent la révision de la législation européenne qui assurent la commercialisation des produits dans l’UE.</a:t>
            </a:r>
          </a:p>
          <a:p>
            <a:endParaRPr lang="fr-FR" dirty="0"/>
          </a:p>
          <a:p>
            <a:r>
              <a:rPr lang="fr-FR" dirty="0"/>
              <a:t>Ce cadre juridique est unique et spécifique à l’UE (rien de comparable au niveau mondial).</a:t>
            </a:r>
          </a:p>
        </p:txBody>
      </p:sp>
    </p:spTree>
    <p:extLst>
      <p:ext uri="{BB962C8B-B14F-4D97-AF65-F5344CB8AC3E}">
        <p14:creationId xmlns:p14="http://schemas.microsoft.com/office/powerpoint/2010/main" val="37761327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28417C6-164A-61C7-685C-FBA8CB11BFBC}"/>
              </a:ext>
            </a:extLst>
          </p:cNvPr>
          <p:cNvSpPr>
            <a:spLocks noGrp="1"/>
          </p:cNvSpPr>
          <p:nvPr>
            <p:ph type="title"/>
          </p:nvPr>
        </p:nvSpPr>
        <p:spPr/>
        <p:txBody>
          <a:bodyPr/>
          <a:lstStyle/>
          <a:p>
            <a:r>
              <a:rPr lang="fr-FR" dirty="0">
                <a:solidFill>
                  <a:schemeClr val="bg1"/>
                </a:solidFill>
                <a:latin typeface="DIN-Regular"/>
                <a:cs typeface="DIN-Regular"/>
              </a:rPr>
              <a:t>Analyse horizontale de certains actes législatifs européens</a:t>
            </a:r>
            <a:endParaRPr lang="fr-FR" dirty="0"/>
          </a:p>
        </p:txBody>
      </p:sp>
      <p:sp>
        <p:nvSpPr>
          <p:cNvPr id="5" name="Text Placeholder 4">
            <a:extLst>
              <a:ext uri="{FF2B5EF4-FFF2-40B4-BE49-F238E27FC236}">
                <a16:creationId xmlns:a16="http://schemas.microsoft.com/office/drawing/2014/main" id="{B64AD293-570C-A32C-6362-690EB2DF03A2}"/>
              </a:ext>
            </a:extLst>
          </p:cNvPr>
          <p:cNvSpPr>
            <a:spLocks noGrp="1"/>
          </p:cNvSpPr>
          <p:nvPr>
            <p:ph type="body" sz="quarter" idx="14"/>
          </p:nvPr>
        </p:nvSpPr>
        <p:spPr/>
        <p:txBody>
          <a:bodyPr/>
          <a:lstStyle/>
          <a:p>
            <a:r>
              <a:rPr lang="fr-FR" sz="1600" dirty="0">
                <a:solidFill>
                  <a:srgbClr val="FF0000"/>
                </a:solidFill>
              </a:rPr>
              <a:t>Article R25 - Modifications apportées à la notification</a:t>
            </a:r>
          </a:p>
        </p:txBody>
      </p:sp>
      <p:sp>
        <p:nvSpPr>
          <p:cNvPr id="6" name="Slide Number Placeholder 5">
            <a:extLst>
              <a:ext uri="{FF2B5EF4-FFF2-40B4-BE49-F238E27FC236}">
                <a16:creationId xmlns:a16="http://schemas.microsoft.com/office/drawing/2014/main" id="{EDC69A30-86C8-F472-BDFA-993AC6925C6F}"/>
              </a:ext>
            </a:extLst>
          </p:cNvPr>
          <p:cNvSpPr>
            <a:spLocks noGrp="1"/>
          </p:cNvSpPr>
          <p:nvPr>
            <p:ph type="sldNum" sz="quarter" idx="15"/>
          </p:nvPr>
        </p:nvSpPr>
        <p:spPr/>
        <p:txBody>
          <a:bodyPr/>
          <a:lstStyle/>
          <a:p>
            <a:fld id="{541663E4-CF69-41A1-A740-496A5AC59A70}" type="slidenum">
              <a:rPr lang="fr-CH" smtClean="0"/>
              <a:pPr/>
              <a:t>20</a:t>
            </a:fld>
            <a:endParaRPr lang="fr-CH"/>
          </a:p>
        </p:txBody>
      </p:sp>
      <p:sp>
        <p:nvSpPr>
          <p:cNvPr id="2" name="TextBox 1">
            <a:extLst>
              <a:ext uri="{FF2B5EF4-FFF2-40B4-BE49-F238E27FC236}">
                <a16:creationId xmlns:a16="http://schemas.microsoft.com/office/drawing/2014/main" id="{DB836072-A420-FC1D-F98D-B3AAC62DF148}"/>
              </a:ext>
            </a:extLst>
          </p:cNvPr>
          <p:cNvSpPr txBox="1"/>
          <p:nvPr/>
        </p:nvSpPr>
        <p:spPr>
          <a:xfrm>
            <a:off x="416460" y="1729213"/>
            <a:ext cx="8274868" cy="3908762"/>
          </a:xfrm>
          <a:prstGeom prst="rect">
            <a:avLst/>
          </a:prstGeom>
          <a:noFill/>
        </p:spPr>
        <p:txBody>
          <a:bodyPr wrap="square" rtlCol="0">
            <a:spAutoFit/>
          </a:bodyPr>
          <a:lstStyle/>
          <a:p>
            <a:r>
              <a:rPr lang="fr-FR" dirty="0">
                <a:solidFill>
                  <a:srgbClr val="00B0F0"/>
                </a:solidFill>
              </a:rPr>
              <a:t>L’article R25 de la décision est transposé dans les règlements « batteries » et « Cyberrésilience ».</a:t>
            </a:r>
          </a:p>
          <a:p>
            <a:endParaRPr lang="fr-FR" sz="1000" dirty="0"/>
          </a:p>
          <a:p>
            <a:r>
              <a:rPr lang="fr-FR" b="1" dirty="0"/>
              <a:t>Règlement (UE) 2017/745 – DM : </a:t>
            </a:r>
          </a:p>
          <a:p>
            <a:endParaRPr lang="fr-FR" sz="1000" dirty="0"/>
          </a:p>
          <a:p>
            <a:endParaRPr lang="fr-FR" sz="1000" dirty="0"/>
          </a:p>
          <a:p>
            <a:r>
              <a:rPr lang="fr-FR" dirty="0"/>
              <a:t>Ce renforcement a fortement impacté les exigences applicables aux AN/ON dans le nouveau règlement, comme p.ex. celles relatives aux compétence du personnel qui doit être disponible « en interne en permanence et en nombre suffisant ».</a:t>
            </a:r>
          </a:p>
          <a:p>
            <a:endParaRPr lang="fr-FR" sz="1000" dirty="0"/>
          </a:p>
          <a:p>
            <a:r>
              <a:rPr lang="fr-FR" dirty="0"/>
              <a:t>Pour ne pas recourir à l’accréditation la CE et les EM ont intégré au règlement les outils suivants pour contrôler le processus de notification : </a:t>
            </a:r>
          </a:p>
          <a:p>
            <a:endParaRPr lang="fr-FR" sz="1000" dirty="0"/>
          </a:p>
          <a:p>
            <a:pPr marL="285750" indent="-285750">
              <a:buFont typeface="Wingdings" panose="05000000000000000000" pitchFamily="2" charset="2"/>
              <a:buChar char="Ø"/>
            </a:pPr>
            <a:r>
              <a:rPr lang="fr-FR" dirty="0"/>
              <a:t>L’évaluations par les pairs organisée tous les trois ans</a:t>
            </a:r>
          </a:p>
          <a:p>
            <a:pPr marL="285750" indent="-285750">
              <a:buFont typeface="Wingdings" panose="05000000000000000000" pitchFamily="2" charset="2"/>
              <a:buChar char="Ø"/>
            </a:pPr>
            <a:r>
              <a:rPr lang="fr-FR" dirty="0"/>
              <a:t>L’évaluation conjointe</a:t>
            </a:r>
          </a:p>
          <a:p>
            <a:pPr marL="285750" indent="-285750">
              <a:buFont typeface="Wingdings" panose="05000000000000000000" pitchFamily="2" charset="2"/>
              <a:buChar char="Ø"/>
            </a:pPr>
            <a:r>
              <a:rPr lang="fr-FR" dirty="0"/>
              <a:t>Les activités de contrôle</a:t>
            </a:r>
          </a:p>
        </p:txBody>
      </p:sp>
    </p:spTree>
    <p:extLst>
      <p:ext uri="{BB962C8B-B14F-4D97-AF65-F5344CB8AC3E}">
        <p14:creationId xmlns:p14="http://schemas.microsoft.com/office/powerpoint/2010/main" val="9942855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28417C6-164A-61C7-685C-FBA8CB11BFBC}"/>
              </a:ext>
            </a:extLst>
          </p:cNvPr>
          <p:cNvSpPr>
            <a:spLocks noGrp="1"/>
          </p:cNvSpPr>
          <p:nvPr>
            <p:ph type="title"/>
          </p:nvPr>
        </p:nvSpPr>
        <p:spPr/>
        <p:txBody>
          <a:bodyPr/>
          <a:lstStyle/>
          <a:p>
            <a:r>
              <a:rPr lang="fr-FR" dirty="0">
                <a:solidFill>
                  <a:schemeClr val="bg1"/>
                </a:solidFill>
                <a:latin typeface="DIN-Regular"/>
                <a:cs typeface="DIN-Regular"/>
              </a:rPr>
              <a:t>Analyse horizontale de certains actes législatifs européens</a:t>
            </a:r>
            <a:endParaRPr lang="fr-FR" dirty="0"/>
          </a:p>
        </p:txBody>
      </p:sp>
      <p:sp>
        <p:nvSpPr>
          <p:cNvPr id="5" name="Text Placeholder 4">
            <a:extLst>
              <a:ext uri="{FF2B5EF4-FFF2-40B4-BE49-F238E27FC236}">
                <a16:creationId xmlns:a16="http://schemas.microsoft.com/office/drawing/2014/main" id="{B64AD293-570C-A32C-6362-690EB2DF03A2}"/>
              </a:ext>
            </a:extLst>
          </p:cNvPr>
          <p:cNvSpPr>
            <a:spLocks noGrp="1"/>
          </p:cNvSpPr>
          <p:nvPr>
            <p:ph type="body" sz="quarter" idx="14"/>
          </p:nvPr>
        </p:nvSpPr>
        <p:spPr>
          <a:xfrm>
            <a:off x="2105026" y="863314"/>
            <a:ext cx="6900830" cy="466852"/>
          </a:xfrm>
        </p:spPr>
        <p:txBody>
          <a:bodyPr/>
          <a:lstStyle/>
          <a:p>
            <a:r>
              <a:rPr lang="fr-FR" sz="1600" dirty="0"/>
              <a:t>Cas particulier : règlement UE 2018/858 – homologation des véhicules</a:t>
            </a:r>
          </a:p>
        </p:txBody>
      </p:sp>
      <p:sp>
        <p:nvSpPr>
          <p:cNvPr id="6" name="Slide Number Placeholder 5">
            <a:extLst>
              <a:ext uri="{FF2B5EF4-FFF2-40B4-BE49-F238E27FC236}">
                <a16:creationId xmlns:a16="http://schemas.microsoft.com/office/drawing/2014/main" id="{EDC69A30-86C8-F472-BDFA-993AC6925C6F}"/>
              </a:ext>
            </a:extLst>
          </p:cNvPr>
          <p:cNvSpPr>
            <a:spLocks noGrp="1"/>
          </p:cNvSpPr>
          <p:nvPr>
            <p:ph type="sldNum" sz="quarter" idx="15"/>
          </p:nvPr>
        </p:nvSpPr>
        <p:spPr/>
        <p:txBody>
          <a:bodyPr/>
          <a:lstStyle/>
          <a:p>
            <a:fld id="{541663E4-CF69-41A1-A740-496A5AC59A70}" type="slidenum">
              <a:rPr lang="fr-CH" smtClean="0"/>
              <a:pPr/>
              <a:t>21</a:t>
            </a:fld>
            <a:endParaRPr lang="fr-CH"/>
          </a:p>
        </p:txBody>
      </p:sp>
      <p:sp>
        <p:nvSpPr>
          <p:cNvPr id="2" name="TextBox 1">
            <a:extLst>
              <a:ext uri="{FF2B5EF4-FFF2-40B4-BE49-F238E27FC236}">
                <a16:creationId xmlns:a16="http://schemas.microsoft.com/office/drawing/2014/main" id="{DB836072-A420-FC1D-F98D-B3AAC62DF148}"/>
              </a:ext>
            </a:extLst>
          </p:cNvPr>
          <p:cNvSpPr txBox="1"/>
          <p:nvPr/>
        </p:nvSpPr>
        <p:spPr>
          <a:xfrm>
            <a:off x="416460" y="1729213"/>
            <a:ext cx="8274868" cy="4585871"/>
          </a:xfrm>
          <a:prstGeom prst="rect">
            <a:avLst/>
          </a:prstGeom>
          <a:noFill/>
        </p:spPr>
        <p:txBody>
          <a:bodyPr wrap="square" rtlCol="0">
            <a:spAutoFit/>
          </a:bodyPr>
          <a:lstStyle/>
          <a:p>
            <a:r>
              <a:rPr lang="fr-FR" dirty="0"/>
              <a:t>Pour le règlement (UE) 2018/858 relatif à l’homologation des véhicules, l’accréditation reprend une place plus importante que dans le règlement précédent :</a:t>
            </a:r>
          </a:p>
          <a:p>
            <a:endParaRPr lang="fr-FR" sz="1000" dirty="0"/>
          </a:p>
          <a:p>
            <a:pPr marL="285750" indent="-285750">
              <a:buFont typeface="Wingdings" panose="05000000000000000000" pitchFamily="2" charset="2"/>
              <a:buChar char="Ø"/>
            </a:pPr>
            <a:r>
              <a:rPr lang="fr-FR" dirty="0"/>
              <a:t>Considérant 23 : Le système de vérification de la conformité est en voie de renforcement grâce à la </a:t>
            </a:r>
            <a:r>
              <a:rPr lang="fr-FR" b="1" dirty="0"/>
              <a:t>reconnaissance d'un processus formel d'accréditation des services techniques</a:t>
            </a:r>
            <a:r>
              <a:rPr lang="fr-FR" dirty="0"/>
              <a:t> ou via l'introduction d'évaluations régulières par les pairs portant sur l'évaluation et la surveillance des services techniques par les autorités compétentes en matière de réception. </a:t>
            </a:r>
          </a:p>
          <a:p>
            <a:endParaRPr lang="fr-FR" sz="1000" dirty="0"/>
          </a:p>
          <a:p>
            <a:pPr marL="285750" indent="-285750">
              <a:buFont typeface="Wingdings" panose="05000000000000000000" pitchFamily="2" charset="2"/>
              <a:buChar char="Ø"/>
            </a:pPr>
            <a:r>
              <a:rPr lang="fr-FR" dirty="0"/>
              <a:t>Article 67 – Autorité compétente responsable des services techniques : </a:t>
            </a:r>
          </a:p>
          <a:p>
            <a:endParaRPr lang="fr-FR" sz="1000" dirty="0"/>
          </a:p>
          <a:p>
            <a:r>
              <a:rPr lang="fr-FR" dirty="0"/>
              <a:t>1. L'autorité compétente en matière de réception par type </a:t>
            </a:r>
            <a:r>
              <a:rPr lang="fr-FR" b="1" dirty="0"/>
              <a:t>peut décider </a:t>
            </a:r>
            <a:r>
              <a:rPr lang="fr-FR" dirty="0"/>
              <a:t>que </a:t>
            </a:r>
            <a:r>
              <a:rPr lang="fr-FR" b="1" dirty="0"/>
              <a:t>l'évaluation et la surveillance des services techniques </a:t>
            </a:r>
            <a:r>
              <a:rPr lang="fr-FR" dirty="0"/>
              <a:t>et, le cas échéant, de leurs sous-traitants ou filiales sont </a:t>
            </a:r>
            <a:r>
              <a:rPr lang="fr-FR" b="1" dirty="0"/>
              <a:t>effectuées par un organisme national d'accréditation</a:t>
            </a:r>
            <a:r>
              <a:rPr lang="fr-FR" dirty="0"/>
              <a:t>.</a:t>
            </a:r>
          </a:p>
          <a:p>
            <a:endParaRPr lang="fr-FR" sz="1000" dirty="0"/>
          </a:p>
          <a:p>
            <a:r>
              <a:rPr lang="fr-FR" dirty="0"/>
              <a:t>3. Les autorités compétentes en matière de réception par type </a:t>
            </a:r>
            <a:r>
              <a:rPr lang="fr-FR" b="1" dirty="0"/>
              <a:t>ne font pas l'objet d'évaluations par les pairs </a:t>
            </a:r>
            <a:r>
              <a:rPr lang="fr-FR" dirty="0"/>
              <a:t>lorsqu'elles désignent tous leurs services techniques exclusivement sur la base de l'accréditation de ceux-ci.</a:t>
            </a:r>
          </a:p>
        </p:txBody>
      </p:sp>
    </p:spTree>
    <p:extLst>
      <p:ext uri="{BB962C8B-B14F-4D97-AF65-F5344CB8AC3E}">
        <p14:creationId xmlns:p14="http://schemas.microsoft.com/office/powerpoint/2010/main" val="36212562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28417C6-164A-61C7-685C-FBA8CB11BFBC}"/>
              </a:ext>
            </a:extLst>
          </p:cNvPr>
          <p:cNvSpPr>
            <a:spLocks noGrp="1"/>
          </p:cNvSpPr>
          <p:nvPr>
            <p:ph type="title"/>
          </p:nvPr>
        </p:nvSpPr>
        <p:spPr/>
        <p:txBody>
          <a:bodyPr/>
          <a:lstStyle/>
          <a:p>
            <a:r>
              <a:rPr lang="fr-FR" dirty="0">
                <a:solidFill>
                  <a:schemeClr val="bg1"/>
                </a:solidFill>
                <a:latin typeface="DIN-Regular"/>
                <a:cs typeface="DIN-Regular"/>
              </a:rPr>
              <a:t>Analyse horizontale de certains actes législatifs européens</a:t>
            </a:r>
            <a:endParaRPr lang="fr-FR" dirty="0"/>
          </a:p>
        </p:txBody>
      </p:sp>
      <p:sp>
        <p:nvSpPr>
          <p:cNvPr id="5" name="Text Placeholder 4">
            <a:extLst>
              <a:ext uri="{FF2B5EF4-FFF2-40B4-BE49-F238E27FC236}">
                <a16:creationId xmlns:a16="http://schemas.microsoft.com/office/drawing/2014/main" id="{B64AD293-570C-A32C-6362-690EB2DF03A2}"/>
              </a:ext>
            </a:extLst>
          </p:cNvPr>
          <p:cNvSpPr>
            <a:spLocks noGrp="1"/>
          </p:cNvSpPr>
          <p:nvPr>
            <p:ph type="body" sz="quarter" idx="14"/>
          </p:nvPr>
        </p:nvSpPr>
        <p:spPr>
          <a:xfrm>
            <a:off x="2105026" y="863314"/>
            <a:ext cx="6900830" cy="466852"/>
          </a:xfrm>
        </p:spPr>
        <p:txBody>
          <a:bodyPr/>
          <a:lstStyle/>
          <a:p>
            <a:r>
              <a:rPr lang="fr-FR" sz="1600" dirty="0"/>
              <a:t>Cas particulier : règlement UE 2018/858 – homologation des véhicules</a:t>
            </a:r>
          </a:p>
        </p:txBody>
      </p:sp>
      <p:sp>
        <p:nvSpPr>
          <p:cNvPr id="6" name="Slide Number Placeholder 5">
            <a:extLst>
              <a:ext uri="{FF2B5EF4-FFF2-40B4-BE49-F238E27FC236}">
                <a16:creationId xmlns:a16="http://schemas.microsoft.com/office/drawing/2014/main" id="{EDC69A30-86C8-F472-BDFA-993AC6925C6F}"/>
              </a:ext>
            </a:extLst>
          </p:cNvPr>
          <p:cNvSpPr>
            <a:spLocks noGrp="1"/>
          </p:cNvSpPr>
          <p:nvPr>
            <p:ph type="sldNum" sz="quarter" idx="15"/>
          </p:nvPr>
        </p:nvSpPr>
        <p:spPr/>
        <p:txBody>
          <a:bodyPr/>
          <a:lstStyle/>
          <a:p>
            <a:fld id="{541663E4-CF69-41A1-A740-496A5AC59A70}" type="slidenum">
              <a:rPr lang="fr-CH" smtClean="0"/>
              <a:pPr/>
              <a:t>22</a:t>
            </a:fld>
            <a:endParaRPr lang="fr-CH"/>
          </a:p>
        </p:txBody>
      </p:sp>
      <p:sp>
        <p:nvSpPr>
          <p:cNvPr id="2" name="TextBox 1">
            <a:extLst>
              <a:ext uri="{FF2B5EF4-FFF2-40B4-BE49-F238E27FC236}">
                <a16:creationId xmlns:a16="http://schemas.microsoft.com/office/drawing/2014/main" id="{DB836072-A420-FC1D-F98D-B3AAC62DF148}"/>
              </a:ext>
            </a:extLst>
          </p:cNvPr>
          <p:cNvSpPr txBox="1"/>
          <p:nvPr/>
        </p:nvSpPr>
        <p:spPr>
          <a:xfrm>
            <a:off x="416460" y="1729213"/>
            <a:ext cx="8274868" cy="4308872"/>
          </a:xfrm>
          <a:prstGeom prst="rect">
            <a:avLst/>
          </a:prstGeom>
          <a:noFill/>
        </p:spPr>
        <p:txBody>
          <a:bodyPr wrap="square" rtlCol="0">
            <a:spAutoFit/>
          </a:bodyPr>
          <a:lstStyle/>
          <a:p>
            <a:r>
              <a:rPr lang="fr-FR" b="1" dirty="0"/>
              <a:t>Normes auxquelles les services techniques visés à l'article 68 doivent se conformer en vue de leur désignation </a:t>
            </a:r>
          </a:p>
          <a:p>
            <a:endParaRPr lang="fr-FR" sz="1000" dirty="0"/>
          </a:p>
          <a:p>
            <a:r>
              <a:rPr lang="fr-FR" dirty="0"/>
              <a:t>1. Activités liées aux essais en vue de la réception par type, à effectuer conformément aux actes réglementaires énumérés à l'annexe II: </a:t>
            </a:r>
          </a:p>
          <a:p>
            <a:endParaRPr lang="fr-FR" sz="1000" dirty="0"/>
          </a:p>
          <a:p>
            <a:r>
              <a:rPr lang="fr-FR" dirty="0"/>
              <a:t>1.1. </a:t>
            </a:r>
            <a:r>
              <a:rPr lang="fr-FR" b="1" dirty="0"/>
              <a:t>Catégorie A</a:t>
            </a:r>
            <a:r>
              <a:rPr lang="fr-FR" dirty="0"/>
              <a:t> (essais exécutés dans leurs propres installations): </a:t>
            </a:r>
          </a:p>
          <a:p>
            <a:endParaRPr lang="fr-FR" sz="1000" dirty="0"/>
          </a:p>
          <a:p>
            <a:r>
              <a:rPr lang="fr-FR" dirty="0"/>
              <a:t>Norme internationale </a:t>
            </a:r>
            <a:r>
              <a:rPr lang="fr-FR" b="1" dirty="0"/>
              <a:t>EN ISO/IEC 17025:2005 </a:t>
            </a:r>
            <a:r>
              <a:rPr lang="fr-FR" dirty="0"/>
              <a:t>sur les exigences générales concernant la compétence des laboratoires d'essais et d'étalonnages.</a:t>
            </a:r>
          </a:p>
          <a:p>
            <a:endParaRPr lang="fr-FR" sz="1000" dirty="0"/>
          </a:p>
          <a:p>
            <a:r>
              <a:rPr lang="fr-FR" dirty="0"/>
              <a:t>Un service technique désigné pour les activités de la catégorie A peut également effectuer les essais prévus dans les actes réglementaires pour lesquels il a été désigné dans les installations d'un constructeur ou d'un tiers. Dans chaque cas, le personnel chargé d'appliquer un jugement professionnel afin de déterminer la conformité aux actes réglementaires pour lesquels le service technique a été désigné se conforme à la norme internationale </a:t>
            </a:r>
            <a:r>
              <a:rPr lang="fr-FR" b="1" dirty="0"/>
              <a:t>EN ISO/IEC 17020:2012</a:t>
            </a:r>
            <a:r>
              <a:rPr lang="fr-FR" dirty="0"/>
              <a:t>. </a:t>
            </a:r>
          </a:p>
        </p:txBody>
      </p:sp>
    </p:spTree>
    <p:extLst>
      <p:ext uri="{BB962C8B-B14F-4D97-AF65-F5344CB8AC3E}">
        <p14:creationId xmlns:p14="http://schemas.microsoft.com/office/powerpoint/2010/main" val="32683397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FB300CD9-F7DE-6738-D6A8-ED2D53267723}"/>
              </a:ext>
            </a:extLst>
          </p:cNvPr>
          <p:cNvSpPr>
            <a:spLocks noGrp="1"/>
          </p:cNvSpPr>
          <p:nvPr>
            <p:ph type="sldNum" sz="quarter" idx="15"/>
          </p:nvPr>
        </p:nvSpPr>
        <p:spPr/>
        <p:txBody>
          <a:bodyPr/>
          <a:lstStyle/>
          <a:p>
            <a:fld id="{541663E4-CF69-41A1-A740-496A5AC59A70}" type="slidenum">
              <a:rPr lang="fr-CH" smtClean="0"/>
              <a:pPr/>
              <a:t>23</a:t>
            </a:fld>
            <a:endParaRPr lang="fr-CH"/>
          </a:p>
        </p:txBody>
      </p:sp>
      <p:sp>
        <p:nvSpPr>
          <p:cNvPr id="9" name="Title 3">
            <a:extLst>
              <a:ext uri="{FF2B5EF4-FFF2-40B4-BE49-F238E27FC236}">
                <a16:creationId xmlns:a16="http://schemas.microsoft.com/office/drawing/2014/main" id="{04BC3037-27A1-6FCA-A3D8-ECBFF8393BFD}"/>
              </a:ext>
            </a:extLst>
          </p:cNvPr>
          <p:cNvSpPr>
            <a:spLocks noGrp="1"/>
          </p:cNvSpPr>
          <p:nvPr>
            <p:ph type="title"/>
          </p:nvPr>
        </p:nvSpPr>
        <p:spPr>
          <a:xfrm>
            <a:off x="2105025" y="420376"/>
            <a:ext cx="6900830" cy="408882"/>
          </a:xfrm>
        </p:spPr>
        <p:txBody>
          <a:bodyPr/>
          <a:lstStyle/>
          <a:p>
            <a:r>
              <a:rPr lang="fr-FR" dirty="0">
                <a:solidFill>
                  <a:schemeClr val="bg1"/>
                </a:solidFill>
                <a:latin typeface="DIN-Regular"/>
                <a:cs typeface="DIN-Regular"/>
              </a:rPr>
              <a:t>Analyse horizontale de certains actes législatifs européens</a:t>
            </a:r>
            <a:endParaRPr lang="fr-FR" dirty="0"/>
          </a:p>
        </p:txBody>
      </p:sp>
      <p:sp>
        <p:nvSpPr>
          <p:cNvPr id="10" name="Text Placeholder 4">
            <a:extLst>
              <a:ext uri="{FF2B5EF4-FFF2-40B4-BE49-F238E27FC236}">
                <a16:creationId xmlns:a16="http://schemas.microsoft.com/office/drawing/2014/main" id="{D862B16F-71A8-A8F2-7ADF-71CF1E2A0EDB}"/>
              </a:ext>
            </a:extLst>
          </p:cNvPr>
          <p:cNvSpPr txBox="1">
            <a:spLocks/>
          </p:cNvSpPr>
          <p:nvPr/>
        </p:nvSpPr>
        <p:spPr>
          <a:xfrm>
            <a:off x="2105026" y="863314"/>
            <a:ext cx="6900830" cy="466852"/>
          </a:xfrm>
          <a:prstGeom prst="rect">
            <a:avLst/>
          </a:prstGeom>
        </p:spPr>
        <p:txBody>
          <a:bodyPr anchor="ctr" anchorCtr="0"/>
          <a:lstStyle>
            <a:lvl1pPr marL="0" indent="0" algn="l" defTabSz="356085" rtl="0" eaLnBrk="1" latinLnBrk="0" hangingPunct="1">
              <a:lnSpc>
                <a:spcPct val="90000"/>
              </a:lnSpc>
              <a:spcBef>
                <a:spcPts val="390"/>
              </a:spcBef>
              <a:buFont typeface="Arial" panose="020B0604020202020204" pitchFamily="34" charset="0"/>
              <a:buNone/>
              <a:defRPr lang="en-US" sz="1800" kern="1200" cap="all" baseline="0" dirty="0" smtClean="0">
                <a:solidFill>
                  <a:schemeClr val="bg2"/>
                </a:solidFill>
                <a:latin typeface="+mj-lt"/>
                <a:ea typeface="+mj-ea"/>
                <a:cs typeface="+mj-cs"/>
              </a:defRPr>
            </a:lvl1pPr>
            <a:lvl2pPr marL="267064" indent="-89021" algn="l" defTabSz="356085" rtl="0" eaLnBrk="1" latinLnBrk="0" hangingPunct="1">
              <a:lnSpc>
                <a:spcPct val="90000"/>
              </a:lnSpc>
              <a:spcBef>
                <a:spcPts val="195"/>
              </a:spcBef>
              <a:buFont typeface="Arial" panose="020B0604020202020204" pitchFamily="34" charset="0"/>
              <a:buChar char="•"/>
              <a:defRPr lang="en-US" sz="935" kern="1200" dirty="0" smtClean="0">
                <a:solidFill>
                  <a:schemeClr val="tx2"/>
                </a:solidFill>
                <a:latin typeface="+mn-lt"/>
                <a:ea typeface="+mn-ea"/>
                <a:cs typeface="+mn-cs"/>
              </a:defRPr>
            </a:lvl2pPr>
            <a:lvl3pPr marL="445106" indent="-89021" algn="l" defTabSz="356085" rtl="0" eaLnBrk="1" latinLnBrk="0" hangingPunct="1">
              <a:lnSpc>
                <a:spcPct val="90000"/>
              </a:lnSpc>
              <a:spcBef>
                <a:spcPts val="195"/>
              </a:spcBef>
              <a:buFont typeface="Arial" panose="020B0604020202020204" pitchFamily="34" charset="0"/>
              <a:buChar char="•"/>
              <a:defRPr lang="en-US" sz="779" kern="1200" dirty="0" smtClean="0">
                <a:solidFill>
                  <a:schemeClr val="tx2"/>
                </a:solidFill>
                <a:latin typeface="+mn-lt"/>
                <a:ea typeface="+mn-ea"/>
                <a:cs typeface="+mn-cs"/>
              </a:defRPr>
            </a:lvl3pPr>
            <a:lvl4pPr marL="623148" indent="-89021" algn="l" defTabSz="356085" rtl="0" eaLnBrk="1" latinLnBrk="0" hangingPunct="1">
              <a:lnSpc>
                <a:spcPct val="90000"/>
              </a:lnSpc>
              <a:spcBef>
                <a:spcPts val="195"/>
              </a:spcBef>
              <a:buFont typeface="Arial" panose="020B0604020202020204" pitchFamily="34" charset="0"/>
              <a:buChar char="•"/>
              <a:defRPr lang="en-US" sz="701" kern="1200" dirty="0" smtClean="0">
                <a:solidFill>
                  <a:schemeClr val="tx2"/>
                </a:solidFill>
                <a:latin typeface="+mn-lt"/>
                <a:ea typeface="+mn-ea"/>
                <a:cs typeface="+mn-cs"/>
              </a:defRPr>
            </a:lvl4pPr>
            <a:lvl5pPr marL="801190" indent="-89021" algn="l" defTabSz="356085" rtl="0" eaLnBrk="1" latinLnBrk="0" hangingPunct="1">
              <a:lnSpc>
                <a:spcPct val="90000"/>
              </a:lnSpc>
              <a:spcBef>
                <a:spcPts val="195"/>
              </a:spcBef>
              <a:buFont typeface="Arial" panose="020B0604020202020204" pitchFamily="34" charset="0"/>
              <a:buChar char="•"/>
              <a:defRPr lang="fr-FR" sz="701" kern="1200" dirty="0">
                <a:solidFill>
                  <a:schemeClr val="tx2"/>
                </a:solidFill>
                <a:latin typeface="+mn-lt"/>
                <a:ea typeface="+mn-ea"/>
                <a:cs typeface="+mn-cs"/>
              </a:defRPr>
            </a:lvl5pPr>
            <a:lvl6pPr marL="979233" indent="-89021" algn="l" defTabSz="356085" rtl="0" eaLnBrk="1" latinLnBrk="0" hangingPunct="1">
              <a:lnSpc>
                <a:spcPct val="90000"/>
              </a:lnSpc>
              <a:spcBef>
                <a:spcPts val="195"/>
              </a:spcBef>
              <a:buFont typeface="Arial" panose="020B0604020202020204" pitchFamily="34" charset="0"/>
              <a:buChar char="•"/>
              <a:defRPr sz="701" kern="1200">
                <a:solidFill>
                  <a:schemeClr val="tx1"/>
                </a:solidFill>
                <a:latin typeface="+mn-lt"/>
                <a:ea typeface="+mn-ea"/>
                <a:cs typeface="+mn-cs"/>
              </a:defRPr>
            </a:lvl6pPr>
            <a:lvl7pPr marL="1157275" indent="-89021" algn="l" defTabSz="356085" rtl="0" eaLnBrk="1" latinLnBrk="0" hangingPunct="1">
              <a:lnSpc>
                <a:spcPct val="90000"/>
              </a:lnSpc>
              <a:spcBef>
                <a:spcPts val="195"/>
              </a:spcBef>
              <a:buFont typeface="Arial" panose="020B0604020202020204" pitchFamily="34" charset="0"/>
              <a:buChar char="•"/>
              <a:defRPr sz="701" kern="1200">
                <a:solidFill>
                  <a:schemeClr val="tx1"/>
                </a:solidFill>
                <a:latin typeface="+mn-lt"/>
                <a:ea typeface="+mn-ea"/>
                <a:cs typeface="+mn-cs"/>
              </a:defRPr>
            </a:lvl7pPr>
            <a:lvl8pPr marL="1335317" indent="-89021" algn="l" defTabSz="356085" rtl="0" eaLnBrk="1" latinLnBrk="0" hangingPunct="1">
              <a:lnSpc>
                <a:spcPct val="90000"/>
              </a:lnSpc>
              <a:spcBef>
                <a:spcPts val="195"/>
              </a:spcBef>
              <a:buFont typeface="Arial" panose="020B0604020202020204" pitchFamily="34" charset="0"/>
              <a:buChar char="•"/>
              <a:defRPr sz="701" kern="1200">
                <a:solidFill>
                  <a:schemeClr val="tx1"/>
                </a:solidFill>
                <a:latin typeface="+mn-lt"/>
                <a:ea typeface="+mn-ea"/>
                <a:cs typeface="+mn-cs"/>
              </a:defRPr>
            </a:lvl8pPr>
            <a:lvl9pPr marL="1513359" indent="-89021" algn="l" defTabSz="356085" rtl="0" eaLnBrk="1" latinLnBrk="0" hangingPunct="1">
              <a:lnSpc>
                <a:spcPct val="90000"/>
              </a:lnSpc>
              <a:spcBef>
                <a:spcPts val="195"/>
              </a:spcBef>
              <a:buFont typeface="Arial" panose="020B0604020202020204" pitchFamily="34" charset="0"/>
              <a:buChar char="•"/>
              <a:defRPr sz="701" kern="1200">
                <a:solidFill>
                  <a:schemeClr val="tx1"/>
                </a:solidFill>
                <a:latin typeface="+mn-lt"/>
                <a:ea typeface="+mn-ea"/>
                <a:cs typeface="+mn-cs"/>
              </a:defRPr>
            </a:lvl9pPr>
          </a:lstStyle>
          <a:p>
            <a:r>
              <a:rPr lang="fr-FR" sz="1600"/>
              <a:t>Cas particulier : règlement UE 2018/858 – homologation des véhicules</a:t>
            </a:r>
          </a:p>
        </p:txBody>
      </p:sp>
      <p:sp>
        <p:nvSpPr>
          <p:cNvPr id="11" name="TextBox 10">
            <a:extLst>
              <a:ext uri="{FF2B5EF4-FFF2-40B4-BE49-F238E27FC236}">
                <a16:creationId xmlns:a16="http://schemas.microsoft.com/office/drawing/2014/main" id="{8D297A0A-620B-CD11-7C1F-E463548FAEAE}"/>
              </a:ext>
            </a:extLst>
          </p:cNvPr>
          <p:cNvSpPr txBox="1"/>
          <p:nvPr/>
        </p:nvSpPr>
        <p:spPr>
          <a:xfrm>
            <a:off x="416460" y="1729213"/>
            <a:ext cx="8274868" cy="4585871"/>
          </a:xfrm>
          <a:prstGeom prst="rect">
            <a:avLst/>
          </a:prstGeom>
          <a:noFill/>
        </p:spPr>
        <p:txBody>
          <a:bodyPr wrap="square" rtlCol="0">
            <a:spAutoFit/>
          </a:bodyPr>
          <a:lstStyle/>
          <a:p>
            <a:r>
              <a:rPr lang="fr-FR" dirty="0"/>
              <a:t>1.2. </a:t>
            </a:r>
            <a:r>
              <a:rPr lang="fr-FR" b="1" dirty="0"/>
              <a:t>Catégorie B</a:t>
            </a:r>
            <a:r>
              <a:rPr lang="fr-FR" dirty="0"/>
              <a:t> (supervision des essais, qui comprend la préparation de ces essais, lorsque ces essais sont réalisés dans les installations du constructeur ou dans les installations d'un tiers): </a:t>
            </a:r>
          </a:p>
          <a:p>
            <a:endParaRPr lang="fr-FR" sz="1000" dirty="0"/>
          </a:p>
          <a:p>
            <a:r>
              <a:rPr lang="fr-FR" dirty="0"/>
              <a:t>Norme internationale </a:t>
            </a:r>
            <a:r>
              <a:rPr lang="fr-FR" b="1" dirty="0"/>
              <a:t>EN ISO/IEC 17020:2012 </a:t>
            </a:r>
            <a:r>
              <a:rPr lang="fr-FR" dirty="0"/>
              <a:t>sur les critères généraux pour le fonctionnement de différents types d'organismes procédant à l'inspection. </a:t>
            </a:r>
          </a:p>
          <a:p>
            <a:r>
              <a:rPr lang="fr-FR" dirty="0"/>
              <a:t>Avant de réaliser ou de superviser tout essai dans les installations du constructeur ou dans les installations d'un tiers, le service technique vérifie que les installations d'essai et les appareils de mesure satisfont aux exigences corres­pondantes de la norme </a:t>
            </a:r>
          </a:p>
          <a:p>
            <a:r>
              <a:rPr lang="fr-FR" b="1" dirty="0"/>
              <a:t>EN ISO/IEC 17025:2005</a:t>
            </a:r>
            <a:r>
              <a:rPr lang="fr-FR" dirty="0"/>
              <a:t>. </a:t>
            </a:r>
          </a:p>
          <a:p>
            <a:endParaRPr lang="fr-FR" sz="1000" dirty="0"/>
          </a:p>
          <a:p>
            <a:r>
              <a:rPr lang="fr-FR" dirty="0"/>
              <a:t>2. Activités liées à la conformité de la production</a:t>
            </a:r>
          </a:p>
          <a:p>
            <a:endParaRPr lang="fr-FR" sz="1000" dirty="0"/>
          </a:p>
          <a:p>
            <a:r>
              <a:rPr lang="fr-FR" dirty="0"/>
              <a:t>2.1. </a:t>
            </a:r>
            <a:r>
              <a:rPr lang="fr-FR" b="1" dirty="0"/>
              <a:t>Catégorie C</a:t>
            </a:r>
            <a:r>
              <a:rPr lang="fr-FR" dirty="0"/>
              <a:t> (procédure relative à l'évaluation initiale et aux inspections de contrôle dans le cadre du système de gestion de la qualité du constructeur): </a:t>
            </a:r>
          </a:p>
          <a:p>
            <a:endParaRPr lang="fr-FR" sz="1000" dirty="0"/>
          </a:p>
          <a:p>
            <a:r>
              <a:rPr lang="fr-FR" dirty="0"/>
              <a:t>Norme </a:t>
            </a:r>
            <a:r>
              <a:rPr lang="fr-FR" b="1" dirty="0"/>
              <a:t>EN ISO/IEC 17021:2011 </a:t>
            </a:r>
            <a:r>
              <a:rPr lang="fr-FR" dirty="0"/>
              <a:t>sur les exigences pour les organismes procédant à l'audit et à la certification des systèmes de management. </a:t>
            </a:r>
          </a:p>
        </p:txBody>
      </p:sp>
    </p:spTree>
    <p:extLst>
      <p:ext uri="{BB962C8B-B14F-4D97-AF65-F5344CB8AC3E}">
        <p14:creationId xmlns:p14="http://schemas.microsoft.com/office/powerpoint/2010/main" val="28758036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28417C6-164A-61C7-685C-FBA8CB11BFBC}"/>
              </a:ext>
            </a:extLst>
          </p:cNvPr>
          <p:cNvSpPr>
            <a:spLocks noGrp="1"/>
          </p:cNvSpPr>
          <p:nvPr>
            <p:ph type="title"/>
          </p:nvPr>
        </p:nvSpPr>
        <p:spPr/>
        <p:txBody>
          <a:bodyPr/>
          <a:lstStyle/>
          <a:p>
            <a:r>
              <a:rPr lang="fr-FR" dirty="0">
                <a:solidFill>
                  <a:schemeClr val="bg1"/>
                </a:solidFill>
                <a:latin typeface="DIN-Regular"/>
                <a:cs typeface="DIN-Regular"/>
              </a:rPr>
              <a:t>Analyse horizontale de certains actes législatifs européens</a:t>
            </a:r>
            <a:endParaRPr lang="fr-FR" dirty="0"/>
          </a:p>
        </p:txBody>
      </p:sp>
      <p:sp>
        <p:nvSpPr>
          <p:cNvPr id="5" name="Text Placeholder 4">
            <a:extLst>
              <a:ext uri="{FF2B5EF4-FFF2-40B4-BE49-F238E27FC236}">
                <a16:creationId xmlns:a16="http://schemas.microsoft.com/office/drawing/2014/main" id="{B64AD293-570C-A32C-6362-690EB2DF03A2}"/>
              </a:ext>
            </a:extLst>
          </p:cNvPr>
          <p:cNvSpPr>
            <a:spLocks noGrp="1"/>
          </p:cNvSpPr>
          <p:nvPr>
            <p:ph type="body" sz="quarter" idx="14"/>
          </p:nvPr>
        </p:nvSpPr>
        <p:spPr>
          <a:xfrm>
            <a:off x="2105026" y="863314"/>
            <a:ext cx="6900830" cy="466852"/>
          </a:xfrm>
        </p:spPr>
        <p:txBody>
          <a:bodyPr/>
          <a:lstStyle/>
          <a:p>
            <a:r>
              <a:rPr lang="fr-FR" sz="1600" dirty="0"/>
              <a:t>Cas particulier : règlement UE 2018/858 – homologation des véhicules</a:t>
            </a:r>
          </a:p>
        </p:txBody>
      </p:sp>
      <p:sp>
        <p:nvSpPr>
          <p:cNvPr id="6" name="Slide Number Placeholder 5">
            <a:extLst>
              <a:ext uri="{FF2B5EF4-FFF2-40B4-BE49-F238E27FC236}">
                <a16:creationId xmlns:a16="http://schemas.microsoft.com/office/drawing/2014/main" id="{EDC69A30-86C8-F472-BDFA-993AC6925C6F}"/>
              </a:ext>
            </a:extLst>
          </p:cNvPr>
          <p:cNvSpPr>
            <a:spLocks noGrp="1"/>
          </p:cNvSpPr>
          <p:nvPr>
            <p:ph type="sldNum" sz="quarter" idx="15"/>
          </p:nvPr>
        </p:nvSpPr>
        <p:spPr/>
        <p:txBody>
          <a:bodyPr/>
          <a:lstStyle/>
          <a:p>
            <a:fld id="{541663E4-CF69-41A1-A740-496A5AC59A70}" type="slidenum">
              <a:rPr lang="fr-CH" smtClean="0"/>
              <a:pPr/>
              <a:t>24</a:t>
            </a:fld>
            <a:endParaRPr lang="fr-CH"/>
          </a:p>
        </p:txBody>
      </p:sp>
      <p:sp>
        <p:nvSpPr>
          <p:cNvPr id="2" name="TextBox 1">
            <a:extLst>
              <a:ext uri="{FF2B5EF4-FFF2-40B4-BE49-F238E27FC236}">
                <a16:creationId xmlns:a16="http://schemas.microsoft.com/office/drawing/2014/main" id="{DB836072-A420-FC1D-F98D-B3AAC62DF148}"/>
              </a:ext>
            </a:extLst>
          </p:cNvPr>
          <p:cNvSpPr txBox="1"/>
          <p:nvPr/>
        </p:nvSpPr>
        <p:spPr>
          <a:xfrm>
            <a:off x="416460" y="1729213"/>
            <a:ext cx="8274868" cy="2831544"/>
          </a:xfrm>
          <a:prstGeom prst="rect">
            <a:avLst/>
          </a:prstGeom>
          <a:noFill/>
        </p:spPr>
        <p:txBody>
          <a:bodyPr wrap="square" rtlCol="0">
            <a:spAutoFit/>
          </a:bodyPr>
          <a:lstStyle/>
          <a:p>
            <a:r>
              <a:rPr lang="fr-FR" dirty="0"/>
              <a:t>2.2. </a:t>
            </a:r>
            <a:r>
              <a:rPr lang="fr-FR" b="1" dirty="0"/>
              <a:t>Catégorie D</a:t>
            </a:r>
            <a:r>
              <a:rPr lang="fr-FR" dirty="0"/>
              <a:t> (inspection ou essais concernant des échantillons de production ou supervision de cette inspection ou </a:t>
            </a:r>
          </a:p>
          <a:p>
            <a:r>
              <a:rPr lang="fr-FR" dirty="0"/>
              <a:t>de ces essais): </a:t>
            </a:r>
          </a:p>
          <a:p>
            <a:endParaRPr lang="fr-FR" sz="1000" dirty="0"/>
          </a:p>
          <a:p>
            <a:r>
              <a:rPr lang="fr-FR" dirty="0"/>
              <a:t>Norme </a:t>
            </a:r>
            <a:r>
              <a:rPr lang="fr-FR" b="1" dirty="0"/>
              <a:t>EN ISO/IEC 17020:2012 </a:t>
            </a:r>
            <a:r>
              <a:rPr lang="fr-FR" dirty="0"/>
              <a:t>sur les critères généraux pour le fonctionnement de différents types d'organismes procédant à l'inspection. </a:t>
            </a:r>
          </a:p>
          <a:p>
            <a:endParaRPr lang="fr-FR" sz="1000" dirty="0"/>
          </a:p>
          <a:p>
            <a:r>
              <a:rPr lang="el-GR" sz="3200" b="1" u="sng" dirty="0">
                <a:solidFill>
                  <a:srgbClr val="FF0000"/>
                </a:solidFill>
                <a:latin typeface="Times New Roman" panose="02020603050405020304" pitchFamily="18" charset="0"/>
                <a:cs typeface="Times New Roman" panose="02020603050405020304" pitchFamily="18" charset="0"/>
              </a:rPr>
              <a:t>Δ</a:t>
            </a:r>
            <a:r>
              <a:rPr lang="en-US" sz="1800" dirty="0">
                <a:latin typeface="Times New Roman" panose="02020603050405020304" pitchFamily="18" charset="0"/>
                <a:cs typeface="Times New Roman" panose="02020603050405020304" pitchFamily="18" charset="0"/>
              </a:rPr>
              <a:t> </a:t>
            </a:r>
            <a:r>
              <a:rPr lang="fr-FR" sz="1800" dirty="0">
                <a:latin typeface="Times New Roman" panose="02020603050405020304" pitchFamily="18" charset="0"/>
                <a:cs typeface="Times New Roman" panose="02020603050405020304" pitchFamily="18" charset="0"/>
              </a:rPr>
              <a:t>C</a:t>
            </a:r>
            <a:r>
              <a:rPr lang="fr-FR" dirty="0"/>
              <a:t>ette règlementation n’impose pas vraiment l’accréditation pour la désignation des services techniques. Il demande que « </a:t>
            </a:r>
            <a:r>
              <a:rPr lang="fr-FR" b="1" dirty="0"/>
              <a:t>les services techniques se conforment aux normes </a:t>
            </a:r>
            <a:r>
              <a:rPr lang="fr-FR" dirty="0"/>
              <a:t>» reprises dans chacune des catégories ci-dessus.</a:t>
            </a:r>
          </a:p>
        </p:txBody>
      </p:sp>
    </p:spTree>
    <p:extLst>
      <p:ext uri="{BB962C8B-B14F-4D97-AF65-F5344CB8AC3E}">
        <p14:creationId xmlns:p14="http://schemas.microsoft.com/office/powerpoint/2010/main" val="41128501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28417C6-164A-61C7-685C-FBA8CB11BFBC}"/>
              </a:ext>
            </a:extLst>
          </p:cNvPr>
          <p:cNvSpPr>
            <a:spLocks noGrp="1"/>
          </p:cNvSpPr>
          <p:nvPr>
            <p:ph type="title"/>
          </p:nvPr>
        </p:nvSpPr>
        <p:spPr/>
        <p:txBody>
          <a:bodyPr/>
          <a:lstStyle/>
          <a:p>
            <a:r>
              <a:rPr lang="fr-FR" dirty="0">
                <a:solidFill>
                  <a:schemeClr val="bg1"/>
                </a:solidFill>
                <a:latin typeface="DIN-Regular"/>
                <a:cs typeface="DIN-Regular"/>
              </a:rPr>
              <a:t>Analyse horizontale de certains actes législatifs européens</a:t>
            </a:r>
            <a:endParaRPr lang="fr-FR" dirty="0"/>
          </a:p>
        </p:txBody>
      </p:sp>
      <p:sp>
        <p:nvSpPr>
          <p:cNvPr id="5" name="Text Placeholder 4">
            <a:extLst>
              <a:ext uri="{FF2B5EF4-FFF2-40B4-BE49-F238E27FC236}">
                <a16:creationId xmlns:a16="http://schemas.microsoft.com/office/drawing/2014/main" id="{B64AD293-570C-A32C-6362-690EB2DF03A2}"/>
              </a:ext>
            </a:extLst>
          </p:cNvPr>
          <p:cNvSpPr>
            <a:spLocks noGrp="1"/>
          </p:cNvSpPr>
          <p:nvPr>
            <p:ph type="body" sz="quarter" idx="14"/>
          </p:nvPr>
        </p:nvSpPr>
        <p:spPr/>
        <p:txBody>
          <a:bodyPr/>
          <a:lstStyle/>
          <a:p>
            <a:r>
              <a:rPr lang="fr-FR" sz="1600" dirty="0"/>
              <a:t>Conclusion</a:t>
            </a:r>
          </a:p>
        </p:txBody>
      </p:sp>
      <p:sp>
        <p:nvSpPr>
          <p:cNvPr id="6" name="Slide Number Placeholder 5">
            <a:extLst>
              <a:ext uri="{FF2B5EF4-FFF2-40B4-BE49-F238E27FC236}">
                <a16:creationId xmlns:a16="http://schemas.microsoft.com/office/drawing/2014/main" id="{EDC69A30-86C8-F472-BDFA-993AC6925C6F}"/>
              </a:ext>
            </a:extLst>
          </p:cNvPr>
          <p:cNvSpPr>
            <a:spLocks noGrp="1"/>
          </p:cNvSpPr>
          <p:nvPr>
            <p:ph type="sldNum" sz="quarter" idx="15"/>
          </p:nvPr>
        </p:nvSpPr>
        <p:spPr/>
        <p:txBody>
          <a:bodyPr/>
          <a:lstStyle/>
          <a:p>
            <a:fld id="{541663E4-CF69-41A1-A740-496A5AC59A70}" type="slidenum">
              <a:rPr lang="fr-CH" smtClean="0"/>
              <a:pPr/>
              <a:t>25</a:t>
            </a:fld>
            <a:endParaRPr lang="fr-CH"/>
          </a:p>
        </p:txBody>
      </p:sp>
      <p:sp>
        <p:nvSpPr>
          <p:cNvPr id="2" name="TextBox 1">
            <a:extLst>
              <a:ext uri="{FF2B5EF4-FFF2-40B4-BE49-F238E27FC236}">
                <a16:creationId xmlns:a16="http://schemas.microsoft.com/office/drawing/2014/main" id="{DB836072-A420-FC1D-F98D-B3AAC62DF148}"/>
              </a:ext>
            </a:extLst>
          </p:cNvPr>
          <p:cNvSpPr txBox="1"/>
          <p:nvPr/>
        </p:nvSpPr>
        <p:spPr>
          <a:xfrm>
            <a:off x="416460" y="1729213"/>
            <a:ext cx="8274868" cy="4001095"/>
          </a:xfrm>
          <a:prstGeom prst="rect">
            <a:avLst/>
          </a:prstGeom>
          <a:noFill/>
        </p:spPr>
        <p:txBody>
          <a:bodyPr wrap="square" rtlCol="0">
            <a:spAutoFit/>
          </a:bodyPr>
          <a:lstStyle/>
          <a:p>
            <a:r>
              <a:rPr lang="fr-FR" dirty="0"/>
              <a:t>Cette analyse horizontale montre que, dans la plupart des cas, l’accréditation est l’outil préférentiel pour statuer sur la compétence des OEC en charge de la vérification de la sécurité des produits concernés.</a:t>
            </a:r>
          </a:p>
          <a:p>
            <a:endParaRPr lang="fr-FR" dirty="0"/>
          </a:p>
          <a:p>
            <a:r>
              <a:rPr lang="fr-FR" dirty="0"/>
              <a:t>Pour le </a:t>
            </a:r>
            <a:r>
              <a:rPr lang="fr-FR" b="1" dirty="0"/>
              <a:t>règlement relatif aux DM</a:t>
            </a:r>
            <a:r>
              <a:rPr lang="fr-FR" dirty="0"/>
              <a:t>, l’accréditation n’est qu’un soutien complémentaire au contrôle de la CE et des EM parmi les autres outils tels que:</a:t>
            </a:r>
          </a:p>
          <a:p>
            <a:endParaRPr lang="fr-FR" sz="1000" dirty="0"/>
          </a:p>
          <a:p>
            <a:pPr marL="285750" indent="-285750">
              <a:buFont typeface="Wingdings" panose="05000000000000000000" pitchFamily="2" charset="2"/>
              <a:buChar char="Ø"/>
            </a:pPr>
            <a:r>
              <a:rPr lang="fr-FR" dirty="0"/>
              <a:t>L’évaluations par les pairs organisée tous les trois ans</a:t>
            </a:r>
          </a:p>
          <a:p>
            <a:pPr marL="285750" indent="-285750">
              <a:buFont typeface="Wingdings" panose="05000000000000000000" pitchFamily="2" charset="2"/>
              <a:buChar char="Ø"/>
            </a:pPr>
            <a:r>
              <a:rPr lang="fr-FR" dirty="0"/>
              <a:t>L’évaluation conjointe</a:t>
            </a:r>
          </a:p>
          <a:p>
            <a:pPr marL="285750" indent="-285750">
              <a:buFont typeface="Wingdings" panose="05000000000000000000" pitchFamily="2" charset="2"/>
              <a:buChar char="Ø"/>
            </a:pPr>
            <a:r>
              <a:rPr lang="fr-FR" dirty="0"/>
              <a:t>Les activités de contrôle</a:t>
            </a:r>
          </a:p>
          <a:p>
            <a:endParaRPr lang="fr-FR" sz="1000" dirty="0"/>
          </a:p>
          <a:p>
            <a:r>
              <a:rPr lang="fr-FR" dirty="0"/>
              <a:t>Pour le règlement relatif à l’homologation des véhicules, l’accréditation est également un outil complémentaire aux autres types de contrôle, mais à part que son utilisation pour statuer de la compétence des services technique évite aux autorités compétentes de se soumettre aux autres types de contrôle.</a:t>
            </a:r>
          </a:p>
        </p:txBody>
      </p:sp>
    </p:spTree>
    <p:extLst>
      <p:ext uri="{BB962C8B-B14F-4D97-AF65-F5344CB8AC3E}">
        <p14:creationId xmlns:p14="http://schemas.microsoft.com/office/powerpoint/2010/main" val="4198033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4172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solidFill>
                  <a:schemeClr val="bg1"/>
                </a:solidFill>
                <a:latin typeface="DIN-Regular"/>
                <a:cs typeface="DIN-Regular"/>
              </a:rPr>
              <a:t>Le cadre légal européen</a:t>
            </a:r>
          </a:p>
        </p:txBody>
      </p:sp>
      <p:sp>
        <p:nvSpPr>
          <p:cNvPr id="17" name="Text Placeholder 18"/>
          <p:cNvSpPr>
            <a:spLocks noGrp="1"/>
          </p:cNvSpPr>
          <p:nvPr>
            <p:ph type="body" sz="quarter" idx="14"/>
          </p:nvPr>
        </p:nvSpPr>
        <p:spPr/>
        <p:txBody>
          <a:bodyPr/>
          <a:lstStyle/>
          <a:p>
            <a:r>
              <a:rPr lang="fr-FR" sz="1600" dirty="0"/>
              <a:t>Le règlement (CE) n° 765/2008</a:t>
            </a:r>
          </a:p>
        </p:txBody>
      </p:sp>
      <p:sp>
        <p:nvSpPr>
          <p:cNvPr id="4" name="TextBox 3">
            <a:extLst>
              <a:ext uri="{FF2B5EF4-FFF2-40B4-BE49-F238E27FC236}">
                <a16:creationId xmlns:a16="http://schemas.microsoft.com/office/drawing/2014/main" id="{AEF8A623-2B76-67E7-577F-D088F91A45FF}"/>
              </a:ext>
            </a:extLst>
          </p:cNvPr>
          <p:cNvSpPr txBox="1"/>
          <p:nvPr/>
        </p:nvSpPr>
        <p:spPr>
          <a:xfrm>
            <a:off x="416460" y="1997661"/>
            <a:ext cx="8274868" cy="3416320"/>
          </a:xfrm>
          <a:prstGeom prst="rect">
            <a:avLst/>
          </a:prstGeom>
          <a:noFill/>
        </p:spPr>
        <p:txBody>
          <a:bodyPr wrap="square" rtlCol="0">
            <a:spAutoFit/>
          </a:bodyPr>
          <a:lstStyle/>
          <a:p>
            <a:r>
              <a:rPr lang="fr-FR" b="1" dirty="0"/>
              <a:t>Principales exigences du règlement (CE) n° 765/2008 - Accréditation</a:t>
            </a:r>
          </a:p>
          <a:p>
            <a:endParaRPr lang="fr-FR" dirty="0"/>
          </a:p>
          <a:p>
            <a:pPr marL="285750" indent="-285750">
              <a:buFont typeface="Wingdings" panose="05000000000000000000" pitchFamily="2" charset="2"/>
              <a:buChar char="Ø"/>
            </a:pPr>
            <a:r>
              <a:rPr lang="fr-FR" dirty="0"/>
              <a:t>Un seul organisme d’accréditation (OA) par Etat membre (EM)</a:t>
            </a:r>
          </a:p>
          <a:p>
            <a:pPr marL="285750" indent="-285750">
              <a:buFont typeface="Wingdings" panose="05000000000000000000" pitchFamily="2" charset="2"/>
              <a:buChar char="Ø"/>
            </a:pPr>
            <a:r>
              <a:rPr lang="fr-FR" dirty="0"/>
              <a:t>L’accréditation est une activité de puissance publique (service public)</a:t>
            </a:r>
          </a:p>
          <a:p>
            <a:pPr marL="285750" indent="-285750">
              <a:buFont typeface="Wingdings" panose="05000000000000000000" pitchFamily="2" charset="2"/>
              <a:buChar char="Ø"/>
            </a:pPr>
            <a:r>
              <a:rPr lang="fr-FR" dirty="0"/>
              <a:t>Un OA exerce ses fonctions sans but lucratif</a:t>
            </a:r>
          </a:p>
          <a:p>
            <a:pPr marL="285750" indent="-285750">
              <a:buFont typeface="Wingdings" panose="05000000000000000000" pitchFamily="2" charset="2"/>
              <a:buChar char="Ø"/>
            </a:pPr>
            <a:r>
              <a:rPr lang="fr-FR" dirty="0"/>
              <a:t>Un OA ne peut pas fournir d’activités d’évaluation de la conformité ou de conseils</a:t>
            </a:r>
          </a:p>
          <a:p>
            <a:pPr marL="285750" indent="-285750">
              <a:buFont typeface="Wingdings" panose="05000000000000000000" pitchFamily="2" charset="2"/>
              <a:buChar char="Ø"/>
            </a:pPr>
            <a:r>
              <a:rPr lang="fr-FR" dirty="0"/>
              <a:t>L’accréditation n’est pas une activité concurrentielle</a:t>
            </a:r>
          </a:p>
          <a:p>
            <a:pPr marL="285750" indent="-285750">
              <a:buFont typeface="Wingdings" panose="05000000000000000000" pitchFamily="2" charset="2"/>
              <a:buChar char="Ø"/>
            </a:pPr>
            <a:r>
              <a:rPr lang="fr-FR" dirty="0"/>
              <a:t>L’OA doit disposer des ressources financières et humaines pour réaliser ses activités</a:t>
            </a:r>
          </a:p>
          <a:p>
            <a:pPr marL="285750" indent="-285750">
              <a:buFont typeface="Wingdings" panose="05000000000000000000" pitchFamily="2" charset="2"/>
              <a:buChar char="Ø"/>
            </a:pPr>
            <a:r>
              <a:rPr lang="fr-FR" dirty="0"/>
              <a:t>Chaque OA accrédite les OEC nationaux (pas d’accréditation dans d’autres EM)</a:t>
            </a:r>
          </a:p>
          <a:p>
            <a:pPr marL="285750" indent="-285750">
              <a:buFont typeface="Wingdings" panose="05000000000000000000" pitchFamily="2" charset="2"/>
              <a:buChar char="Ø"/>
            </a:pPr>
            <a:r>
              <a:rPr lang="fr-FR" dirty="0"/>
              <a:t>Les OA européens sont membres d’EA</a:t>
            </a:r>
          </a:p>
          <a:p>
            <a:pPr marL="285750" indent="-285750">
              <a:buFont typeface="Wingdings" panose="05000000000000000000" pitchFamily="2" charset="2"/>
              <a:buChar char="Ø"/>
            </a:pPr>
            <a:r>
              <a:rPr lang="fr-FR" dirty="0"/>
              <a:t>Système d’évaluation par les pairs – Accords de reconnaissance mutuelle – Equivalence des accréditations délivrées par les signataires</a:t>
            </a:r>
          </a:p>
        </p:txBody>
      </p:sp>
    </p:spTree>
    <p:extLst>
      <p:ext uri="{BB962C8B-B14F-4D97-AF65-F5344CB8AC3E}">
        <p14:creationId xmlns:p14="http://schemas.microsoft.com/office/powerpoint/2010/main" val="330081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solidFill>
                  <a:schemeClr val="bg1"/>
                </a:solidFill>
                <a:latin typeface="DIN-Regular"/>
                <a:cs typeface="DIN-Regular"/>
              </a:rPr>
              <a:t>Le cadre légal européen</a:t>
            </a:r>
          </a:p>
        </p:txBody>
      </p:sp>
      <p:sp>
        <p:nvSpPr>
          <p:cNvPr id="17" name="Text Placeholder 18"/>
          <p:cNvSpPr>
            <a:spLocks noGrp="1"/>
          </p:cNvSpPr>
          <p:nvPr>
            <p:ph type="body" sz="quarter" idx="14"/>
          </p:nvPr>
        </p:nvSpPr>
        <p:spPr/>
        <p:txBody>
          <a:bodyPr/>
          <a:lstStyle/>
          <a:p>
            <a:r>
              <a:rPr lang="fr-FR" sz="1600" dirty="0"/>
              <a:t>La décision 768/2008/CE</a:t>
            </a:r>
          </a:p>
        </p:txBody>
      </p:sp>
      <p:sp>
        <p:nvSpPr>
          <p:cNvPr id="15" name="Untertitel 2"/>
          <p:cNvSpPr txBox="1">
            <a:spLocks/>
          </p:cNvSpPr>
          <p:nvPr/>
        </p:nvSpPr>
        <p:spPr>
          <a:xfrm>
            <a:off x="1685007" y="1554738"/>
            <a:ext cx="6555315" cy="430008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spcBef>
                <a:spcPts val="0"/>
              </a:spcBef>
              <a:spcAft>
                <a:spcPts val="600"/>
              </a:spcAft>
            </a:pPr>
            <a:endParaRPr lang="fr-FR" sz="1600" dirty="0">
              <a:latin typeface="DIN-Regular"/>
              <a:cs typeface="DIN-Regular"/>
            </a:endParaRPr>
          </a:p>
        </p:txBody>
      </p:sp>
      <p:sp>
        <p:nvSpPr>
          <p:cNvPr id="4" name="TextBox 3">
            <a:extLst>
              <a:ext uri="{FF2B5EF4-FFF2-40B4-BE49-F238E27FC236}">
                <a16:creationId xmlns:a16="http://schemas.microsoft.com/office/drawing/2014/main" id="{ACF0E161-839E-83BA-991D-3B0F06ECF0B7}"/>
              </a:ext>
            </a:extLst>
          </p:cNvPr>
          <p:cNvSpPr txBox="1"/>
          <p:nvPr/>
        </p:nvSpPr>
        <p:spPr>
          <a:xfrm>
            <a:off x="416460" y="1871826"/>
            <a:ext cx="8274868" cy="3693319"/>
          </a:xfrm>
          <a:prstGeom prst="rect">
            <a:avLst/>
          </a:prstGeom>
          <a:noFill/>
        </p:spPr>
        <p:txBody>
          <a:bodyPr wrap="square" rtlCol="0">
            <a:spAutoFit/>
          </a:bodyPr>
          <a:lstStyle/>
          <a:p>
            <a:r>
              <a:rPr lang="fr-FR" b="1" dirty="0"/>
              <a:t>Principales exigences de la décision 768/2008/CE – Commercialisation des produits</a:t>
            </a:r>
          </a:p>
          <a:p>
            <a:endParaRPr lang="fr-FR" dirty="0"/>
          </a:p>
          <a:p>
            <a:pPr marL="285750" indent="-285750">
              <a:buFont typeface="Wingdings" panose="05000000000000000000" pitchFamily="2" charset="2"/>
              <a:buChar char="Ø"/>
            </a:pPr>
            <a:r>
              <a:rPr lang="fr-FR" dirty="0"/>
              <a:t>Donne des définitions communes</a:t>
            </a:r>
          </a:p>
          <a:p>
            <a:pPr marL="285750" indent="-285750">
              <a:buFont typeface="Wingdings" panose="05000000000000000000" pitchFamily="2" charset="2"/>
              <a:buChar char="Ø"/>
            </a:pPr>
            <a:r>
              <a:rPr lang="fr-FR" dirty="0"/>
              <a:t>Définit des critères applicables aux autorités notifiantes (AN) et aux organismes notifiés (ON)</a:t>
            </a:r>
          </a:p>
          <a:p>
            <a:pPr marL="285750" indent="-285750">
              <a:buFont typeface="Wingdings" panose="05000000000000000000" pitchFamily="2" charset="2"/>
              <a:buChar char="Ø"/>
            </a:pPr>
            <a:r>
              <a:rPr lang="fr-FR" dirty="0"/>
              <a:t>Définit des obligations aux opérateurs économiques</a:t>
            </a:r>
          </a:p>
          <a:p>
            <a:pPr marL="285750" indent="-285750">
              <a:buFont typeface="Wingdings" panose="05000000000000000000" pitchFamily="2" charset="2"/>
              <a:buChar char="Ø"/>
            </a:pPr>
            <a:r>
              <a:rPr lang="fr-FR" dirty="0"/>
              <a:t>Décrit les règles d’utilisation du « marquage CE », passeport pour la commercialisation des produits</a:t>
            </a:r>
          </a:p>
          <a:p>
            <a:pPr marL="285750" indent="-285750">
              <a:buFont typeface="Wingdings" panose="05000000000000000000" pitchFamily="2" charset="2"/>
              <a:buChar char="Ø"/>
            </a:pPr>
            <a:r>
              <a:rPr lang="fr-FR" dirty="0"/>
              <a:t>Définit des procédures d’évaluation de la conformités (modules A à H) appliquées par les fabricants et/ou les ON</a:t>
            </a:r>
          </a:p>
          <a:p>
            <a:endParaRPr lang="fr-FR" dirty="0"/>
          </a:p>
          <a:p>
            <a:r>
              <a:rPr lang="fr-FR" dirty="0"/>
              <a:t>Cette décision est la </a:t>
            </a:r>
            <a:r>
              <a:rPr lang="fr-FR" b="1" dirty="0"/>
              <a:t>boite à outils </a:t>
            </a:r>
            <a:r>
              <a:rPr lang="fr-FR" dirty="0"/>
              <a:t>pour la rédaction de la législation d’harmonisation applicables aux produits mis sur le marché de l’UE.</a:t>
            </a:r>
          </a:p>
        </p:txBody>
      </p:sp>
    </p:spTree>
    <p:extLst>
      <p:ext uri="{BB962C8B-B14F-4D97-AF65-F5344CB8AC3E}">
        <p14:creationId xmlns:p14="http://schemas.microsoft.com/office/powerpoint/2010/main" val="576922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solidFill>
                  <a:schemeClr val="bg1"/>
                </a:solidFill>
                <a:latin typeface="DIN-Regular"/>
                <a:cs typeface="DIN-Regular"/>
              </a:rPr>
              <a:t>Convergence du cadre légal européen et national</a:t>
            </a:r>
          </a:p>
        </p:txBody>
      </p:sp>
      <p:sp>
        <p:nvSpPr>
          <p:cNvPr id="17" name="Text Placeholder 18"/>
          <p:cNvSpPr>
            <a:spLocks noGrp="1"/>
          </p:cNvSpPr>
          <p:nvPr>
            <p:ph type="body" sz="quarter" idx="14"/>
          </p:nvPr>
        </p:nvSpPr>
        <p:spPr/>
        <p:txBody>
          <a:bodyPr/>
          <a:lstStyle/>
          <a:p>
            <a:r>
              <a:rPr lang="fr-FR" sz="1600" dirty="0"/>
              <a:t>Lien entre notification et accréditation</a:t>
            </a:r>
          </a:p>
        </p:txBody>
      </p:sp>
      <p:sp>
        <p:nvSpPr>
          <p:cNvPr id="15" name="Untertitel 2"/>
          <p:cNvSpPr txBox="1">
            <a:spLocks/>
          </p:cNvSpPr>
          <p:nvPr/>
        </p:nvSpPr>
        <p:spPr>
          <a:xfrm>
            <a:off x="1685007" y="1554738"/>
            <a:ext cx="6555315" cy="430008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spcBef>
                <a:spcPts val="0"/>
              </a:spcBef>
              <a:spcAft>
                <a:spcPts val="600"/>
              </a:spcAft>
            </a:pPr>
            <a:endParaRPr lang="fr-FR" sz="1600" dirty="0">
              <a:latin typeface="DIN-Regular"/>
              <a:cs typeface="DIN-Regular"/>
            </a:endParaRPr>
          </a:p>
        </p:txBody>
      </p:sp>
      <p:sp>
        <p:nvSpPr>
          <p:cNvPr id="4" name="TextBox 3">
            <a:extLst>
              <a:ext uri="{FF2B5EF4-FFF2-40B4-BE49-F238E27FC236}">
                <a16:creationId xmlns:a16="http://schemas.microsoft.com/office/drawing/2014/main" id="{ACF0E161-839E-83BA-991D-3B0F06ECF0B7}"/>
              </a:ext>
            </a:extLst>
          </p:cNvPr>
          <p:cNvSpPr txBox="1"/>
          <p:nvPr/>
        </p:nvSpPr>
        <p:spPr>
          <a:xfrm>
            <a:off x="416459" y="1653712"/>
            <a:ext cx="8383591" cy="4431983"/>
          </a:xfrm>
          <a:prstGeom prst="rect">
            <a:avLst/>
          </a:prstGeom>
          <a:noFill/>
        </p:spPr>
        <p:txBody>
          <a:bodyPr wrap="square" rtlCol="0">
            <a:spAutoFit/>
          </a:bodyPr>
          <a:lstStyle/>
          <a:p>
            <a:r>
              <a:rPr lang="fr-FR" b="1" dirty="0"/>
              <a:t>Décision 768/2008/CE – Commercialisation des produits</a:t>
            </a:r>
          </a:p>
          <a:p>
            <a:endParaRPr lang="fr-FR" sz="1000" b="1" dirty="0"/>
          </a:p>
          <a:p>
            <a:pPr marL="285750" indent="-285750">
              <a:buFont typeface="Wingdings" panose="05000000000000000000" pitchFamily="2" charset="2"/>
              <a:buChar char="Ø"/>
            </a:pPr>
            <a:r>
              <a:rPr lang="fr-FR" dirty="0"/>
              <a:t>Considérant (39) : Vu que l’accréditation constitue un moyen essentiel pour vérifier la compétence des OEC, son utilisation aux fins de la notification devrait être encouragée.</a:t>
            </a:r>
          </a:p>
          <a:p>
            <a:pPr marL="285750" indent="-285750">
              <a:buFont typeface="Wingdings" panose="05000000000000000000" pitchFamily="2" charset="2"/>
              <a:buChar char="Ø"/>
            </a:pPr>
            <a:r>
              <a:rPr lang="fr-FR" dirty="0"/>
              <a:t>Article R14 – Autorités notifiantes : Les Etats membres peuvent décider que l’évaluation et le contrôle [ndlr: des organismes notifiés] sont effectués par un organisme d’accréditation national.</a:t>
            </a:r>
          </a:p>
          <a:p>
            <a:endParaRPr lang="fr-FR" sz="1000" dirty="0"/>
          </a:p>
          <a:p>
            <a:r>
              <a:rPr lang="fr-FR" b="1" dirty="0"/>
              <a:t>Loi du 4 juillet 2014 portant réorganisation de l’ILNAS</a:t>
            </a:r>
          </a:p>
          <a:p>
            <a:endParaRPr lang="fr-FR" sz="1000" dirty="0"/>
          </a:p>
          <a:p>
            <a:pPr marL="285750" indent="-285750">
              <a:buFont typeface="Wingdings" panose="05000000000000000000" pitchFamily="2" charset="2"/>
              <a:buChar char="Ø"/>
            </a:pPr>
            <a:r>
              <a:rPr lang="fr-FR" dirty="0"/>
              <a:t>Article 7 – Désignation des organismes notifiés : </a:t>
            </a:r>
          </a:p>
          <a:p>
            <a:pPr marL="742950" lvl="1" indent="-285750">
              <a:buFont typeface="Wingdings" panose="05000000000000000000" pitchFamily="2" charset="2"/>
              <a:buChar char="ü"/>
            </a:pPr>
            <a:r>
              <a:rPr lang="fr-FR" dirty="0"/>
              <a:t>(1) L’OLAS est l’autorité chargée de la notification à la CE et aux autres EM de l’UE d’OEC accrédités dans des domaines légaux qui prévoient cette notification. </a:t>
            </a:r>
          </a:p>
          <a:p>
            <a:pPr marL="742950" lvl="1" indent="-285750">
              <a:buFont typeface="Wingdings" panose="05000000000000000000" pitchFamily="2" charset="2"/>
              <a:buChar char="ü"/>
            </a:pPr>
            <a:r>
              <a:rPr lang="fr-FR" dirty="0"/>
              <a:t>(2) Tout OEC qui demande à être notifié doit être établi au GDL, posséder la personnalité juridique et être accrédité dans la matière légale dans le cadre de laquelle la notification est demandée.</a:t>
            </a:r>
          </a:p>
        </p:txBody>
      </p:sp>
    </p:spTree>
    <p:extLst>
      <p:ext uri="{BB962C8B-B14F-4D97-AF65-F5344CB8AC3E}">
        <p14:creationId xmlns:p14="http://schemas.microsoft.com/office/powerpoint/2010/main" val="3648925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solidFill>
                  <a:schemeClr val="bg1"/>
                </a:solidFill>
                <a:latin typeface="DIN-Regular"/>
                <a:cs typeface="DIN-Regular"/>
              </a:rPr>
              <a:t>Convergence du cadre légal européen et national</a:t>
            </a:r>
          </a:p>
        </p:txBody>
      </p:sp>
      <p:sp>
        <p:nvSpPr>
          <p:cNvPr id="17" name="Text Placeholder 18"/>
          <p:cNvSpPr>
            <a:spLocks noGrp="1"/>
          </p:cNvSpPr>
          <p:nvPr>
            <p:ph type="body" sz="quarter" idx="14"/>
          </p:nvPr>
        </p:nvSpPr>
        <p:spPr/>
        <p:txBody>
          <a:bodyPr/>
          <a:lstStyle/>
          <a:p>
            <a:r>
              <a:rPr lang="fr-FR" sz="1600" dirty="0"/>
              <a:t>Lien entre notification et accréditation</a:t>
            </a:r>
          </a:p>
        </p:txBody>
      </p:sp>
      <p:sp>
        <p:nvSpPr>
          <p:cNvPr id="4" name="TextBox 3">
            <a:extLst>
              <a:ext uri="{FF2B5EF4-FFF2-40B4-BE49-F238E27FC236}">
                <a16:creationId xmlns:a16="http://schemas.microsoft.com/office/drawing/2014/main" id="{ACF0E161-839E-83BA-991D-3B0F06ECF0B7}"/>
              </a:ext>
            </a:extLst>
          </p:cNvPr>
          <p:cNvSpPr txBox="1"/>
          <p:nvPr/>
        </p:nvSpPr>
        <p:spPr>
          <a:xfrm>
            <a:off x="416459" y="1863437"/>
            <a:ext cx="8383591" cy="3724096"/>
          </a:xfrm>
          <a:prstGeom prst="rect">
            <a:avLst/>
          </a:prstGeom>
          <a:noFill/>
        </p:spPr>
        <p:txBody>
          <a:bodyPr wrap="square" rtlCol="0">
            <a:spAutoFit/>
          </a:bodyPr>
          <a:lstStyle/>
          <a:p>
            <a:r>
              <a:rPr lang="fr-FR" b="1" dirty="0"/>
              <a:t>Règlement grand-ducal du 12 avril 2016 portant exécution des articles 3, 5 et 7 de la loi modifiée du 4 juillet 2014 portant réorganisation de l’ILNAS</a:t>
            </a:r>
          </a:p>
          <a:p>
            <a:endParaRPr lang="fr-FR" sz="1000" dirty="0"/>
          </a:p>
          <a:p>
            <a:pPr marL="285750" indent="-285750">
              <a:buFont typeface="Wingdings" panose="05000000000000000000" pitchFamily="2" charset="2"/>
              <a:buChar char="Ø"/>
            </a:pPr>
            <a:r>
              <a:rPr lang="fr-FR" dirty="0"/>
              <a:t>Article 9 – Obligations des organismes notifiés : </a:t>
            </a:r>
          </a:p>
          <a:p>
            <a:pPr marL="742950" lvl="1" indent="-285750">
              <a:buFont typeface="Wingdings" panose="05000000000000000000" pitchFamily="2" charset="2"/>
              <a:buChar char="ü"/>
            </a:pPr>
            <a:r>
              <a:rPr lang="fr-FR" dirty="0"/>
              <a:t>(4) La suspension, la réduction et le retrait de l’accréditation entraîne la suspension, la réduction ou le retrait de la notification. </a:t>
            </a:r>
          </a:p>
          <a:p>
            <a:pPr lvl="1"/>
            <a:endParaRPr lang="fr-FR" dirty="0"/>
          </a:p>
          <a:p>
            <a:pPr marL="0" lvl="1"/>
            <a:r>
              <a:rPr lang="fr-FR" b="1" dirty="0">
                <a:solidFill>
                  <a:srgbClr val="0187F5"/>
                </a:solidFill>
              </a:rPr>
              <a:t>Conclusion :</a:t>
            </a:r>
          </a:p>
          <a:p>
            <a:pPr marL="0" lvl="1"/>
            <a:endParaRPr lang="fr-FR" sz="1000" dirty="0">
              <a:solidFill>
                <a:srgbClr val="0187F5"/>
              </a:solidFill>
            </a:endParaRPr>
          </a:p>
          <a:p>
            <a:pPr marL="285750" lvl="1" indent="-285750">
              <a:buFont typeface="Wingdings" panose="05000000000000000000" pitchFamily="2" charset="2"/>
              <a:buChar char="Ø"/>
            </a:pPr>
            <a:r>
              <a:rPr lang="fr-FR" dirty="0">
                <a:solidFill>
                  <a:srgbClr val="0187F5"/>
                </a:solidFill>
              </a:rPr>
              <a:t>La législation européenne préconise, mais sans l’obliger, l’utilisation de l’accréditation comme outil préférentiel pour la notification des OEC</a:t>
            </a:r>
          </a:p>
          <a:p>
            <a:pPr marL="285750" lvl="1" indent="-285750">
              <a:buFont typeface="Wingdings" panose="05000000000000000000" pitchFamily="2" charset="2"/>
              <a:buChar char="Ø"/>
            </a:pPr>
            <a:r>
              <a:rPr lang="fr-FR" dirty="0">
                <a:solidFill>
                  <a:srgbClr val="0187F5"/>
                </a:solidFill>
              </a:rPr>
              <a:t>Au Luxembourg, le législateur est allé au-delà des exigences du règlement européen en rendant l’accréditation obligatoire pour la notification des OEC (choix politique)</a:t>
            </a:r>
          </a:p>
          <a:p>
            <a:pPr marL="0" lvl="1"/>
            <a:endParaRPr lang="fr-FR" dirty="0"/>
          </a:p>
        </p:txBody>
      </p:sp>
    </p:spTree>
    <p:extLst>
      <p:ext uri="{BB962C8B-B14F-4D97-AF65-F5344CB8AC3E}">
        <p14:creationId xmlns:p14="http://schemas.microsoft.com/office/powerpoint/2010/main" val="9679614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3DBBB50-5987-22C3-3472-CB828E02F7E1}"/>
              </a:ext>
            </a:extLst>
          </p:cNvPr>
          <p:cNvSpPr>
            <a:spLocks noGrp="1"/>
          </p:cNvSpPr>
          <p:nvPr>
            <p:ph type="title"/>
          </p:nvPr>
        </p:nvSpPr>
        <p:spPr/>
        <p:txBody>
          <a:bodyPr/>
          <a:lstStyle/>
          <a:p>
            <a:r>
              <a:rPr lang="fr-FR" dirty="0">
                <a:solidFill>
                  <a:schemeClr val="bg1"/>
                </a:solidFill>
                <a:latin typeface="DIN-Regular"/>
                <a:cs typeface="DIN-Regular"/>
              </a:rPr>
              <a:t>Le cadre légal européen</a:t>
            </a:r>
            <a:endParaRPr lang="en-US" dirty="0"/>
          </a:p>
        </p:txBody>
      </p:sp>
      <p:sp>
        <p:nvSpPr>
          <p:cNvPr id="5" name="Text Placeholder 4">
            <a:extLst>
              <a:ext uri="{FF2B5EF4-FFF2-40B4-BE49-F238E27FC236}">
                <a16:creationId xmlns:a16="http://schemas.microsoft.com/office/drawing/2014/main" id="{AF71579C-46C6-6C0E-C353-531417673898}"/>
              </a:ext>
            </a:extLst>
          </p:cNvPr>
          <p:cNvSpPr>
            <a:spLocks noGrp="1"/>
          </p:cNvSpPr>
          <p:nvPr>
            <p:ph type="body" sz="quarter" idx="14"/>
          </p:nvPr>
        </p:nvSpPr>
        <p:spPr/>
        <p:txBody>
          <a:bodyPr/>
          <a:lstStyle/>
          <a:p>
            <a:r>
              <a:rPr lang="fr-FR" sz="1600" dirty="0"/>
              <a:t>Les exceptions qui confirment la règle</a:t>
            </a:r>
          </a:p>
        </p:txBody>
      </p:sp>
      <p:sp>
        <p:nvSpPr>
          <p:cNvPr id="6" name="Slide Number Placeholder 5">
            <a:extLst>
              <a:ext uri="{FF2B5EF4-FFF2-40B4-BE49-F238E27FC236}">
                <a16:creationId xmlns:a16="http://schemas.microsoft.com/office/drawing/2014/main" id="{363914E4-F54C-69E9-9F43-803BE3742070}"/>
              </a:ext>
            </a:extLst>
          </p:cNvPr>
          <p:cNvSpPr>
            <a:spLocks noGrp="1"/>
          </p:cNvSpPr>
          <p:nvPr>
            <p:ph type="sldNum" sz="quarter" idx="15"/>
          </p:nvPr>
        </p:nvSpPr>
        <p:spPr/>
        <p:txBody>
          <a:bodyPr/>
          <a:lstStyle/>
          <a:p>
            <a:fld id="{541663E4-CF69-41A1-A740-496A5AC59A70}" type="slidenum">
              <a:rPr lang="fr-CH" smtClean="0"/>
              <a:pPr/>
              <a:t>7</a:t>
            </a:fld>
            <a:endParaRPr lang="fr-CH"/>
          </a:p>
        </p:txBody>
      </p:sp>
      <p:sp>
        <p:nvSpPr>
          <p:cNvPr id="7" name="TextBox 6">
            <a:extLst>
              <a:ext uri="{FF2B5EF4-FFF2-40B4-BE49-F238E27FC236}">
                <a16:creationId xmlns:a16="http://schemas.microsoft.com/office/drawing/2014/main" id="{010779F3-6284-248A-26B6-C9758B9B2362}"/>
              </a:ext>
            </a:extLst>
          </p:cNvPr>
          <p:cNvSpPr txBox="1"/>
          <p:nvPr/>
        </p:nvSpPr>
        <p:spPr>
          <a:xfrm>
            <a:off x="416459" y="1553044"/>
            <a:ext cx="8383591" cy="4462760"/>
          </a:xfrm>
          <a:prstGeom prst="rect">
            <a:avLst/>
          </a:prstGeom>
          <a:noFill/>
        </p:spPr>
        <p:txBody>
          <a:bodyPr wrap="square" rtlCol="0">
            <a:spAutoFit/>
          </a:bodyPr>
          <a:lstStyle/>
          <a:p>
            <a:r>
              <a:rPr lang="fr-FR" b="1" dirty="0"/>
              <a:t>Règlement (CE) n° 765/2008 – Accréditation</a:t>
            </a:r>
          </a:p>
          <a:p>
            <a:endParaRPr lang="fr-FR" sz="1000" dirty="0"/>
          </a:p>
          <a:p>
            <a:pPr marL="0" lvl="1"/>
            <a:r>
              <a:rPr lang="fr-FR" dirty="0"/>
              <a:t>Considérant (5) : Toutefois, conformément au principe de la </a:t>
            </a:r>
            <a:r>
              <a:rPr lang="fr-FR" b="1" i="1" dirty="0" err="1"/>
              <a:t>lex</a:t>
            </a:r>
            <a:r>
              <a:rPr lang="fr-FR" b="1" i="1" dirty="0"/>
              <a:t> </a:t>
            </a:r>
            <a:r>
              <a:rPr lang="fr-FR" b="1" i="1" dirty="0" err="1"/>
              <a:t>specialis</a:t>
            </a:r>
            <a:r>
              <a:rPr lang="fr-FR" b="1" i="1" dirty="0"/>
              <a:t>*</a:t>
            </a:r>
            <a:r>
              <a:rPr lang="fr-FR" dirty="0"/>
              <a:t>, le présent règlement ne s'applique que dans la mesure où il n'existe pas, dans d'autres règles de la législation communautaire d'harmonisation existantes ou futures, de dispositions spécifiques ayant le même objectif, la même nature ou le même effet que celles établies par le présent règlement. Des exemples existent dans les secteurs suivants: </a:t>
            </a:r>
            <a:r>
              <a:rPr lang="fr-FR" b="1" i="1" dirty="0">
                <a:solidFill>
                  <a:srgbClr val="0187F5"/>
                </a:solidFill>
              </a:rPr>
              <a:t>les précurseurs de drogues, </a:t>
            </a:r>
            <a:r>
              <a:rPr lang="fr-FR" b="1" i="1" u="sng" dirty="0">
                <a:solidFill>
                  <a:srgbClr val="0187F5"/>
                </a:solidFill>
              </a:rPr>
              <a:t>les dispositifs médicaux</a:t>
            </a:r>
            <a:r>
              <a:rPr lang="fr-FR" b="1" i="1" dirty="0">
                <a:solidFill>
                  <a:srgbClr val="0187F5"/>
                </a:solidFill>
              </a:rPr>
              <a:t>, les médicaments à usage humain et à usage vétérinaire, </a:t>
            </a:r>
            <a:r>
              <a:rPr lang="fr-FR" b="1" i="1" u="sng" dirty="0">
                <a:solidFill>
                  <a:srgbClr val="0187F5"/>
                </a:solidFill>
              </a:rPr>
              <a:t>les véhicules à moteur </a:t>
            </a:r>
            <a:r>
              <a:rPr lang="fr-FR" b="1" i="1" dirty="0">
                <a:solidFill>
                  <a:srgbClr val="0187F5"/>
                </a:solidFill>
              </a:rPr>
              <a:t>et l'aviation</a:t>
            </a:r>
            <a:r>
              <a:rPr lang="fr-FR" dirty="0"/>
              <a:t>. Par conséquent, les dispositions correspondantes du présent règlement ne devraient pas s'appliquer dans les domaines couverts par de telles dispositions spécifiques.</a:t>
            </a:r>
          </a:p>
          <a:p>
            <a:pPr marL="0" lvl="1"/>
            <a:endParaRPr lang="fr-FR" sz="1000" dirty="0"/>
          </a:p>
          <a:p>
            <a:pPr marL="0" lvl="1"/>
            <a:r>
              <a:rPr lang="el-GR" sz="3200" b="1" u="sng" dirty="0">
                <a:solidFill>
                  <a:srgbClr val="FF0000"/>
                </a:solidFill>
                <a:latin typeface="Times New Roman" panose="02020603050405020304" pitchFamily="18" charset="0"/>
                <a:cs typeface="Times New Roman" panose="02020603050405020304" pitchFamily="18" charset="0"/>
              </a:rPr>
              <a:t>Δ</a:t>
            </a:r>
            <a:r>
              <a:rPr lang="en-US" sz="3200" dirty="0">
                <a:latin typeface="Times New Roman" panose="02020603050405020304" pitchFamily="18" charset="0"/>
                <a:cs typeface="Times New Roman" panose="02020603050405020304" pitchFamily="18" charset="0"/>
              </a:rPr>
              <a:t> </a:t>
            </a:r>
            <a:r>
              <a:rPr lang="fr-FR" dirty="0"/>
              <a:t>Pour les actes législatifs européens ci-dessus, </a:t>
            </a:r>
            <a:r>
              <a:rPr lang="fr-FR" b="1" u="sng" dirty="0"/>
              <a:t>l’accréditation n’est pas préconisée pour la notification des OEC actifs dans ces domaines d’activité.</a:t>
            </a:r>
          </a:p>
          <a:p>
            <a:pPr marL="0" lvl="1"/>
            <a:endParaRPr lang="fr-FR" sz="1000" dirty="0"/>
          </a:p>
          <a:p>
            <a:pPr marL="0" lvl="1"/>
            <a:r>
              <a:rPr lang="fr-FR" sz="1200" b="1" dirty="0"/>
              <a:t>* Méthode généralement admise d'interprétation et de résolution des conflits en droit international. Elle signifie que, chaque fois que deux normes ou plus traitent de la même matière, priorité devrait être donnée à la norme la plus spécifique.</a:t>
            </a:r>
            <a:endParaRPr lang="fr-FR" dirty="0"/>
          </a:p>
        </p:txBody>
      </p:sp>
    </p:spTree>
    <p:extLst>
      <p:ext uri="{BB962C8B-B14F-4D97-AF65-F5344CB8AC3E}">
        <p14:creationId xmlns:p14="http://schemas.microsoft.com/office/powerpoint/2010/main" val="1895989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solidFill>
                  <a:schemeClr val="bg1"/>
                </a:solidFill>
                <a:latin typeface="DIN-Regular"/>
                <a:cs typeface="DIN-Regular"/>
              </a:rPr>
              <a:t>Répertoire de législation européenne applicables (EA-INF/05)</a:t>
            </a:r>
          </a:p>
        </p:txBody>
      </p:sp>
      <p:sp>
        <p:nvSpPr>
          <p:cNvPr id="17" name="Text Placeholder 18"/>
          <p:cNvSpPr>
            <a:spLocks noGrp="1"/>
          </p:cNvSpPr>
          <p:nvPr>
            <p:ph type="body" sz="quarter" idx="14"/>
          </p:nvPr>
        </p:nvSpPr>
        <p:spPr/>
        <p:txBody>
          <a:bodyPr/>
          <a:lstStyle/>
          <a:p>
            <a:r>
              <a:rPr lang="fr-FR" sz="1600" dirty="0"/>
              <a:t>Impact de l’accréditation</a:t>
            </a:r>
          </a:p>
        </p:txBody>
      </p:sp>
      <p:graphicFrame>
        <p:nvGraphicFramePr>
          <p:cNvPr id="8" name="Table 8">
            <a:extLst>
              <a:ext uri="{FF2B5EF4-FFF2-40B4-BE49-F238E27FC236}">
                <a16:creationId xmlns:a16="http://schemas.microsoft.com/office/drawing/2014/main" id="{F8096B15-0A0D-8CBE-2B51-C1A4D615799C}"/>
              </a:ext>
            </a:extLst>
          </p:cNvPr>
          <p:cNvGraphicFramePr>
            <a:graphicFrameLocks noGrp="1"/>
          </p:cNvGraphicFramePr>
          <p:nvPr>
            <p:extLst>
              <p:ext uri="{D42A27DB-BD31-4B8C-83A1-F6EECF244321}">
                <p14:modId xmlns:p14="http://schemas.microsoft.com/office/powerpoint/2010/main" val="2717101051"/>
              </p:ext>
            </p:extLst>
          </p:nvPr>
        </p:nvGraphicFramePr>
        <p:xfrm>
          <a:off x="968725" y="1478477"/>
          <a:ext cx="6237837" cy="4741254"/>
        </p:xfrm>
        <a:graphic>
          <a:graphicData uri="http://schemas.openxmlformats.org/drawingml/2006/table">
            <a:tbl>
              <a:tblPr firstRow="1" bandRow="1">
                <a:tableStyleId>{5C22544A-7EE6-4342-B048-85BDC9FD1C3A}</a:tableStyleId>
              </a:tblPr>
              <a:tblGrid>
                <a:gridCol w="3210962">
                  <a:extLst>
                    <a:ext uri="{9D8B030D-6E8A-4147-A177-3AD203B41FA5}">
                      <a16:colId xmlns:a16="http://schemas.microsoft.com/office/drawing/2014/main" val="1200224030"/>
                    </a:ext>
                  </a:extLst>
                </a:gridCol>
                <a:gridCol w="3026875">
                  <a:extLst>
                    <a:ext uri="{9D8B030D-6E8A-4147-A177-3AD203B41FA5}">
                      <a16:colId xmlns:a16="http://schemas.microsoft.com/office/drawing/2014/main" val="2547596282"/>
                    </a:ext>
                  </a:extLst>
                </a:gridCol>
              </a:tblGrid>
              <a:tr h="338661">
                <a:tc>
                  <a:txBody>
                    <a:bodyPr/>
                    <a:lstStyle/>
                    <a:p>
                      <a:pPr algn="ctr"/>
                      <a:r>
                        <a:rPr lang="fr-FR" sz="1400" noProof="0" dirty="0"/>
                        <a:t>Domaines d’application</a:t>
                      </a:r>
                    </a:p>
                  </a:txBody>
                  <a:tcPr/>
                </a:tc>
                <a:tc>
                  <a:txBody>
                    <a:bodyPr/>
                    <a:lstStyle/>
                    <a:p>
                      <a:pPr algn="ctr"/>
                      <a:r>
                        <a:rPr lang="fr-FR" sz="1400" noProof="0" dirty="0"/>
                        <a:t>Nombre de législations par domaine</a:t>
                      </a:r>
                    </a:p>
                  </a:txBody>
                  <a:tcPr/>
                </a:tc>
                <a:extLst>
                  <a:ext uri="{0D108BD9-81ED-4DB2-BD59-A6C34878D82A}">
                    <a16:rowId xmlns:a16="http://schemas.microsoft.com/office/drawing/2014/main" val="2109148215"/>
                  </a:ext>
                </a:extLst>
              </a:tr>
              <a:tr h="338661">
                <a:tc>
                  <a:txBody>
                    <a:bodyPr/>
                    <a:lstStyle/>
                    <a:p>
                      <a:pPr algn="l"/>
                      <a:r>
                        <a:rPr lang="fr-FR" sz="1200" b="1" noProof="0" dirty="0"/>
                        <a:t>Législations générales</a:t>
                      </a:r>
                    </a:p>
                  </a:txBody>
                  <a:tcPr/>
                </a:tc>
                <a:tc>
                  <a:txBody>
                    <a:bodyPr/>
                    <a:lstStyle/>
                    <a:p>
                      <a:pPr algn="ctr"/>
                      <a:r>
                        <a:rPr lang="fr-FR" sz="1200" b="1" noProof="0" dirty="0"/>
                        <a:t>12</a:t>
                      </a:r>
                    </a:p>
                  </a:txBody>
                  <a:tcPr/>
                </a:tc>
                <a:extLst>
                  <a:ext uri="{0D108BD9-81ED-4DB2-BD59-A6C34878D82A}">
                    <a16:rowId xmlns:a16="http://schemas.microsoft.com/office/drawing/2014/main" val="3129042246"/>
                  </a:ext>
                </a:extLst>
              </a:tr>
              <a:tr h="338661">
                <a:tc>
                  <a:txBody>
                    <a:bodyPr/>
                    <a:lstStyle/>
                    <a:p>
                      <a:pPr algn="l"/>
                      <a:r>
                        <a:rPr lang="fr-FR" sz="1200" b="1" noProof="0" dirty="0"/>
                        <a:t>Législations d’harmonisation de l’Union</a:t>
                      </a:r>
                    </a:p>
                  </a:txBody>
                  <a:tcPr/>
                </a:tc>
                <a:tc>
                  <a:txBody>
                    <a:bodyPr/>
                    <a:lstStyle/>
                    <a:p>
                      <a:pPr algn="ctr"/>
                      <a:r>
                        <a:rPr lang="fr-FR" sz="1200" b="1" noProof="0" dirty="0"/>
                        <a:t>35</a:t>
                      </a:r>
                      <a:r>
                        <a:rPr lang="fr-FR" sz="1200" noProof="0" dirty="0"/>
                        <a:t> (1 directive accréditation obligatoire)</a:t>
                      </a:r>
                    </a:p>
                  </a:txBody>
                  <a:tcPr/>
                </a:tc>
                <a:extLst>
                  <a:ext uri="{0D108BD9-81ED-4DB2-BD59-A6C34878D82A}">
                    <a16:rowId xmlns:a16="http://schemas.microsoft.com/office/drawing/2014/main" val="2449697910"/>
                  </a:ext>
                </a:extLst>
              </a:tr>
              <a:tr h="338661">
                <a:tc>
                  <a:txBody>
                    <a:bodyPr/>
                    <a:lstStyle/>
                    <a:p>
                      <a:pPr algn="l"/>
                      <a:r>
                        <a:rPr lang="fr-FR" sz="1200" b="1" noProof="0" dirty="0"/>
                        <a:t>Denrées alimentaires / Aliments pour animaux</a:t>
                      </a:r>
                    </a:p>
                  </a:txBody>
                  <a:tcPr/>
                </a:tc>
                <a:tc>
                  <a:txBody>
                    <a:bodyPr/>
                    <a:lstStyle/>
                    <a:p>
                      <a:pPr algn="ctr"/>
                      <a:r>
                        <a:rPr lang="fr-FR" sz="1200" b="1" noProof="0" dirty="0"/>
                        <a:t>17</a:t>
                      </a:r>
                      <a:r>
                        <a:rPr lang="fr-FR" sz="1200" noProof="0" dirty="0"/>
                        <a:t> (15 législations accréditation obligatoire)</a:t>
                      </a:r>
                    </a:p>
                  </a:txBody>
                  <a:tcPr/>
                </a:tc>
                <a:extLst>
                  <a:ext uri="{0D108BD9-81ED-4DB2-BD59-A6C34878D82A}">
                    <a16:rowId xmlns:a16="http://schemas.microsoft.com/office/drawing/2014/main" val="1240245347"/>
                  </a:ext>
                </a:extLst>
              </a:tr>
              <a:tr h="338661">
                <a:tc>
                  <a:txBody>
                    <a:bodyPr/>
                    <a:lstStyle/>
                    <a:p>
                      <a:pPr algn="l"/>
                      <a:r>
                        <a:rPr lang="fr-FR" sz="1200" b="1" noProof="0" dirty="0"/>
                        <a:t>Climat / Environnement</a:t>
                      </a:r>
                    </a:p>
                  </a:txBody>
                  <a:tcPr/>
                </a:tc>
                <a:tc>
                  <a:txBody>
                    <a:bodyPr/>
                    <a:lstStyle/>
                    <a:p>
                      <a:pPr algn="ctr"/>
                      <a:r>
                        <a:rPr lang="fr-FR" sz="1200" b="1" noProof="0" dirty="0"/>
                        <a:t>40</a:t>
                      </a:r>
                      <a:r>
                        <a:rPr lang="fr-FR" sz="1200" noProof="0" dirty="0"/>
                        <a:t> (22 législations accréditation obligatoire)</a:t>
                      </a:r>
                    </a:p>
                  </a:txBody>
                  <a:tcPr/>
                </a:tc>
                <a:extLst>
                  <a:ext uri="{0D108BD9-81ED-4DB2-BD59-A6C34878D82A}">
                    <a16:rowId xmlns:a16="http://schemas.microsoft.com/office/drawing/2014/main" val="695396180"/>
                  </a:ext>
                </a:extLst>
              </a:tr>
              <a:tr h="338661">
                <a:tc>
                  <a:txBody>
                    <a:bodyPr/>
                    <a:lstStyle/>
                    <a:p>
                      <a:pPr algn="l"/>
                      <a:r>
                        <a:rPr lang="fr-FR" sz="1200" b="1" noProof="0" dirty="0"/>
                        <a:t>Véhicules</a:t>
                      </a:r>
                    </a:p>
                  </a:txBody>
                  <a:tcPr/>
                </a:tc>
                <a:tc>
                  <a:txBody>
                    <a:bodyPr/>
                    <a:lstStyle/>
                    <a:p>
                      <a:pPr algn="ctr"/>
                      <a:r>
                        <a:rPr lang="fr-FR" sz="1200" b="1" noProof="0" dirty="0"/>
                        <a:t>7</a:t>
                      </a:r>
                      <a:r>
                        <a:rPr lang="fr-FR" sz="1200" noProof="0" dirty="0"/>
                        <a:t> (6 législations accréditation obligatoire)</a:t>
                      </a:r>
                    </a:p>
                  </a:txBody>
                  <a:tcPr/>
                </a:tc>
                <a:extLst>
                  <a:ext uri="{0D108BD9-81ED-4DB2-BD59-A6C34878D82A}">
                    <a16:rowId xmlns:a16="http://schemas.microsoft.com/office/drawing/2014/main" val="4214447856"/>
                  </a:ext>
                </a:extLst>
              </a:tr>
              <a:tr h="338661">
                <a:tc>
                  <a:txBody>
                    <a:bodyPr/>
                    <a:lstStyle/>
                    <a:p>
                      <a:pPr algn="l"/>
                      <a:r>
                        <a:rPr lang="fr-FR" sz="1200" b="1" noProof="0" dirty="0"/>
                        <a:t>Chemins de fer</a:t>
                      </a:r>
                    </a:p>
                  </a:txBody>
                  <a:tcPr/>
                </a:tc>
                <a:tc>
                  <a:txBody>
                    <a:bodyPr/>
                    <a:lstStyle/>
                    <a:p>
                      <a:pPr marL="0" marR="0" lvl="0" indent="0" algn="ctr" defTabSz="356085" rtl="0" eaLnBrk="1" fontAlgn="auto" latinLnBrk="0" hangingPunct="1">
                        <a:lnSpc>
                          <a:spcPct val="100000"/>
                        </a:lnSpc>
                        <a:spcBef>
                          <a:spcPts val="0"/>
                        </a:spcBef>
                        <a:spcAft>
                          <a:spcPts val="0"/>
                        </a:spcAft>
                        <a:buClrTx/>
                        <a:buSzTx/>
                        <a:buFontTx/>
                        <a:buNone/>
                        <a:tabLst/>
                        <a:defRPr/>
                      </a:pPr>
                      <a:r>
                        <a:rPr lang="fr-FR" sz="1200" b="1" noProof="0" dirty="0"/>
                        <a:t>6</a:t>
                      </a:r>
                      <a:r>
                        <a:rPr lang="fr-FR" sz="1200" noProof="0" dirty="0"/>
                        <a:t> (1 législation accréditation obligatoire)</a:t>
                      </a:r>
                    </a:p>
                  </a:txBody>
                  <a:tcPr/>
                </a:tc>
                <a:extLst>
                  <a:ext uri="{0D108BD9-81ED-4DB2-BD59-A6C34878D82A}">
                    <a16:rowId xmlns:a16="http://schemas.microsoft.com/office/drawing/2014/main" val="2854145678"/>
                  </a:ext>
                </a:extLst>
              </a:tr>
              <a:tr h="338661">
                <a:tc>
                  <a:txBody>
                    <a:bodyPr/>
                    <a:lstStyle/>
                    <a:p>
                      <a:pPr algn="l"/>
                      <a:r>
                        <a:rPr lang="fr-FR" sz="1200" b="1" noProof="0" dirty="0"/>
                        <a:t>Transports</a:t>
                      </a:r>
                    </a:p>
                  </a:txBody>
                  <a:tcPr/>
                </a:tc>
                <a:tc>
                  <a:txBody>
                    <a:bodyPr/>
                    <a:lstStyle/>
                    <a:p>
                      <a:pPr marL="0" marR="0" lvl="0" indent="0" algn="ctr" defTabSz="356085" rtl="0" eaLnBrk="1" fontAlgn="auto" latinLnBrk="0" hangingPunct="1">
                        <a:lnSpc>
                          <a:spcPct val="100000"/>
                        </a:lnSpc>
                        <a:spcBef>
                          <a:spcPts val="0"/>
                        </a:spcBef>
                        <a:spcAft>
                          <a:spcPts val="0"/>
                        </a:spcAft>
                        <a:buClrTx/>
                        <a:buSzTx/>
                        <a:buFontTx/>
                        <a:buNone/>
                        <a:tabLst/>
                        <a:defRPr/>
                      </a:pPr>
                      <a:r>
                        <a:rPr lang="fr-FR" sz="1200" b="1" noProof="0" dirty="0"/>
                        <a:t>7</a:t>
                      </a:r>
                      <a:r>
                        <a:rPr lang="fr-FR" sz="1200" noProof="0" dirty="0"/>
                        <a:t> (1 législation accréditation obligatoire)</a:t>
                      </a:r>
                    </a:p>
                  </a:txBody>
                  <a:tcPr/>
                </a:tc>
                <a:extLst>
                  <a:ext uri="{0D108BD9-81ED-4DB2-BD59-A6C34878D82A}">
                    <a16:rowId xmlns:a16="http://schemas.microsoft.com/office/drawing/2014/main" val="3692261617"/>
                  </a:ext>
                </a:extLst>
              </a:tr>
              <a:tr h="338661">
                <a:tc>
                  <a:txBody>
                    <a:bodyPr/>
                    <a:lstStyle/>
                    <a:p>
                      <a:pPr algn="l"/>
                      <a:r>
                        <a:rPr lang="fr-FR" sz="1200" b="1" noProof="0" dirty="0"/>
                        <a:t>Aviation</a:t>
                      </a:r>
                    </a:p>
                  </a:txBody>
                  <a:tcPr/>
                </a:tc>
                <a:tc>
                  <a:txBody>
                    <a:bodyPr/>
                    <a:lstStyle/>
                    <a:p>
                      <a:pPr algn="ctr"/>
                      <a:r>
                        <a:rPr lang="fr-FR" sz="1200" b="1" noProof="0" dirty="0"/>
                        <a:t>2</a:t>
                      </a:r>
                    </a:p>
                  </a:txBody>
                  <a:tcPr/>
                </a:tc>
                <a:extLst>
                  <a:ext uri="{0D108BD9-81ED-4DB2-BD59-A6C34878D82A}">
                    <a16:rowId xmlns:a16="http://schemas.microsoft.com/office/drawing/2014/main" val="1789432550"/>
                  </a:ext>
                </a:extLst>
              </a:tr>
              <a:tr h="338661">
                <a:tc>
                  <a:txBody>
                    <a:bodyPr/>
                    <a:lstStyle/>
                    <a:p>
                      <a:pPr algn="l"/>
                      <a:r>
                        <a:rPr lang="fr-FR" sz="1200" b="1" noProof="0" dirty="0"/>
                        <a:t>Forensique</a:t>
                      </a:r>
                    </a:p>
                  </a:txBody>
                  <a:tcPr/>
                </a:tc>
                <a:tc>
                  <a:txBody>
                    <a:bodyPr/>
                    <a:lstStyle/>
                    <a:p>
                      <a:pPr algn="ctr"/>
                      <a:r>
                        <a:rPr lang="fr-FR" sz="1200" b="1" noProof="0" dirty="0"/>
                        <a:t>1</a:t>
                      </a:r>
                      <a:r>
                        <a:rPr lang="fr-FR" sz="1200" noProof="0" dirty="0"/>
                        <a:t> législation accréditation obligatoire</a:t>
                      </a:r>
                    </a:p>
                  </a:txBody>
                  <a:tcPr/>
                </a:tc>
                <a:extLst>
                  <a:ext uri="{0D108BD9-81ED-4DB2-BD59-A6C34878D82A}">
                    <a16:rowId xmlns:a16="http://schemas.microsoft.com/office/drawing/2014/main" val="649668707"/>
                  </a:ext>
                </a:extLst>
              </a:tr>
              <a:tr h="338661">
                <a:tc>
                  <a:txBody>
                    <a:bodyPr/>
                    <a:lstStyle/>
                    <a:p>
                      <a:pPr algn="l"/>
                      <a:r>
                        <a:rPr lang="fr-FR" sz="1200" b="1" noProof="0" dirty="0"/>
                        <a:t>Protection des données</a:t>
                      </a:r>
                    </a:p>
                  </a:txBody>
                  <a:tcPr/>
                </a:tc>
                <a:tc>
                  <a:txBody>
                    <a:bodyPr/>
                    <a:lstStyle/>
                    <a:p>
                      <a:pPr algn="ctr"/>
                      <a:r>
                        <a:rPr lang="fr-FR" sz="1200" b="1" noProof="0" dirty="0"/>
                        <a:t>2</a:t>
                      </a:r>
                    </a:p>
                  </a:txBody>
                  <a:tcPr/>
                </a:tc>
                <a:extLst>
                  <a:ext uri="{0D108BD9-81ED-4DB2-BD59-A6C34878D82A}">
                    <a16:rowId xmlns:a16="http://schemas.microsoft.com/office/drawing/2014/main" val="2442875401"/>
                  </a:ext>
                </a:extLst>
              </a:tr>
              <a:tr h="338661">
                <a:tc>
                  <a:txBody>
                    <a:bodyPr/>
                    <a:lstStyle/>
                    <a:p>
                      <a:pPr algn="l"/>
                      <a:r>
                        <a:rPr lang="fr-FR" sz="1200" b="1" noProof="0" dirty="0"/>
                        <a:t>Cybersécurité / Sécurité IT</a:t>
                      </a:r>
                    </a:p>
                  </a:txBody>
                  <a:tcPr/>
                </a:tc>
                <a:tc>
                  <a:txBody>
                    <a:bodyPr/>
                    <a:lstStyle/>
                    <a:p>
                      <a:pPr algn="ctr"/>
                      <a:r>
                        <a:rPr lang="fr-FR" sz="1200" b="1" noProof="0" dirty="0"/>
                        <a:t>4</a:t>
                      </a:r>
                      <a:r>
                        <a:rPr lang="fr-FR" sz="1200" noProof="0" dirty="0"/>
                        <a:t> législations accréditation obligatoire</a:t>
                      </a:r>
                    </a:p>
                  </a:txBody>
                  <a:tcPr/>
                </a:tc>
                <a:extLst>
                  <a:ext uri="{0D108BD9-81ED-4DB2-BD59-A6C34878D82A}">
                    <a16:rowId xmlns:a16="http://schemas.microsoft.com/office/drawing/2014/main" val="112748100"/>
                  </a:ext>
                </a:extLst>
              </a:tr>
              <a:tr h="338661">
                <a:tc>
                  <a:txBody>
                    <a:bodyPr/>
                    <a:lstStyle/>
                    <a:p>
                      <a:pPr algn="l"/>
                      <a:r>
                        <a:rPr lang="fr-FR" sz="1200" b="1" noProof="0" dirty="0"/>
                        <a:t>Médical</a:t>
                      </a:r>
                    </a:p>
                  </a:txBody>
                  <a:tcPr/>
                </a:tc>
                <a:tc>
                  <a:txBody>
                    <a:bodyPr/>
                    <a:lstStyle/>
                    <a:p>
                      <a:pPr algn="ctr"/>
                      <a:r>
                        <a:rPr lang="fr-FR" sz="1200" b="1" noProof="0" dirty="0"/>
                        <a:t>1</a:t>
                      </a:r>
                    </a:p>
                  </a:txBody>
                  <a:tcPr/>
                </a:tc>
                <a:extLst>
                  <a:ext uri="{0D108BD9-81ED-4DB2-BD59-A6C34878D82A}">
                    <a16:rowId xmlns:a16="http://schemas.microsoft.com/office/drawing/2014/main" val="335463531"/>
                  </a:ext>
                </a:extLst>
              </a:tr>
              <a:tr h="338661">
                <a:tc>
                  <a:txBody>
                    <a:bodyPr/>
                    <a:lstStyle/>
                    <a:p>
                      <a:pPr algn="l"/>
                      <a:r>
                        <a:rPr lang="fr-FR" sz="1200" b="1" noProof="0" dirty="0"/>
                        <a:t>Durabilité / Écodesign / Transition verte</a:t>
                      </a:r>
                    </a:p>
                  </a:txBody>
                  <a:tcPr/>
                </a:tc>
                <a:tc>
                  <a:txBody>
                    <a:bodyPr/>
                    <a:lstStyle/>
                    <a:p>
                      <a:pPr algn="ctr"/>
                      <a:r>
                        <a:rPr lang="fr-FR" sz="1200" b="1" noProof="0" dirty="0"/>
                        <a:t>5</a:t>
                      </a:r>
                      <a:r>
                        <a:rPr lang="fr-FR" sz="1200" noProof="0" dirty="0"/>
                        <a:t> (1 législation accréditation obligatoire)</a:t>
                      </a:r>
                    </a:p>
                  </a:txBody>
                  <a:tcPr/>
                </a:tc>
                <a:extLst>
                  <a:ext uri="{0D108BD9-81ED-4DB2-BD59-A6C34878D82A}">
                    <a16:rowId xmlns:a16="http://schemas.microsoft.com/office/drawing/2014/main" val="4263657661"/>
                  </a:ext>
                </a:extLst>
              </a:tr>
            </a:tbl>
          </a:graphicData>
        </a:graphic>
      </p:graphicFrame>
      <p:sp>
        <p:nvSpPr>
          <p:cNvPr id="9" name="TextBox 8">
            <a:extLst>
              <a:ext uri="{FF2B5EF4-FFF2-40B4-BE49-F238E27FC236}">
                <a16:creationId xmlns:a16="http://schemas.microsoft.com/office/drawing/2014/main" id="{F96B6C38-0B86-54AF-B5C8-8615D3259062}"/>
              </a:ext>
            </a:extLst>
          </p:cNvPr>
          <p:cNvSpPr txBox="1"/>
          <p:nvPr/>
        </p:nvSpPr>
        <p:spPr>
          <a:xfrm>
            <a:off x="7353346" y="2780314"/>
            <a:ext cx="1629624" cy="2031325"/>
          </a:xfrm>
          <a:prstGeom prst="rect">
            <a:avLst/>
          </a:prstGeom>
          <a:noFill/>
        </p:spPr>
        <p:txBody>
          <a:bodyPr wrap="square" rtlCol="0">
            <a:spAutoFit/>
          </a:bodyPr>
          <a:lstStyle/>
          <a:p>
            <a:r>
              <a:rPr lang="fr-FR" b="1" dirty="0">
                <a:solidFill>
                  <a:srgbClr val="FF0000"/>
                </a:solidFill>
                <a:effectLst>
                  <a:outerShdw blurRad="38100" dist="38100" dir="2700000" algn="tl">
                    <a:srgbClr val="000000">
                      <a:alpha val="43137"/>
                    </a:srgbClr>
                  </a:outerShdw>
                </a:effectLst>
              </a:rPr>
              <a:t>127</a:t>
            </a:r>
            <a:r>
              <a:rPr lang="fr-FR" b="1" dirty="0">
                <a:effectLst>
                  <a:outerShdw blurRad="38100" dist="38100" dir="2700000" algn="tl">
                    <a:srgbClr val="000000">
                      <a:alpha val="43137"/>
                    </a:srgbClr>
                  </a:outerShdw>
                </a:effectLst>
              </a:rPr>
              <a:t> textes réglementaires</a:t>
            </a:r>
          </a:p>
          <a:p>
            <a:r>
              <a:rPr lang="fr-FR" b="1" dirty="0">
                <a:effectLst>
                  <a:outerShdw blurRad="38100" dist="38100" dir="2700000" algn="tl">
                    <a:srgbClr val="000000">
                      <a:alpha val="43137"/>
                    </a:srgbClr>
                  </a:outerShdw>
                </a:effectLst>
              </a:rPr>
              <a:t>dont </a:t>
            </a:r>
            <a:r>
              <a:rPr lang="fr-FR" b="1" dirty="0">
                <a:solidFill>
                  <a:srgbClr val="00B050"/>
                </a:solidFill>
                <a:effectLst>
                  <a:outerShdw blurRad="38100" dist="38100" dir="2700000" algn="tl">
                    <a:srgbClr val="000000">
                      <a:alpha val="43137"/>
                    </a:srgbClr>
                  </a:outerShdw>
                </a:effectLst>
              </a:rPr>
              <a:t>45%</a:t>
            </a:r>
            <a:r>
              <a:rPr lang="fr-FR" b="1" dirty="0">
                <a:effectLst>
                  <a:outerShdw blurRad="38100" dist="38100" dir="2700000" algn="tl">
                    <a:srgbClr val="000000">
                      <a:alpha val="43137"/>
                    </a:srgbClr>
                  </a:outerShdw>
                </a:effectLst>
              </a:rPr>
              <a:t> d’entre eux prévoient une </a:t>
            </a:r>
            <a:r>
              <a:rPr lang="fr-FR" b="1" u="sng" dirty="0">
                <a:effectLst>
                  <a:outerShdw blurRad="38100" dist="38100" dir="2700000" algn="tl">
                    <a:srgbClr val="000000">
                      <a:alpha val="43137"/>
                    </a:srgbClr>
                  </a:outerShdw>
                </a:effectLst>
              </a:rPr>
              <a:t>accréditation obligatoire</a:t>
            </a:r>
          </a:p>
        </p:txBody>
      </p:sp>
    </p:spTree>
    <p:extLst>
      <p:ext uri="{BB962C8B-B14F-4D97-AF65-F5344CB8AC3E}">
        <p14:creationId xmlns:p14="http://schemas.microsoft.com/office/powerpoint/2010/main" val="3053446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solidFill>
                  <a:schemeClr val="bg1"/>
                </a:solidFill>
                <a:latin typeface="DIN-Regular"/>
                <a:cs typeface="DIN-Regular"/>
              </a:rPr>
              <a:t>Répertoire de législation européenne applicables (EA-INF/05)</a:t>
            </a:r>
          </a:p>
        </p:txBody>
      </p:sp>
      <p:sp>
        <p:nvSpPr>
          <p:cNvPr id="17" name="Text Placeholder 18"/>
          <p:cNvSpPr>
            <a:spLocks noGrp="1"/>
          </p:cNvSpPr>
          <p:nvPr>
            <p:ph type="body" sz="quarter" idx="14"/>
          </p:nvPr>
        </p:nvSpPr>
        <p:spPr/>
        <p:txBody>
          <a:bodyPr/>
          <a:lstStyle/>
          <a:p>
            <a:r>
              <a:rPr lang="fr-FR" sz="1600" dirty="0"/>
              <a:t>Intérêt de l’accréditation</a:t>
            </a:r>
          </a:p>
        </p:txBody>
      </p:sp>
      <p:sp>
        <p:nvSpPr>
          <p:cNvPr id="15" name="Untertitel 2"/>
          <p:cNvSpPr txBox="1">
            <a:spLocks/>
          </p:cNvSpPr>
          <p:nvPr/>
        </p:nvSpPr>
        <p:spPr>
          <a:xfrm>
            <a:off x="2483910" y="1533981"/>
            <a:ext cx="6555315" cy="4300081"/>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spcBef>
                <a:spcPts val="0"/>
              </a:spcBef>
              <a:spcAft>
                <a:spcPts val="600"/>
              </a:spcAft>
            </a:pPr>
            <a:endParaRPr lang="fr-FR" sz="1600" dirty="0">
              <a:latin typeface="DIN-Regular"/>
              <a:cs typeface="DIN-Regular"/>
            </a:endParaRPr>
          </a:p>
        </p:txBody>
      </p:sp>
      <p:sp>
        <p:nvSpPr>
          <p:cNvPr id="8" name="TextBox 7">
            <a:extLst>
              <a:ext uri="{FF2B5EF4-FFF2-40B4-BE49-F238E27FC236}">
                <a16:creationId xmlns:a16="http://schemas.microsoft.com/office/drawing/2014/main" id="{00D5248E-7BDD-B25D-F09C-F5B154BB2F2F}"/>
              </a:ext>
            </a:extLst>
          </p:cNvPr>
          <p:cNvSpPr txBox="1"/>
          <p:nvPr/>
        </p:nvSpPr>
        <p:spPr>
          <a:xfrm>
            <a:off x="416460" y="1821492"/>
            <a:ext cx="8274868" cy="3924151"/>
          </a:xfrm>
          <a:prstGeom prst="rect">
            <a:avLst/>
          </a:prstGeom>
          <a:noFill/>
        </p:spPr>
        <p:txBody>
          <a:bodyPr wrap="square" rtlCol="0">
            <a:spAutoFit/>
          </a:bodyPr>
          <a:lstStyle/>
          <a:p>
            <a:pPr>
              <a:spcAft>
                <a:spcPts val="600"/>
              </a:spcAft>
            </a:pPr>
            <a:r>
              <a:rPr lang="fr-FR" u="sng" dirty="0"/>
              <a:t>Valeur particulière de l'accréditation : </a:t>
            </a:r>
          </a:p>
          <a:p>
            <a:r>
              <a:rPr lang="fr-FR" dirty="0"/>
              <a:t>Fournit une déclaration faisant autorité de la </a:t>
            </a:r>
            <a:r>
              <a:rPr lang="fr-FR" b="1" dirty="0"/>
              <a:t>compétence technique des OEC </a:t>
            </a:r>
            <a:r>
              <a:rPr lang="fr-FR" dirty="0"/>
              <a:t>dont la tâche est d'assurer la conformité aux exigences applicables assurant un niveau élevé de protection de l'intérêt public.</a:t>
            </a:r>
          </a:p>
          <a:p>
            <a:endParaRPr lang="fr-FR" dirty="0"/>
          </a:p>
          <a:p>
            <a:pPr>
              <a:spcAft>
                <a:spcPts val="600"/>
              </a:spcAft>
            </a:pPr>
            <a:r>
              <a:rPr lang="fr-FR" u="sng" dirty="0"/>
              <a:t>Intérêt du système d’accréditation selon le règlement (CE) no 765/2008 : </a:t>
            </a:r>
            <a:r>
              <a:rPr lang="fr-FR" dirty="0"/>
              <a:t>Augmentation considérable du nombre de législations européennes intégrant l’accréditation comme </a:t>
            </a:r>
            <a:r>
              <a:rPr lang="fr-FR" b="1" dirty="0"/>
              <a:t>moyen privilégié</a:t>
            </a:r>
            <a:r>
              <a:rPr lang="fr-FR" dirty="0"/>
              <a:t> pour démontrer la compétence des OEC.</a:t>
            </a:r>
          </a:p>
          <a:p>
            <a:endParaRPr lang="fr-FR" dirty="0"/>
          </a:p>
          <a:p>
            <a:pPr>
              <a:spcAft>
                <a:spcPts val="600"/>
              </a:spcAft>
            </a:pPr>
            <a:r>
              <a:rPr lang="fr-FR" u="sng" dirty="0"/>
              <a:t>Secteurs réglementés couverts par l’accréditation: </a:t>
            </a:r>
          </a:p>
          <a:p>
            <a:r>
              <a:rPr lang="fr-FR" dirty="0"/>
              <a:t>Ils sont au nombre de 13 dans lesquels on trouve l’environnement, le climat, les denrées alimentaires / aliments pour animaux, les transports, la protection des données, la cybersécurité...</a:t>
            </a:r>
          </a:p>
        </p:txBody>
      </p:sp>
    </p:spTree>
    <p:extLst>
      <p:ext uri="{BB962C8B-B14F-4D97-AF65-F5344CB8AC3E}">
        <p14:creationId xmlns:p14="http://schemas.microsoft.com/office/powerpoint/2010/main" val="950437712"/>
      </p:ext>
    </p:extLst>
  </p:cSld>
  <p:clrMapOvr>
    <a:masterClrMapping/>
  </p:clrMapOvr>
</p:sld>
</file>

<file path=ppt/theme/theme1.xml><?xml version="1.0" encoding="utf-8"?>
<a:theme xmlns:a="http://schemas.openxmlformats.org/drawingml/2006/main" name="olas">
  <a:themeElements>
    <a:clrScheme name="OLAS Powerpoint">
      <a:dk1>
        <a:srgbClr val="0C0C0C"/>
      </a:dk1>
      <a:lt1>
        <a:sysClr val="window" lastClr="FFFFFF"/>
      </a:lt1>
      <a:dk2>
        <a:srgbClr val="015DAA"/>
      </a:dk2>
      <a:lt2>
        <a:srgbClr val="E7E6E6"/>
      </a:lt2>
      <a:accent1>
        <a:srgbClr val="015DAA"/>
      </a:accent1>
      <a:accent2>
        <a:srgbClr val="017EE5"/>
      </a:accent2>
      <a:accent3>
        <a:srgbClr val="3B7EFA"/>
      </a:accent3>
      <a:accent4>
        <a:srgbClr val="BED2FF"/>
      </a:accent4>
      <a:accent5>
        <a:srgbClr val="F9BD00"/>
      </a:accent5>
      <a:accent6>
        <a:srgbClr val="ED7D31"/>
      </a:accent6>
      <a:hlink>
        <a:srgbClr val="93B4FF"/>
      </a:hlink>
      <a:folHlink>
        <a:srgbClr val="954F72"/>
      </a:folHlink>
    </a:clrScheme>
    <a:fontScheme name="OLAS Presentation">
      <a:majorFont>
        <a:latin typeface="DIN-Bold"/>
        <a:ea typeface=""/>
        <a:cs typeface=""/>
      </a:majorFont>
      <a:minorFont>
        <a:latin typeface="DIN-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LAS_PPT_Projet1_aout2017.potx" id="{94A768CD-847D-42FA-AB37-75199C84CF32}" vid="{6265CCAE-648E-4FB9-853E-46F7ED96A57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OLAS_PPT_Projet1_aout2017</Template>
  <TotalTime>0</TotalTime>
  <Words>3637</Words>
  <Application>Microsoft Office PowerPoint</Application>
  <PresentationFormat>On-screen Show (4:3)</PresentationFormat>
  <Paragraphs>352</Paragraphs>
  <Slides>26</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Arial</vt:lpstr>
      <vt:lpstr>Calibri</vt:lpstr>
      <vt:lpstr>DIN Offc</vt:lpstr>
      <vt:lpstr>DIN-Bold</vt:lpstr>
      <vt:lpstr>DIN-Regular</vt:lpstr>
      <vt:lpstr>Times</vt:lpstr>
      <vt:lpstr>Times New Roman</vt:lpstr>
      <vt:lpstr>Wingdings</vt:lpstr>
      <vt:lpstr>olas</vt:lpstr>
      <vt:lpstr>Place de l’accréditation dans la règlementation européenne</vt:lpstr>
      <vt:lpstr>Le cadre légal européen</vt:lpstr>
      <vt:lpstr>Le cadre légal européen</vt:lpstr>
      <vt:lpstr>Le cadre légal européen</vt:lpstr>
      <vt:lpstr>Convergence du cadre légal européen et national</vt:lpstr>
      <vt:lpstr>Convergence du cadre légal européen et national</vt:lpstr>
      <vt:lpstr>Le cadre légal européen</vt:lpstr>
      <vt:lpstr>Répertoire de législation européenne applicables (EA-INF/05)</vt:lpstr>
      <vt:lpstr>Répertoire de législation européenne applicables (EA-INF/05)</vt:lpstr>
      <vt:lpstr>Liste des actes législatifs européens en révision ou nouveaux </vt:lpstr>
      <vt:lpstr>Analyse horizontale de certains actes législatifs européen</vt:lpstr>
      <vt:lpstr>Analyse horizontale de certains actes législatifs européens</vt:lpstr>
      <vt:lpstr>Analyse horizontale de certains actes législatifs européens</vt:lpstr>
      <vt:lpstr>Analyse horizontale de certains actes législatifs européens</vt:lpstr>
      <vt:lpstr>Analyse horizontale de certains actes législatifs européens</vt:lpstr>
      <vt:lpstr>Analyse horizontale de certains actes législatifs européens</vt:lpstr>
      <vt:lpstr>Analyse horizontale de certains actes législatifs européens</vt:lpstr>
      <vt:lpstr>Analyse horizontale de certains actes législatifs européens</vt:lpstr>
      <vt:lpstr>Analyse horizontale de certains actes législatifs européens</vt:lpstr>
      <vt:lpstr>Analyse horizontale de certains actes législatifs européens</vt:lpstr>
      <vt:lpstr>Analyse horizontale de certains actes législatifs européens</vt:lpstr>
      <vt:lpstr>Analyse horizontale de certains actes législatifs européens</vt:lpstr>
      <vt:lpstr>Analyse horizontale de certains actes législatifs européens</vt:lpstr>
      <vt:lpstr>Analyse horizontale de certains actes législatifs européens</vt:lpstr>
      <vt:lpstr>Analyse horizontale de certains actes législatifs européens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Evolutions du système qualité de l’OLAS  JCA du 8 octobre 2021</dc:title>
  <dc:creator>Paul Dax</dc:creator>
  <cp:lastModifiedBy>Dominique Ferrand</cp:lastModifiedBy>
  <cp:revision>1111</cp:revision>
  <cp:lastPrinted>2022-10-12T10:18:15Z</cp:lastPrinted>
  <dcterms:created xsi:type="dcterms:W3CDTF">2016-11-10T15:00:07Z</dcterms:created>
  <dcterms:modified xsi:type="dcterms:W3CDTF">2024-10-02T15:12:11Z</dcterms:modified>
</cp:coreProperties>
</file>