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545" r:id="rId3"/>
    <p:sldId id="541" r:id="rId4"/>
    <p:sldId id="546" r:id="rId5"/>
    <p:sldId id="547" r:id="rId6"/>
    <p:sldId id="548" r:id="rId7"/>
    <p:sldId id="549" r:id="rId8"/>
    <p:sldId id="550" r:id="rId9"/>
    <p:sldId id="551" r:id="rId10"/>
    <p:sldId id="552" r:id="rId11"/>
    <p:sldId id="553" r:id="rId12"/>
    <p:sldId id="554" r:id="rId13"/>
    <p:sldId id="418" r:id="rId14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ul Dax" initials="PD" lastIdx="6" clrIdx="0">
    <p:extLst>
      <p:ext uri="{19B8F6BF-5375-455C-9EA6-DF929625EA0E}">
        <p15:presenceInfo xmlns:p15="http://schemas.microsoft.com/office/powerpoint/2012/main" userId="S-1-5-21-3210268068-3955779823-4248853682-90420" providerId="AD"/>
      </p:ext>
    </p:extLst>
  </p:cmAuthor>
  <p:cmAuthor id="2" name="Dimitra KALOGEROPOULOU" initials="DK" lastIdx="3" clrIdx="1">
    <p:extLst>
      <p:ext uri="{19B8F6BF-5375-455C-9EA6-DF929625EA0E}">
        <p15:presenceInfo xmlns:p15="http://schemas.microsoft.com/office/powerpoint/2012/main" userId="S-1-5-21-3210268068-3955779823-4248853682-3783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5DAA"/>
    <a:srgbClr val="FEBFB8"/>
    <a:srgbClr val="005F9F"/>
    <a:srgbClr val="0187F5"/>
    <a:srgbClr val="E5F3FF"/>
    <a:srgbClr val="C5E5FF"/>
    <a:srgbClr val="FBFEFF"/>
    <a:srgbClr val="FFFFFE"/>
    <a:srgbClr val="FFFFFF"/>
    <a:srgbClr val="A5A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11" autoAdjust="0"/>
    <p:restoredTop sz="86375" autoAdjust="0"/>
  </p:normalViewPr>
  <p:slideViewPr>
    <p:cSldViewPr snapToGrid="0" snapToObjects="1">
      <p:cViewPr varScale="1">
        <p:scale>
          <a:sx n="98" d="100"/>
          <a:sy n="98" d="100"/>
        </p:scale>
        <p:origin x="250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8" d="100"/>
        <a:sy n="128" d="100"/>
      </p:scale>
      <p:origin x="0" y="-2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/>
              <a:t>JCA 2022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14/10/2022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AB3C1-3A55-4980-9865-C927AC134CD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3900171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fr-FR"/>
              <a:t>JCA 2022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14/10/2022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45D0A4-D100-458D-8F62-9733103D69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909214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Auditing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Practices Group and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Accreditation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Auditing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Practices Group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Digital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Audit Time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Guidance Documents for Organics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Counterfeit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Certificates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Performance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Measures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in Food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Schemes</a:t>
            </a:r>
            <a:endParaRPr lang="fr-FR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Food</a:t>
            </a:r>
            <a:endParaRPr lang="fr-FR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8330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EBMD: examen de </a:t>
            </a:r>
            <a:r>
              <a:rPr lang="en-US" dirty="0" err="1"/>
              <a:t>biologie</a:t>
            </a:r>
            <a:r>
              <a:rPr lang="en-US" dirty="0"/>
              <a:t> medical </a:t>
            </a:r>
            <a:r>
              <a:rPr lang="en-US" dirty="0" err="1"/>
              <a:t>délocalisé</a:t>
            </a:r>
            <a:r>
              <a:rPr lang="en-US" dirty="0"/>
              <a:t>, </a:t>
            </a:r>
            <a:r>
              <a:rPr lang="en-US" dirty="0" err="1"/>
              <a:t>integré</a:t>
            </a:r>
            <a:r>
              <a:rPr lang="en-US" dirty="0"/>
              <a:t> dans la </a:t>
            </a:r>
            <a:r>
              <a:rPr lang="en-US" dirty="0" err="1"/>
              <a:t>norme</a:t>
            </a:r>
            <a:r>
              <a:rPr lang="en-US" dirty="0"/>
              <a:t> 15189</a:t>
            </a:r>
          </a:p>
          <a:p>
            <a:r>
              <a:rPr lang="en-US" dirty="0"/>
              <a:t>Guide </a:t>
            </a:r>
            <a:r>
              <a:rPr lang="en-US" dirty="0" err="1"/>
              <a:t>gardé</a:t>
            </a:r>
            <a:r>
              <a:rPr lang="en-US" dirty="0"/>
              <a:t>? </a:t>
            </a:r>
            <a:r>
              <a:rPr lang="en-US" dirty="0" err="1"/>
              <a:t>Oui</a:t>
            </a:r>
            <a:r>
              <a:rPr lang="en-US" dirty="0"/>
              <a:t>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211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EBMD: examen de </a:t>
            </a:r>
            <a:r>
              <a:rPr lang="en-US" dirty="0" err="1"/>
              <a:t>biologie</a:t>
            </a:r>
            <a:r>
              <a:rPr lang="en-US" dirty="0"/>
              <a:t> medical </a:t>
            </a:r>
            <a:r>
              <a:rPr lang="en-US" dirty="0" err="1"/>
              <a:t>délocalisé</a:t>
            </a:r>
            <a:r>
              <a:rPr lang="en-US" dirty="0"/>
              <a:t>, </a:t>
            </a:r>
            <a:r>
              <a:rPr lang="en-US" dirty="0" err="1"/>
              <a:t>integré</a:t>
            </a:r>
            <a:r>
              <a:rPr lang="en-US" dirty="0"/>
              <a:t> dans la </a:t>
            </a:r>
            <a:r>
              <a:rPr lang="en-US" dirty="0" err="1"/>
              <a:t>norme</a:t>
            </a:r>
            <a:r>
              <a:rPr lang="en-US" dirty="0"/>
              <a:t> 15189</a:t>
            </a:r>
          </a:p>
          <a:p>
            <a:r>
              <a:rPr lang="en-US" dirty="0"/>
              <a:t>Guide </a:t>
            </a:r>
            <a:r>
              <a:rPr lang="en-US" dirty="0" err="1"/>
              <a:t>gardé</a:t>
            </a:r>
            <a:r>
              <a:rPr lang="en-US" dirty="0"/>
              <a:t>? </a:t>
            </a:r>
            <a:r>
              <a:rPr lang="en-US" dirty="0" err="1"/>
              <a:t>Oui</a:t>
            </a:r>
            <a:r>
              <a:rPr lang="en-US" dirty="0"/>
              <a:t> </a:t>
            </a:r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9008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CD: committee draft</a:t>
            </a:r>
            <a:r>
              <a:rPr lang="fr-FR" dirty="0"/>
              <a:t> avec des commentaires </a:t>
            </a:r>
          </a:p>
          <a:p>
            <a:r>
              <a:rPr lang="fr-FR" dirty="0"/>
              <a:t>Préparer le doc Draft International Standard (DIS)</a:t>
            </a:r>
          </a:p>
          <a:p>
            <a:r>
              <a:rPr lang="fr-FR" dirty="0"/>
              <a:t>Critère d’exigences d’indépendance différentes pour le personnel interne ou externe de type A</a:t>
            </a:r>
          </a:p>
          <a:p>
            <a:r>
              <a:rPr lang="fr-FR" dirty="0"/>
              <a:t>Aucun accord n'a encore été trouvé, mais en général, l'idée est de ne pas trop modifier les exigences et d'incorporer l'explication dans ILAC P15.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2977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CD: committee draft</a:t>
            </a:r>
            <a:r>
              <a:rPr lang="fr-FR" dirty="0"/>
              <a:t> avec des commentaires </a:t>
            </a:r>
          </a:p>
          <a:p>
            <a:r>
              <a:rPr lang="fr-FR" dirty="0"/>
              <a:t>Critère d’exigences d’indépendance différentes pour le personnel interne ou externe de type A</a:t>
            </a:r>
          </a:p>
          <a:p>
            <a:r>
              <a:rPr lang="fr-FR" dirty="0"/>
              <a:t>Les exigences pour le type A incluent « des articles compétitifs », avec une note expliquant son signification.</a:t>
            </a:r>
          </a:p>
          <a:p>
            <a:r>
              <a:rPr lang="fr-FR" dirty="0"/>
              <a:t>Aucun accord n'a encore été trouvé, mais en général, l'idée est de ne pas trop modifier les exigences et d'incorporer l'explication dans ILAC P15.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46557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clarification de l'ILAC P15 sur d'éventuelles situations où la surveillance sur site pourrait qui ne sont pas nécessaires ont été inclus</a:t>
            </a:r>
          </a:p>
          <a:p>
            <a:r>
              <a:rPr lang="fr-FR" dirty="0"/>
              <a:t>Proposition d'exigence pour tout l'équipement avoir une influence significative sur le CD pour s'aligner sur les exigences de la norme ISO/IEC 17025 n'étaient pas accepté.</a:t>
            </a:r>
            <a:endParaRPr lang="en-US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0962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Principaux changements par rapport à la norme actuelle : </a:t>
            </a:r>
          </a:p>
          <a:p>
            <a:r>
              <a:rPr lang="fr-FR" dirty="0"/>
              <a:t>- Nouvelle clause concernant les « risques et opportunités ». </a:t>
            </a:r>
          </a:p>
          <a:p>
            <a:r>
              <a:rPr lang="fr-FR" dirty="0"/>
              <a:t>- Nouvelle clause « Amélioration » qui inclut solliciter les commentaires des clients. </a:t>
            </a:r>
          </a:p>
          <a:p>
            <a:r>
              <a:rPr lang="fr-FR" dirty="0"/>
              <a:t>- La clause « actions correctives » inclut le traitement des non-conformités (actions de contrôle et de correction) la non-conformité, traiter les conséquences, déterminer si des non-conformités similaires existent…)</a:t>
            </a:r>
            <a:endParaRPr lang="en-US" dirty="0"/>
          </a:p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9973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fr-FR"/>
              <a:t>JCA 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14/10/2022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45D0A4-D100-458D-8F62-9733103D69EC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64361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il-qualite.public.lu/fr.html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portail-qualite.public.lu/fr.html" TargetMode="Externa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0068" y="4431323"/>
            <a:ext cx="3886201" cy="151701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lang="fr-FR" sz="1400" dirty="0"/>
            </a:lvl1pPr>
            <a:lvl2pPr marL="178042" indent="0" algn="ctr">
              <a:buNone/>
              <a:defRPr sz="779"/>
            </a:lvl2pPr>
            <a:lvl3pPr marL="356085" indent="0" algn="ctr">
              <a:buNone/>
              <a:defRPr sz="701"/>
            </a:lvl3pPr>
            <a:lvl4pPr marL="534127" indent="0" algn="ctr">
              <a:buNone/>
              <a:defRPr sz="623"/>
            </a:lvl4pPr>
            <a:lvl5pPr marL="712169" indent="0" algn="ctr">
              <a:buNone/>
              <a:defRPr sz="623"/>
            </a:lvl5pPr>
            <a:lvl6pPr marL="890211" indent="0" algn="ctr">
              <a:buNone/>
              <a:defRPr sz="623"/>
            </a:lvl6pPr>
            <a:lvl7pPr marL="1068254" indent="0" algn="ctr">
              <a:buNone/>
              <a:defRPr sz="623"/>
            </a:lvl7pPr>
            <a:lvl8pPr marL="1246296" indent="0" algn="ctr">
              <a:buNone/>
              <a:defRPr sz="623"/>
            </a:lvl8pPr>
            <a:lvl9pPr marL="1424338" indent="0" algn="ctr">
              <a:buNone/>
              <a:defRPr sz="623"/>
            </a:lvl9pPr>
          </a:lstStyle>
          <a:p>
            <a:r>
              <a:rPr lang="en-US"/>
              <a:t>Click to edit Master subtitle style</a:t>
            </a:r>
            <a:endParaRPr lang="fr-FR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345021" y="3222627"/>
            <a:ext cx="8491247" cy="1120774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9" name="Textfeld 4"/>
          <p:cNvSpPr txBox="1"/>
          <p:nvPr/>
        </p:nvSpPr>
        <p:spPr>
          <a:xfrm>
            <a:off x="345022" y="5699916"/>
            <a:ext cx="4534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Welcome · </a:t>
            </a:r>
            <a:r>
              <a:rPr lang="de-DE" sz="2400" i="1" dirty="0" err="1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Bienvenue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· Willkommen</a:t>
            </a:r>
          </a:p>
        </p:txBody>
      </p:sp>
    </p:spTree>
    <p:extLst>
      <p:ext uri="{BB962C8B-B14F-4D97-AF65-F5344CB8AC3E}">
        <p14:creationId xmlns:p14="http://schemas.microsoft.com/office/powerpoint/2010/main" val="2080254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9" name="Textfeld 4"/>
          <p:cNvSpPr txBox="1"/>
          <p:nvPr/>
        </p:nvSpPr>
        <p:spPr>
          <a:xfrm>
            <a:off x="345022" y="5699916"/>
            <a:ext cx="45347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Welcome · </a:t>
            </a:r>
            <a:r>
              <a:rPr lang="de-DE" sz="2400" i="1" dirty="0" err="1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Bienvenue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· Willkommen</a:t>
            </a:r>
          </a:p>
        </p:txBody>
      </p:sp>
    </p:spTree>
    <p:extLst>
      <p:ext uri="{BB962C8B-B14F-4D97-AF65-F5344CB8AC3E}">
        <p14:creationId xmlns:p14="http://schemas.microsoft.com/office/powerpoint/2010/main" val="68144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 and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628799"/>
            <a:ext cx="2115957" cy="369464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106010" y="420376"/>
            <a:ext cx="7037990" cy="408882"/>
          </a:xfrm>
          <a:prstGeom prst="rect">
            <a:avLst/>
          </a:prstGeom>
        </p:spPr>
        <p:txBody>
          <a:bodyPr anchor="ctr" anchorCtr="0"/>
          <a:lstStyle>
            <a:lvl1pPr>
              <a:defRPr sz="18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435225" y="1628799"/>
            <a:ext cx="6238388" cy="4205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360000" indent="-1809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•"/>
              <a:defRPr sz="1600"/>
            </a:lvl2pPr>
            <a:lvl3pPr marL="623888" indent="-1714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20000"/>
              <a:buFont typeface="Wingdings" panose="05000000000000000000" pitchFamily="2" charset="2"/>
              <a:buChar char="Ø"/>
              <a:defRPr sz="1400"/>
            </a:lvl3pPr>
            <a:lvl4pPr marL="803275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 sz="1200"/>
            </a:lvl4pPr>
            <a:lvl5pPr marL="982663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DIN-Regular" pitchFamily="34" charset="0"/>
              <a:buChar char="-"/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 marL="1424338" indent="0">
              <a:buNone/>
              <a:defRPr sz="11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28245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, 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>
          <a:xfrm>
            <a:off x="0" y="1628799"/>
            <a:ext cx="2115957" cy="3694641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2435225" y="1628799"/>
            <a:ext cx="6238388" cy="4205263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>
                <a:solidFill>
                  <a:schemeClr val="tx1"/>
                </a:solidFill>
              </a:defRPr>
            </a:lvl1pPr>
            <a:lvl2pPr marL="360000" indent="-180975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10000"/>
              <a:buFont typeface="Arial" panose="020B0604020202020204" pitchFamily="34" charset="0"/>
              <a:buChar char="•"/>
              <a:defRPr sz="1600"/>
            </a:lvl2pPr>
            <a:lvl3pPr marL="623888" indent="-17145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ct val="120000"/>
              <a:buFont typeface="Wingdings" panose="05000000000000000000" pitchFamily="2" charset="2"/>
              <a:buChar char="Ø"/>
              <a:defRPr sz="1400"/>
            </a:lvl3pPr>
            <a:lvl4pPr marL="803275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Wingdings" panose="05000000000000000000" pitchFamily="2" charset="2"/>
              <a:buChar char="§"/>
              <a:defRPr sz="1200"/>
            </a:lvl4pPr>
            <a:lvl5pPr marL="982663" indent="-88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DIN-Regular" pitchFamily="34" charset="0"/>
              <a:buChar char="-"/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 marL="1424338" indent="0">
              <a:buNone/>
              <a:defRPr sz="11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105025" y="420376"/>
            <a:ext cx="6900830" cy="408882"/>
          </a:xfrm>
          <a:prstGeom prst="rect">
            <a:avLst/>
          </a:prstGeom>
        </p:spPr>
        <p:txBody>
          <a:bodyPr anchor="ctr" anchorCtr="0"/>
          <a:lstStyle>
            <a:lvl1pPr>
              <a:defRPr sz="18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0" name="Rechteck 1"/>
          <p:cNvSpPr/>
          <p:nvPr/>
        </p:nvSpPr>
        <p:spPr>
          <a:xfrm>
            <a:off x="2105025" y="842740"/>
            <a:ext cx="7038975" cy="508000"/>
          </a:xfrm>
          <a:prstGeom prst="rect">
            <a:avLst/>
          </a:prstGeom>
          <a:solidFill>
            <a:srgbClr val="A5A6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105025" y="863314"/>
            <a:ext cx="6890883" cy="46685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en-US" sz="1800" cap="all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dirty="0" smtClean="0">
                <a:solidFill>
                  <a:schemeClr val="tx2"/>
                </a:solidFill>
              </a:defRPr>
            </a:lvl3pPr>
            <a:lvl4pPr>
              <a:defRPr lang="en-US" dirty="0" smtClean="0">
                <a:solidFill>
                  <a:schemeClr val="tx2"/>
                </a:solidFill>
              </a:defRPr>
            </a:lvl4pPr>
            <a:lvl5pPr>
              <a:defRPr lang="fr-FR" dirty="0">
                <a:solidFill>
                  <a:schemeClr val="tx2"/>
                </a:solidFill>
              </a:defRPr>
            </a:lvl5pPr>
          </a:lstStyle>
          <a:p>
            <a:pPr marL="89021" lvl="0" indent="-89021">
              <a:spcBef>
                <a:spcPct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41663E4-CF69-41A1-A740-496A5AC59A7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18024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2105025" y="420376"/>
            <a:ext cx="6900830" cy="408882"/>
          </a:xfrm>
          <a:prstGeom prst="rect">
            <a:avLst/>
          </a:prstGeom>
        </p:spPr>
        <p:txBody>
          <a:bodyPr anchor="ctr" anchorCtr="0"/>
          <a:lstStyle>
            <a:lvl1pPr>
              <a:defRPr sz="1800" cap="all" baseline="0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10" name="Rechteck 1"/>
          <p:cNvSpPr/>
          <p:nvPr/>
        </p:nvSpPr>
        <p:spPr>
          <a:xfrm>
            <a:off x="2105025" y="842740"/>
            <a:ext cx="7038975" cy="508000"/>
          </a:xfrm>
          <a:prstGeom prst="rect">
            <a:avLst/>
          </a:prstGeom>
          <a:solidFill>
            <a:srgbClr val="A5A6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2105025" y="863314"/>
            <a:ext cx="6890883" cy="466852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lang="en-US" sz="1800" cap="all" baseline="0" dirty="0" smtClean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dirty="0" smtClean="0">
                <a:solidFill>
                  <a:schemeClr val="tx2"/>
                </a:solidFill>
              </a:defRPr>
            </a:lvl3pPr>
            <a:lvl4pPr>
              <a:defRPr lang="en-US" dirty="0" smtClean="0">
                <a:solidFill>
                  <a:schemeClr val="tx2"/>
                </a:solidFill>
              </a:defRPr>
            </a:lvl4pPr>
            <a:lvl5pPr>
              <a:defRPr lang="fr-FR" dirty="0">
                <a:solidFill>
                  <a:schemeClr val="tx2"/>
                </a:solidFill>
              </a:defRPr>
            </a:lvl5pPr>
          </a:lstStyle>
          <a:p>
            <a:pPr marL="89021" lvl="0" indent="-89021">
              <a:spcBef>
                <a:spcPct val="0"/>
              </a:spcBef>
            </a:pPr>
            <a:r>
              <a:rPr lang="en-US" dirty="0"/>
              <a:t>Edit Master text styles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41663E4-CF69-41A1-A740-496A5AC59A7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3878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8" name="Textfeld 11"/>
          <p:cNvSpPr txBox="1"/>
          <p:nvPr/>
        </p:nvSpPr>
        <p:spPr>
          <a:xfrm>
            <a:off x="4140443" y="3638131"/>
            <a:ext cx="3855471" cy="17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de-DE" sz="1400" b="1" dirty="0">
                <a:solidFill>
                  <a:schemeClr val="bg1"/>
                </a:solidFill>
                <a:latin typeface="DIN Offc"/>
                <a:cs typeface="DIN Offc"/>
              </a:rPr>
              <a:t>OFFICE LUXEMBOURGEOIS D'ACCRÉDITATION ET DE SURVEILLANCE (OLAS)</a:t>
            </a:r>
          </a:p>
          <a:p>
            <a:pPr>
              <a:lnSpc>
                <a:spcPct val="150000"/>
              </a:lnSpc>
            </a:pP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Southlane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Tower I · 1,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avenue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du Swing · L-4367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Belvaux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Tel. : (+352) 24 77 43 -60 · Fax : (+352) 24 79 43 -60</a:t>
            </a: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E-mail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: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olas@ilnas.etat.lu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50000"/>
              </a:lnSpc>
            </a:pPr>
            <a:r>
              <a:rPr lang="de-DE" sz="1400" dirty="0">
                <a:solidFill>
                  <a:srgbClr val="F2B01E"/>
                </a:solidFill>
                <a:latin typeface="DIN Offc"/>
                <a:cs typeface="DIN Offc"/>
                <a:hlinkClick r:id="rId3"/>
              </a:rPr>
              <a:t>www.portail-qualite.lu</a:t>
            </a:r>
            <a:endParaRPr lang="de-DE" sz="1400" dirty="0">
              <a:solidFill>
                <a:srgbClr val="F2B01E"/>
              </a:solidFill>
              <a:latin typeface="DIN Offc"/>
              <a:cs typeface="DIN Offc"/>
            </a:endParaRPr>
          </a:p>
        </p:txBody>
      </p:sp>
      <p:sp>
        <p:nvSpPr>
          <p:cNvPr id="9" name="Textfeld 12"/>
          <p:cNvSpPr txBox="1"/>
          <p:nvPr/>
        </p:nvSpPr>
        <p:spPr>
          <a:xfrm>
            <a:off x="345022" y="5945447"/>
            <a:ext cx="5667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Thank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</a:t>
            </a:r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you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· Merci · Danke</a:t>
            </a:r>
          </a:p>
        </p:txBody>
      </p:sp>
    </p:spTree>
    <p:extLst>
      <p:ext uri="{BB962C8B-B14F-4D97-AF65-F5344CB8AC3E}">
        <p14:creationId xmlns:p14="http://schemas.microsoft.com/office/powerpoint/2010/main" val="3907668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with per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8" name="Textfeld 11"/>
          <p:cNvSpPr txBox="1"/>
          <p:nvPr/>
        </p:nvSpPr>
        <p:spPr>
          <a:xfrm>
            <a:off x="4140443" y="3638131"/>
            <a:ext cx="3855471" cy="1758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de-DE" sz="1400" b="1" dirty="0">
                <a:solidFill>
                  <a:schemeClr val="bg1"/>
                </a:solidFill>
                <a:latin typeface="DIN Offc"/>
                <a:cs typeface="DIN Offc"/>
              </a:rPr>
              <a:t>OFFICE LUXEMBOURGEOIS D'ACCRÉDITATION ET DE SURVEILLANCE (OLAS)</a:t>
            </a:r>
          </a:p>
          <a:p>
            <a:pPr>
              <a:lnSpc>
                <a:spcPct val="150000"/>
              </a:lnSpc>
            </a:pP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Southlane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Tower I · 1,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avenue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du Swing · L-4367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Belvaux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00000"/>
              </a:lnSpc>
            </a:pP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Tel. : (+352) 24 77 43 -60 · Fax : (+352) 24 79 43 -60</a:t>
            </a:r>
          </a:p>
          <a:p>
            <a:pPr>
              <a:lnSpc>
                <a:spcPct val="100000"/>
              </a:lnSpc>
            </a:pP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E-mail</a:t>
            </a:r>
            <a:r>
              <a:rPr lang="de-DE" sz="1050" dirty="0">
                <a:solidFill>
                  <a:schemeClr val="bg1"/>
                </a:solidFill>
                <a:latin typeface="DIN Offc"/>
                <a:cs typeface="DIN Offc"/>
              </a:rPr>
              <a:t> : </a:t>
            </a:r>
            <a:r>
              <a:rPr lang="de-DE" sz="1050" dirty="0" err="1">
                <a:solidFill>
                  <a:schemeClr val="bg1"/>
                </a:solidFill>
                <a:latin typeface="DIN Offc"/>
                <a:cs typeface="DIN Offc"/>
              </a:rPr>
              <a:t>olas@ilnas.etat.lu</a:t>
            </a:r>
            <a:endParaRPr lang="de-DE" sz="1050" dirty="0">
              <a:solidFill>
                <a:schemeClr val="bg1"/>
              </a:solidFill>
              <a:latin typeface="DIN Offc"/>
              <a:cs typeface="DIN Offc"/>
            </a:endParaRPr>
          </a:p>
          <a:p>
            <a:pPr>
              <a:lnSpc>
                <a:spcPct val="150000"/>
              </a:lnSpc>
            </a:pPr>
            <a:r>
              <a:rPr lang="de-DE" sz="1400" dirty="0">
                <a:solidFill>
                  <a:srgbClr val="F2B01E"/>
                </a:solidFill>
                <a:latin typeface="DIN Offc"/>
                <a:cs typeface="DIN Offc"/>
                <a:hlinkClick r:id="rId3"/>
              </a:rPr>
              <a:t>www.portail-qualite.lu</a:t>
            </a:r>
            <a:endParaRPr lang="de-DE" sz="1400" dirty="0">
              <a:solidFill>
                <a:srgbClr val="F2B01E"/>
              </a:solidFill>
              <a:latin typeface="DIN Offc"/>
              <a:cs typeface="DIN Offc"/>
            </a:endParaRPr>
          </a:p>
        </p:txBody>
      </p:sp>
      <p:sp>
        <p:nvSpPr>
          <p:cNvPr id="9" name="Textfeld 12"/>
          <p:cNvSpPr txBox="1"/>
          <p:nvPr/>
        </p:nvSpPr>
        <p:spPr>
          <a:xfrm>
            <a:off x="345022" y="5945447"/>
            <a:ext cx="5667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Thank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</a:t>
            </a:r>
            <a:r>
              <a:rPr lang="de-DE" sz="2400" i="1" dirty="0" err="1">
                <a:solidFill>
                  <a:schemeClr val="bg1"/>
                </a:solidFill>
                <a:latin typeface="Times"/>
                <a:cs typeface="Times"/>
              </a:rPr>
              <a:t>you</a:t>
            </a:r>
            <a:r>
              <a:rPr lang="de-DE" sz="2400" i="1" dirty="0">
                <a:solidFill>
                  <a:schemeClr val="bg1"/>
                </a:solidFill>
                <a:latin typeface="Times"/>
                <a:cs typeface="Times"/>
              </a:rPr>
              <a:t> · Merci · Danke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93040" y="3638131"/>
            <a:ext cx="3154363" cy="1920875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39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fr-FR" sz="1400" b="1" kern="1200" dirty="0">
                <a:solidFill>
                  <a:schemeClr val="bg1"/>
                </a:solidFill>
                <a:latin typeface="DIN Offc"/>
                <a:ea typeface="+mn-ea"/>
                <a:cs typeface="DIN Offc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229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9501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97" y="-297"/>
            <a:ext cx="9144793" cy="685859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541663E4-CF69-41A1-A740-496A5AC59A70}" type="slidenum">
              <a:rPr lang="fr-CH" smtClean="0"/>
              <a:pPr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58862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8" r:id="rId5"/>
    <p:sldLayoutId id="2147483665" r:id="rId6"/>
    <p:sldLayoutId id="2147483666" r:id="rId7"/>
    <p:sldLayoutId id="2147483667" r:id="rId8"/>
  </p:sldLayoutIdLst>
  <p:hf hdr="0" ftr="0" dt="0"/>
  <p:txStyles>
    <p:titleStyle>
      <a:lvl1pPr algn="l" defTabSz="356085" rtl="0" eaLnBrk="1" latinLnBrk="0" hangingPunct="1">
        <a:lnSpc>
          <a:spcPct val="90000"/>
        </a:lnSpc>
        <a:spcBef>
          <a:spcPct val="0"/>
        </a:spcBef>
        <a:buNone/>
        <a:defRPr sz="1713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89021" indent="-89021" algn="l" defTabSz="356085" rtl="0" eaLnBrk="1" latinLnBrk="0" hangingPunct="1">
        <a:lnSpc>
          <a:spcPct val="90000"/>
        </a:lnSpc>
        <a:spcBef>
          <a:spcPts val="390"/>
        </a:spcBef>
        <a:buFont typeface="Arial" panose="020B0604020202020204" pitchFamily="34" charset="0"/>
        <a:buChar char="•"/>
        <a:defRPr sz="1090" kern="1200">
          <a:solidFill>
            <a:schemeClr val="tx1"/>
          </a:solidFill>
          <a:latin typeface="+mn-lt"/>
          <a:ea typeface="+mn-ea"/>
          <a:cs typeface="+mn-cs"/>
        </a:defRPr>
      </a:lvl1pPr>
      <a:lvl2pPr marL="267064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2pPr>
      <a:lvl3pPr marL="445106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79" kern="1200">
          <a:solidFill>
            <a:schemeClr val="tx1"/>
          </a:solidFill>
          <a:latin typeface="+mn-lt"/>
          <a:ea typeface="+mn-ea"/>
          <a:cs typeface="+mn-cs"/>
        </a:defRPr>
      </a:lvl3pPr>
      <a:lvl4pPr marL="623148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801190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979233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157275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335317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513359" indent="-89021" algn="l" defTabSz="356085" rtl="0" eaLnBrk="1" latinLnBrk="0" hangingPunct="1">
        <a:lnSpc>
          <a:spcPct val="90000"/>
        </a:lnSpc>
        <a:spcBef>
          <a:spcPts val="195"/>
        </a:spcBef>
        <a:buFont typeface="Arial" panose="020B0604020202020204" pitchFamily="34" charset="0"/>
        <a:buChar char="•"/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1pPr>
      <a:lvl2pPr marL="178042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2pPr>
      <a:lvl3pPr marL="356085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3pPr>
      <a:lvl4pPr marL="534127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4pPr>
      <a:lvl5pPr marL="712169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5pPr>
      <a:lvl6pPr marL="890211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6pPr>
      <a:lvl7pPr marL="1068254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7pPr>
      <a:lvl8pPr marL="1246296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8pPr>
      <a:lvl9pPr marL="1424338" algn="l" defTabSz="356085" rtl="0" eaLnBrk="1" latinLnBrk="0" hangingPunct="1">
        <a:defRPr sz="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50068" y="4336836"/>
            <a:ext cx="3886201" cy="1517010"/>
          </a:xfrm>
        </p:spPr>
        <p:txBody>
          <a:bodyPr/>
          <a:lstStyle/>
          <a:p>
            <a:r>
              <a:rPr lang="fr-FR" sz="1600" dirty="0"/>
              <a:t>JCA du 4 octobre 2024</a:t>
            </a:r>
          </a:p>
          <a:p>
            <a:endParaRPr lang="fr-FR" sz="1600" dirty="0"/>
          </a:p>
          <a:p>
            <a:pPr>
              <a:spcBef>
                <a:spcPts val="0"/>
              </a:spcBef>
            </a:pPr>
            <a:r>
              <a:rPr lang="fr-FR" sz="1600" dirty="0"/>
              <a:t>Kelly THANHPHITHACK &amp;</a:t>
            </a:r>
          </a:p>
          <a:p>
            <a:pPr>
              <a:spcBef>
                <a:spcPts val="0"/>
              </a:spcBef>
            </a:pPr>
            <a:r>
              <a:rPr lang="fr-FR" sz="1600" dirty="0"/>
              <a:t>Olivier WAGNER</a:t>
            </a:r>
            <a:endParaRPr lang="fr-CH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Retour des comités EA</a:t>
            </a:r>
            <a:br>
              <a:rPr lang="fr-FR" dirty="0"/>
            </a:br>
            <a:r>
              <a:rPr lang="fr-FR" dirty="0"/>
              <a:t>Certification-</a:t>
            </a:r>
            <a:r>
              <a:rPr lang="fr-FR" dirty="0" err="1"/>
              <a:t>Laboratory</a:t>
            </a:r>
            <a:r>
              <a:rPr lang="fr-FR" dirty="0"/>
              <a:t> &amp; Inspection </a:t>
            </a:r>
            <a:r>
              <a:rPr lang="fr-FR" dirty="0" err="1"/>
              <a:t>Committees</a:t>
            </a:r>
            <a:r>
              <a:rPr lang="fr-FR" dirty="0"/>
              <a:t>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345022" y="5699916"/>
            <a:ext cx="5667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Welcome</a:t>
            </a:r>
            <a:r>
              <a:rPr lang="fr-FR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 · Bienvenue · </a:t>
            </a:r>
            <a:r>
              <a:rPr lang="de-DE" sz="2400" i="1" dirty="0">
                <a:solidFill>
                  <a:schemeClr val="bg1">
                    <a:lumMod val="65000"/>
                  </a:schemeClr>
                </a:solidFill>
                <a:latin typeface="Times"/>
                <a:cs typeface="Times"/>
              </a:rPr>
              <a:t>Willkommen</a:t>
            </a:r>
          </a:p>
        </p:txBody>
      </p:sp>
    </p:spTree>
    <p:extLst>
      <p:ext uri="{BB962C8B-B14F-4D97-AF65-F5344CB8AC3E}">
        <p14:creationId xmlns:p14="http://schemas.microsoft.com/office/powerpoint/2010/main" val="8201660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i="1" dirty="0"/>
              <a:t>ISO/IEC 17020 </a:t>
            </a:r>
            <a:r>
              <a:rPr lang="en-GB" sz="1800" b="1" dirty="0"/>
              <a:t>-</a:t>
            </a:r>
            <a:r>
              <a:rPr lang="en-GB" sz="1800" b="1" i="1" dirty="0"/>
              <a:t> </a:t>
            </a:r>
            <a:r>
              <a:rPr lang="fr-FR" sz="1800" b="1" dirty="0"/>
              <a:t>le développement de la norme ISO/IEC 17020</a:t>
            </a:r>
            <a:br>
              <a:rPr lang="fr-FR" sz="1800" b="1" dirty="0">
                <a:sym typeface="Wingdings" panose="05000000000000000000" pitchFamily="2" charset="2"/>
              </a:rPr>
            </a:b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29258"/>
            <a:ext cx="6774151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2305455"/>
            <a:ext cx="6555315" cy="3528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17278" y="1298462"/>
            <a:ext cx="8358237" cy="5751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§5 Exigences structurelles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2">
                    <a:lumMod val="40000"/>
                    <a:lumOff val="60000"/>
                  </a:schemeClr>
                </a:solidFill>
                <a:sym typeface="Wingdings" panose="05000000000000000000" pitchFamily="2" charset="2"/>
              </a:rPr>
              <a:t>Entité juridique et exigences de responsabilité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L’organisme de contrôle doit analyser les risques liés aux activités d’inspection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L’organisme d’inspection évaluer les responsabilités potentielles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L’organisme d’inspection établir le niveau de service compatible avec ses obligations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§6 Exigences en matière de ressources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b="1" dirty="0" err="1">
                <a:solidFill>
                  <a:schemeClr val="accent2">
                    <a:lumMod val="40000"/>
                    <a:lumOff val="60000"/>
                  </a:schemeClr>
                </a:solidFill>
              </a:rPr>
              <a:t>Organisation</a:t>
            </a:r>
            <a:r>
              <a:rPr lang="en-US" sz="1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 et gestion du personnel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b="1" dirty="0"/>
              <a:t> </a:t>
            </a:r>
            <a:r>
              <a:rPr lang="fr-FR" sz="1600" dirty="0"/>
              <a:t>l'idée est de ne pas trop modifier les exigences et d'incorporer l'explication dans ILAC P15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En général, les exigences n’ont pas été modifié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Equipement et installation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Proposition sur la version CD, alignement exigences de la norme ISO/IEC 17025  sur les équipement pouvant avoir une influence </a:t>
            </a:r>
            <a:r>
              <a:rPr lang="fr-FR" sz="1600" dirty="0">
                <a:solidFill>
                  <a:srgbClr val="FF0000"/>
                </a:solidFill>
              </a:rPr>
              <a:t>pas accepté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/>
              <a:t>IA pas traité mais inclus comme un équipement par manque d’informations </a:t>
            </a:r>
          </a:p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600" dirty="0"/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4275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i="1" dirty="0"/>
              <a:t>ISO/IEC 17020 </a:t>
            </a:r>
            <a:r>
              <a:rPr lang="en-GB" sz="1800" b="1" dirty="0"/>
              <a:t>-</a:t>
            </a:r>
            <a:r>
              <a:rPr lang="en-GB" sz="1800" b="1" i="1" dirty="0"/>
              <a:t> </a:t>
            </a:r>
            <a:r>
              <a:rPr lang="fr-FR" sz="1800" b="1" dirty="0"/>
              <a:t>le développement de la norme ISO/IEC 17020</a:t>
            </a:r>
            <a:br>
              <a:rPr lang="fr-FR" sz="1800" b="1" dirty="0">
                <a:sym typeface="Wingdings" panose="05000000000000000000" pitchFamily="2" charset="2"/>
              </a:rPr>
            </a:b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29258"/>
            <a:ext cx="6774151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2305455"/>
            <a:ext cx="6555315" cy="3528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17278" y="1298462"/>
            <a:ext cx="8358237" cy="267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§8 Exigences en matière de système de management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Commentaires non discutés par manque de temps  nov. 2024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Nouvelle clause « risques et opportunités »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Nouvelles clause « amélioration »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v"/>
            </a:pPr>
            <a:r>
              <a:rPr lang="fr-FR" sz="1600" dirty="0">
                <a:sym typeface="Wingdings" panose="05000000000000000000" pitchFamily="2" charset="2"/>
              </a:rPr>
              <a:t>Clause « actions correctives » inclus le traitement des non-conformités</a:t>
            </a:r>
          </a:p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600" dirty="0"/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817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b="1" i="1" dirty="0"/>
              <a:t>COMITE INSPECTION </a:t>
            </a:r>
            <a:br>
              <a:rPr lang="fr-FR" sz="1800" b="1" dirty="0">
                <a:sym typeface="Wingdings" panose="05000000000000000000" pitchFamily="2" charset="2"/>
              </a:rPr>
            </a:b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29258"/>
            <a:ext cx="6774151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b="1" dirty="0">
                <a:sym typeface="Wingdings" panose="05000000000000000000" pitchFamily="2" charset="2"/>
              </a:rPr>
              <a:t>EA meeting</a:t>
            </a:r>
            <a:endParaRPr lang="fr-FR" sz="1600" b="1" dirty="0">
              <a:sym typeface="Wingdings" panose="05000000000000000000" pitchFamily="2" charset="2"/>
            </a:endParaRP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2305455"/>
            <a:ext cx="6555315" cy="3528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410189" y="1597668"/>
            <a:ext cx="8358237" cy="4209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/>
              <a:t>FINAS (</a:t>
            </a:r>
            <a:r>
              <a:rPr lang="en-US" sz="1600" i="1" dirty="0" err="1"/>
              <a:t>en</a:t>
            </a:r>
            <a:r>
              <a:rPr lang="en-US" sz="1600" i="1" dirty="0"/>
              <a:t> </a:t>
            </a:r>
            <a:r>
              <a:rPr lang="en-US" sz="1600" i="1" dirty="0" err="1"/>
              <a:t>Finlande</a:t>
            </a:r>
            <a:r>
              <a:rPr lang="en-US" sz="1600" i="1" dirty="0"/>
              <a:t>) a </a:t>
            </a:r>
            <a:r>
              <a:rPr lang="en-US" sz="1600" i="1" dirty="0" err="1"/>
              <a:t>présenté</a:t>
            </a:r>
            <a:r>
              <a:rPr lang="en-US" sz="1600" i="1" dirty="0"/>
              <a:t> les travaux de </a:t>
            </a:r>
            <a:r>
              <a:rPr lang="en-US" sz="1600" b="1" i="1" dirty="0"/>
              <a:t>ENFSI</a:t>
            </a:r>
            <a:r>
              <a:rPr lang="en-US" sz="1600" i="1" dirty="0"/>
              <a:t> (European Network of Forensic Science Institutes) EU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/>
              <a:t>Création</a:t>
            </a:r>
            <a:r>
              <a:rPr lang="en-US" sz="1600" i="1" dirty="0"/>
              <a:t> du </a:t>
            </a:r>
            <a:r>
              <a:rPr lang="en-US" sz="1600" i="1" dirty="0" err="1"/>
              <a:t>projet</a:t>
            </a:r>
            <a:r>
              <a:rPr lang="en-US" sz="1600" i="1" dirty="0"/>
              <a:t> </a:t>
            </a:r>
            <a:r>
              <a:rPr lang="en-US" sz="1600" b="1" i="1" dirty="0"/>
              <a:t>AFORE </a:t>
            </a:r>
            <a:r>
              <a:rPr lang="en-US" sz="1600" i="1" dirty="0"/>
              <a:t>: </a:t>
            </a:r>
            <a:r>
              <a:rPr lang="en-US" sz="1600" i="1" dirty="0" err="1"/>
              <a:t>avoir</a:t>
            </a:r>
            <a:r>
              <a:rPr lang="en-US" sz="1600" i="1" dirty="0"/>
              <a:t> un </a:t>
            </a:r>
            <a:r>
              <a:rPr lang="en-US" sz="1600" i="1" dirty="0" err="1"/>
              <a:t>modèle</a:t>
            </a:r>
            <a:r>
              <a:rPr lang="en-US" sz="1600" i="1" dirty="0"/>
              <a:t> </a:t>
            </a:r>
            <a:r>
              <a:rPr lang="en-US" sz="1600" i="1" dirty="0" err="1"/>
              <a:t>européen</a:t>
            </a:r>
            <a:r>
              <a:rPr lang="en-US" sz="1600" i="1" dirty="0"/>
              <a:t> pour </a:t>
            </a:r>
            <a:r>
              <a:rPr lang="en-US" sz="1600" i="1" dirty="0" err="1"/>
              <a:t>l’accreditation</a:t>
            </a:r>
            <a:r>
              <a:rPr lang="en-US" sz="1600" i="1" dirty="0"/>
              <a:t> </a:t>
            </a:r>
            <a:r>
              <a:rPr lang="en-US" sz="1600" i="1" dirty="0" err="1"/>
              <a:t>d’investigation</a:t>
            </a:r>
            <a:r>
              <a:rPr lang="en-US" sz="1600" i="1" dirty="0"/>
              <a:t> des scenes de crime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/>
              <a:t>Publication des BPM (Best Practice Manual) </a:t>
            </a:r>
            <a:r>
              <a:rPr lang="en-US" sz="1600" i="1" dirty="0" err="1"/>
              <a:t>déc</a:t>
            </a:r>
            <a:r>
              <a:rPr lang="en-US" sz="1600" i="1" dirty="0"/>
              <a:t>. 2022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/>
              <a:t>Échantillonage</a:t>
            </a:r>
            <a:r>
              <a:rPr lang="en-US" sz="1600" i="1" dirty="0"/>
              <a:t>: </a:t>
            </a:r>
            <a:r>
              <a:rPr lang="en-US" sz="1600" i="1" dirty="0" err="1"/>
              <a:t>effet</a:t>
            </a:r>
            <a:r>
              <a:rPr lang="en-US" sz="1600" i="1" dirty="0"/>
              <a:t> crucial sur les travaux </a:t>
            </a:r>
            <a:r>
              <a:rPr lang="en-US" sz="1600" i="1" dirty="0" err="1"/>
              <a:t>en</a:t>
            </a:r>
            <a:r>
              <a:rPr lang="en-US" sz="1600" i="1" dirty="0"/>
              <a:t> </a:t>
            </a:r>
            <a:r>
              <a:rPr lang="en-US" sz="1600" i="1" dirty="0" err="1"/>
              <a:t>laboratoire</a:t>
            </a:r>
            <a:endParaRPr lang="en-US" sz="1600" i="1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/>
              <a:t>Enquête</a:t>
            </a:r>
            <a:r>
              <a:rPr lang="en-US" sz="1600" i="1" dirty="0"/>
              <a:t> sur les </a:t>
            </a:r>
            <a:r>
              <a:rPr lang="en-US" sz="1600" i="1" dirty="0" err="1"/>
              <a:t>lieux</a:t>
            </a:r>
            <a:r>
              <a:rPr lang="en-US" sz="1600" i="1" dirty="0"/>
              <a:t> de crime </a:t>
            </a:r>
            <a:r>
              <a:rPr lang="en-US" sz="1600" i="1" dirty="0" err="1"/>
              <a:t>considéré</a:t>
            </a:r>
            <a:r>
              <a:rPr lang="en-US" sz="1600" i="1" dirty="0"/>
              <a:t> </a:t>
            </a:r>
            <a:r>
              <a:rPr lang="en-US" sz="1600" i="1" dirty="0" err="1"/>
              <a:t>comme</a:t>
            </a:r>
            <a:r>
              <a:rPr lang="en-US" sz="1600" i="1" dirty="0"/>
              <a:t> </a:t>
            </a:r>
            <a:r>
              <a:rPr lang="en-US" sz="1600" i="1" dirty="0" err="1"/>
              <a:t>une</a:t>
            </a:r>
            <a:r>
              <a:rPr lang="en-US" sz="1600" i="1" dirty="0"/>
              <a:t> </a:t>
            </a:r>
            <a:r>
              <a:rPr lang="en-US" sz="1600" i="1" dirty="0" err="1"/>
              <a:t>activité</a:t>
            </a:r>
            <a:r>
              <a:rPr lang="en-US" sz="1600" i="1" dirty="0"/>
              <a:t> </a:t>
            </a:r>
            <a:r>
              <a:rPr lang="en-US" sz="1600" i="1" dirty="0" err="1"/>
              <a:t>d’inspection</a:t>
            </a:r>
            <a:r>
              <a:rPr lang="en-US" sz="1600" i="1" dirty="0">
                <a:sym typeface="Wingdings" panose="05000000000000000000" pitchFamily="2" charset="2"/>
              </a:rPr>
              <a:t> </a:t>
            </a:r>
            <a:r>
              <a:rPr lang="en-US" sz="1600" i="1" dirty="0" err="1">
                <a:sym typeface="Wingdings" panose="05000000000000000000" pitchFamily="2" charset="2"/>
              </a:rPr>
              <a:t>implique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une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jugement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professionnel</a:t>
            </a:r>
            <a:endParaRPr lang="en-US" sz="1600" i="1" dirty="0"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i="1" dirty="0" err="1">
                <a:sym typeface="Wingdings" panose="05000000000000000000" pitchFamily="2" charset="2"/>
              </a:rPr>
              <a:t>L’accreditation</a:t>
            </a:r>
            <a:r>
              <a:rPr lang="en-US" sz="1600" i="1" dirty="0">
                <a:sym typeface="Wingdings" panose="05000000000000000000" pitchFamily="2" charset="2"/>
              </a:rPr>
              <a:t> du </a:t>
            </a:r>
            <a:r>
              <a:rPr lang="en-US" sz="1600" i="1" dirty="0" err="1">
                <a:sym typeface="Wingdings" panose="05000000000000000000" pitchFamily="2" charset="2"/>
              </a:rPr>
              <a:t>système</a:t>
            </a:r>
            <a:r>
              <a:rPr lang="en-US" sz="1600" i="1" dirty="0">
                <a:sym typeface="Wingdings" panose="05000000000000000000" pitchFamily="2" charset="2"/>
              </a:rPr>
              <a:t> </a:t>
            </a:r>
            <a:r>
              <a:rPr lang="en-US" sz="1600" i="1" dirty="0" err="1">
                <a:sym typeface="Wingdings" panose="05000000000000000000" pitchFamily="2" charset="2"/>
              </a:rPr>
              <a:t>qualité</a:t>
            </a:r>
            <a:r>
              <a:rPr lang="en-US" sz="1600" i="1" dirty="0">
                <a:sym typeface="Wingdings" panose="05000000000000000000" pitchFamily="2" charset="2"/>
              </a:rPr>
              <a:t> essential pour assurer la </a:t>
            </a:r>
            <a:r>
              <a:rPr lang="en-US" sz="1600" i="1" dirty="0" err="1">
                <a:sym typeface="Wingdings" panose="05000000000000000000" pitchFamily="2" charset="2"/>
              </a:rPr>
              <a:t>crédibilité</a:t>
            </a:r>
            <a:r>
              <a:rPr lang="en-US" sz="1600" i="1" dirty="0">
                <a:sym typeface="Wingdings" panose="05000000000000000000" pitchFamily="2" charset="2"/>
              </a:rPr>
              <a:t> de </a:t>
            </a:r>
            <a:r>
              <a:rPr lang="en-US" sz="1600" i="1" dirty="0" err="1">
                <a:sym typeface="Wingdings" panose="05000000000000000000" pitchFamily="2" charset="2"/>
              </a:rPr>
              <a:t>l’ensemble</a:t>
            </a:r>
            <a:r>
              <a:rPr lang="en-US" sz="1600" i="1" dirty="0">
                <a:sym typeface="Wingdings" panose="05000000000000000000" pitchFamily="2" charset="2"/>
              </a:rPr>
              <a:t> du </a:t>
            </a:r>
            <a:r>
              <a:rPr lang="en-US" sz="1600" i="1" dirty="0" err="1">
                <a:sym typeface="Wingdings" panose="05000000000000000000" pitchFamily="2" charset="2"/>
              </a:rPr>
              <a:t>processus</a:t>
            </a:r>
            <a:r>
              <a:rPr lang="en-US" sz="1600" i="1" dirty="0">
                <a:sym typeface="Wingdings" panose="05000000000000000000" pitchFamily="2" charset="2"/>
              </a:rPr>
              <a:t> medico-legal (</a:t>
            </a:r>
            <a:r>
              <a:rPr lang="en-US" sz="1600" i="1" dirty="0" err="1">
                <a:sym typeface="Wingdings" panose="05000000000000000000" pitchFamily="2" charset="2"/>
              </a:rPr>
              <a:t>chaîne</a:t>
            </a:r>
            <a:r>
              <a:rPr lang="en-US" sz="1600" i="1" dirty="0">
                <a:sym typeface="Wingdings" panose="05000000000000000000" pitchFamily="2" charset="2"/>
              </a:rPr>
              <a:t> de </a:t>
            </a:r>
            <a:r>
              <a:rPr lang="en-US" sz="1600" i="1" dirty="0" err="1">
                <a:sym typeface="Wingdings" panose="05000000000000000000" pitchFamily="2" charset="2"/>
              </a:rPr>
              <a:t>contrôle</a:t>
            </a:r>
            <a:r>
              <a:rPr lang="en-US" sz="1600" i="1" dirty="0">
                <a:sym typeface="Wingdings" panose="05000000000000000000" pitchFamily="2" charset="2"/>
              </a:rPr>
              <a:t>)</a:t>
            </a:r>
            <a:endParaRPr lang="en-US" sz="1600" i="1" dirty="0"/>
          </a:p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600" dirty="0"/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7919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4172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  <a:latin typeface="DIN-Regular"/>
                <a:cs typeface="DIN-Regular"/>
              </a:rPr>
              <a:t>Retour des comités EA</a:t>
            </a: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certification </a:t>
            </a:r>
            <a:r>
              <a:rPr lang="fr-FR" sz="1600" dirty="0" err="1"/>
              <a:t>Committee</a:t>
            </a:r>
            <a:r>
              <a:rPr lang="fr-FR" sz="1600" dirty="0"/>
              <a:t> – INFORMATIONS Générales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235887" y="1369353"/>
            <a:ext cx="6890883" cy="5126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Beaucoup de nouveaux règlements sont en cours de préparation, à divers stades d’avancement (ex: batteries, terres rares, parkings, CBAM – Carbon Border </a:t>
            </a:r>
            <a:r>
              <a:rPr lang="fr-F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Adjustment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Mechanism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Rapport d’activité des WG IAF entre autres: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Management System Certification (ISO/IEC 17021)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Product Certification (ISO/IEC 17065) 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 pas de nouvelle révision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Person Certification (ISO/IEC 17024)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Forests</a:t>
            </a:r>
            <a:endParaRPr lang="fr-FR" sz="1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Validation &amp;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Verification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(ISO/IEC 17029): Schémas ou labels compatibles ou potentiellement compatibles:</a:t>
            </a:r>
          </a:p>
          <a:p>
            <a:pPr marL="1657350" lvl="3" indent="-285750" algn="just">
              <a:spcBef>
                <a:spcPts val="6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EPD –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Environmental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Product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Declaration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</a:t>
            </a:r>
          </a:p>
          <a:p>
            <a:pPr marL="1657350" lvl="3" indent="-285750" algn="just">
              <a:spcBef>
                <a:spcPts val="6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ETV –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Environemental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Technology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Verification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, </a:t>
            </a:r>
          </a:p>
          <a:p>
            <a:pPr marL="1657350" lvl="3" indent="-285750" algn="just">
              <a:spcBef>
                <a:spcPts val="6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EMAS –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EcoManagement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Audit Scheme, </a:t>
            </a:r>
          </a:p>
          <a:p>
            <a:pPr marL="1657350" lvl="3" indent="-285750" algn="just">
              <a:spcBef>
                <a:spcPts val="6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Biofuel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Directive</a:t>
            </a:r>
          </a:p>
          <a:p>
            <a:pPr marL="1657350" lvl="3" indent="-285750" algn="just">
              <a:spcBef>
                <a:spcPts val="6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PEFC – Program for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Endorsement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of Forest Certification</a:t>
            </a:r>
          </a:p>
          <a:p>
            <a:pPr marL="1657350" lvl="3" indent="-285750" algn="just">
              <a:spcBef>
                <a:spcPts val="600"/>
              </a:spcBef>
              <a:spcAft>
                <a:spcPts val="300"/>
              </a:spcAft>
              <a:buFont typeface="Courier New" panose="02070309020205020404" pitchFamily="49" charset="0"/>
              <a:buChar char="o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CSRD Directive –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Corporate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Sustainability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Reporting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Directive</a:t>
            </a:r>
          </a:p>
          <a:p>
            <a:pPr marL="742950" lvl="1" indent="-285750" algn="just"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ICT and Data Security</a:t>
            </a:r>
          </a:p>
        </p:txBody>
      </p:sp>
      <p:pic>
        <p:nvPicPr>
          <p:cNvPr id="7" name="Picture Placeholder 5">
            <a:extLst>
              <a:ext uri="{FF2B5EF4-FFF2-40B4-BE49-F238E27FC236}">
                <a16:creationId xmlns:a16="http://schemas.microsoft.com/office/drawing/2014/main" id="{82465A0A-A83B-4DB8-CAF9-D7410B17BF5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71" t="-344" r="43547" b="344"/>
          <a:stretch/>
        </p:blipFill>
        <p:spPr>
          <a:xfrm>
            <a:off x="1" y="1628801"/>
            <a:ext cx="2115957" cy="3694641"/>
          </a:xfrm>
        </p:spPr>
      </p:pic>
    </p:spTree>
    <p:extLst>
      <p:ext uri="{BB962C8B-B14F-4D97-AF65-F5344CB8AC3E}">
        <p14:creationId xmlns:p14="http://schemas.microsoft.com/office/powerpoint/2010/main" val="4209410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solidFill>
                  <a:schemeClr val="bg1"/>
                </a:solidFill>
                <a:latin typeface="DIN-Regular"/>
                <a:cs typeface="DIN-Regular"/>
              </a:rPr>
              <a:t>Evolutions du système qualité de l’OLAS</a:t>
            </a: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certification </a:t>
            </a:r>
            <a:r>
              <a:rPr lang="fr-FR" sz="1600" dirty="0" err="1"/>
              <a:t>Committee</a:t>
            </a:r>
            <a:r>
              <a:rPr lang="fr-FR" sz="1600" dirty="0"/>
              <a:t> – informations </a:t>
            </a:r>
            <a:r>
              <a:rPr lang="fr-FR" sz="1600" dirty="0" err="1"/>
              <a:t>iaf</a:t>
            </a:r>
            <a:endParaRPr lang="fr-FR" sz="1600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322923" y="1403227"/>
            <a:ext cx="6286869" cy="1158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Documents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révisés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cours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revision: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MD 4 – Use of ICT for Auditing/Assessment Purposes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MD 5 – Determination of audit time of Quality, Environmental, and Occupational Health &amp; Safety Management Systems</a:t>
            </a:r>
            <a:endParaRPr lang="en-US" sz="1200" dirty="0"/>
          </a:p>
        </p:txBody>
      </p:sp>
      <p:sp>
        <p:nvSpPr>
          <p:cNvPr id="4" name="Flèche : angle droit 3">
            <a:extLst>
              <a:ext uri="{FF2B5EF4-FFF2-40B4-BE49-F238E27FC236}">
                <a16:creationId xmlns:a16="http://schemas.microsoft.com/office/drawing/2014/main" id="{B58E1AD2-432D-C0FD-97F5-572FF4BB0028}"/>
              </a:ext>
            </a:extLst>
          </p:cNvPr>
          <p:cNvSpPr/>
          <p:nvPr/>
        </p:nvSpPr>
        <p:spPr>
          <a:xfrm rot="5400000">
            <a:off x="2756083" y="2602569"/>
            <a:ext cx="231820" cy="251138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03087E6-EC2D-6F55-C91F-07FC9A5373F5}"/>
              </a:ext>
            </a:extLst>
          </p:cNvPr>
          <p:cNvSpPr txBox="1"/>
          <p:nvPr/>
        </p:nvSpPr>
        <p:spPr>
          <a:xfrm>
            <a:off x="2997562" y="2616383"/>
            <a:ext cx="25564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/>
              <a:t>Revue majeure en cours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D1572BC-0F5D-182B-4912-0DCCAA5CB1DE}"/>
              </a:ext>
            </a:extLst>
          </p:cNvPr>
          <p:cNvSpPr txBox="1"/>
          <p:nvPr/>
        </p:nvSpPr>
        <p:spPr>
          <a:xfrm>
            <a:off x="2329371" y="2932004"/>
            <a:ext cx="5125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WIP: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MD 11 - Integrated 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MD 12 -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Multicountry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CABs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MD 17 -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Witnessing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9D42BB0-E13E-6C67-1915-B24B93C8021E}"/>
              </a:ext>
            </a:extLst>
          </p:cNvPr>
          <p:cNvSpPr txBox="1"/>
          <p:nvPr/>
        </p:nvSpPr>
        <p:spPr>
          <a:xfrm>
            <a:off x="2342248" y="3787335"/>
            <a:ext cx="55572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Phase de commentaires pour MD15 - </a:t>
            </a:r>
            <a:r>
              <a:rPr lang="fr-FR" sz="1200" dirty="0" err="1"/>
              <a:t>Indicators</a:t>
            </a:r>
            <a:endParaRPr lang="fr-FR" sz="1200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B9A113E-0B2C-11B3-4FE6-85FB37AB94CD}"/>
              </a:ext>
            </a:extLst>
          </p:cNvPr>
          <p:cNvSpPr txBox="1"/>
          <p:nvPr/>
        </p:nvSpPr>
        <p:spPr>
          <a:xfrm>
            <a:off x="2322929" y="4302877"/>
            <a:ext cx="63397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Adoption par EA de:</a:t>
            </a:r>
          </a:p>
          <a:p>
            <a:endParaRPr lang="fr-F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MD 16 – Application of ISO/IEC 17011 for the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Accreditation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Food &amp;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Safety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Management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Systems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Certification Bodies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MD 29 - Transition </a:t>
            </a:r>
            <a:r>
              <a:rPr lang="fr-FR" sz="1200" dirty="0" err="1">
                <a:latin typeface="Arial" panose="020B0604020202020204" pitchFamily="34" charset="0"/>
                <a:cs typeface="Arial" panose="020B0604020202020204" pitchFamily="34" charset="0"/>
              </a:rPr>
              <a:t>Requirements</a:t>
            </a:r>
            <a:r>
              <a:rPr lang="fr-FR" sz="1200" dirty="0">
                <a:latin typeface="Arial" panose="020B0604020202020204" pitchFamily="34" charset="0"/>
                <a:cs typeface="Arial" panose="020B0604020202020204" pitchFamily="34" charset="0"/>
              </a:rPr>
              <a:t> for ISO/IEC 27006-1:2024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Inscription de l’IAF MD28 (</a:t>
            </a:r>
            <a:r>
              <a:rPr lang="fr-FR" sz="1200" i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cf.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base de données </a:t>
            </a:r>
            <a:r>
              <a:rPr lang="fr-FR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Certsearch</a:t>
            </a:r>
            <a:r>
              <a:rPr lang="fr-FR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dans la liste des documents applicables EA-INF01</a:t>
            </a:r>
            <a:endParaRPr lang="fr-FR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Placeholder 5">
            <a:extLst>
              <a:ext uri="{FF2B5EF4-FFF2-40B4-BE49-F238E27FC236}">
                <a16:creationId xmlns:a16="http://schemas.microsoft.com/office/drawing/2014/main" id="{E978BC5D-5B59-B708-56A2-73D1A33FE00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" b="20"/>
          <a:stretch>
            <a:fillRect/>
          </a:stretch>
        </p:blipFill>
        <p:spPr>
          <a:xfrm>
            <a:off x="0" y="1628775"/>
            <a:ext cx="2116138" cy="3694113"/>
          </a:xfrm>
        </p:spPr>
      </p:pic>
    </p:spTree>
    <p:extLst>
      <p:ext uri="{BB962C8B-B14F-4D97-AF65-F5344CB8AC3E}">
        <p14:creationId xmlns:p14="http://schemas.microsoft.com/office/powerpoint/2010/main" val="433466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solidFill>
                  <a:schemeClr val="bg1"/>
                </a:solidFill>
                <a:latin typeface="DIN-Regular"/>
                <a:cs typeface="DIN-Regular"/>
              </a:rPr>
              <a:t>Evolutions du système qualité de l’OLAS</a:t>
            </a: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certification </a:t>
            </a:r>
            <a:r>
              <a:rPr lang="fr-FR" sz="1600" dirty="0" err="1"/>
              <a:t>Committee</a:t>
            </a:r>
            <a:r>
              <a:rPr lang="fr-FR" sz="1600" dirty="0"/>
              <a:t> – divers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1533981"/>
            <a:ext cx="6555315" cy="4300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266652" y="1909664"/>
            <a:ext cx="6286869" cy="3296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Création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d’un WG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concernant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l’ICT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DS: la 1ère reunion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cadrage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lieu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suite à la publication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l’EUCC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l’ENIS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(Common Criteria based European candidate Cybersecurity Certification scheme)</a:t>
            </a:r>
          </a:p>
          <a:p>
            <a:pPr marL="171450" indent="-1714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ISO/IEC 42001 et 42006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seront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publiés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d’ici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à la fin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d’année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selon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EA (IA Management System)</a:t>
            </a:r>
          </a:p>
          <a:p>
            <a:pPr marL="171450" indent="-1714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WG Environment et WG ISO/IEC 17029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vont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probablement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être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réunis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pour advancer plus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rapidement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Une Task Force politique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est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place pour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discuter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avec la Commission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Européenne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Ex: Publications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d’informations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matière de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durabilité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des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entreprises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(Directive 2022/2064).</a:t>
            </a:r>
          </a:p>
          <a:p>
            <a:pPr marL="171450" indent="-1714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parallèle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le WG ETS (</a:t>
            </a:r>
            <a:r>
              <a:rPr lang="en-GB" sz="1200" dirty="0">
                <a:latin typeface="Arial" panose="020B0604020202020204" pitchFamily="34" charset="0"/>
                <a:cs typeface="Times New Roman" panose="02020603050405020304" pitchFamily="18" charset="0"/>
              </a:rPr>
              <a:t>Emission Trading Scheme) </a:t>
            </a:r>
            <a:r>
              <a:rPr lang="en-US" sz="12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selon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 </a:t>
            </a:r>
            <a:r>
              <a:rPr lang="en-GB" sz="1200" dirty="0">
                <a:latin typeface="Arial" panose="020B0604020202020204" pitchFamily="34" charset="0"/>
                <a:cs typeface="Times New Roman" panose="02020603050405020304" pitchFamily="18" charset="0"/>
              </a:rPr>
              <a:t>Directive 2003/87/EC 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a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été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créé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. Le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Règlement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traitant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l’accreditation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devrait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être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publié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d’ici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 à la fin de </a:t>
            </a:r>
            <a:r>
              <a:rPr lang="en-US" sz="1200" dirty="0" err="1">
                <a:latin typeface="Arial" panose="020B0604020202020204" pitchFamily="34" charset="0"/>
                <a:cs typeface="Times New Roman" panose="02020603050405020304" pitchFamily="18" charset="0"/>
              </a:rPr>
              <a:t>l’année</a:t>
            </a:r>
            <a:r>
              <a:rPr lang="en-US" sz="1200" dirty="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171450" indent="-1714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D0D7377-390C-863A-0EFE-7AF24F932D3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pic>
        <p:nvPicPr>
          <p:cNvPr id="3" name="Picture Placeholder 6">
            <a:extLst>
              <a:ext uri="{FF2B5EF4-FFF2-40B4-BE49-F238E27FC236}">
                <a16:creationId xmlns:a16="http://schemas.microsoft.com/office/drawing/2014/main" id="{5A755BA1-DB40-13C1-9E91-AA959ECD6A5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1628801"/>
            <a:ext cx="2115957" cy="369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632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solidFill>
                  <a:schemeClr val="bg1"/>
                </a:solidFill>
                <a:latin typeface="DIN-Regular"/>
                <a:cs typeface="DIN-Regular"/>
              </a:rPr>
              <a:t>Evolutions du système qualité de l’OLAS</a:t>
            </a: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 err="1"/>
              <a:t>Laboratory</a:t>
            </a:r>
            <a:r>
              <a:rPr lang="fr-FR" sz="1600" dirty="0"/>
              <a:t> </a:t>
            </a:r>
            <a:r>
              <a:rPr lang="fr-FR" sz="1600" dirty="0" err="1"/>
              <a:t>Committee</a:t>
            </a:r>
            <a:endParaRPr lang="fr-FR" sz="1600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2305455"/>
            <a:ext cx="6555315" cy="3528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266652" y="1909664"/>
            <a:ext cx="6286869" cy="4510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Nouveau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NGS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cours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rédaction</a:t>
            </a: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EA-X/XX:20XX Guideline for the Accreditation of Laboratories carrying out Genetic Testing using Next Generation Sequencing (NGS) Techniques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Pour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ISO 15189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et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ISO/IEC 17025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Qu'est-ce qui peut ou ne peut pas être </a:t>
            </a:r>
            <a:r>
              <a:rPr lang="fr-FR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externalisé</a:t>
            </a: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?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Exemples de présentation de </a:t>
            </a:r>
            <a:r>
              <a:rPr lang="fr-FR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portée</a:t>
            </a:r>
            <a:r>
              <a:rPr lang="fr-FR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d’accréditation</a:t>
            </a:r>
            <a:endParaRPr lang="en-US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Révision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du 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guide EBMD</a:t>
            </a: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en-US" sz="1600" i="1" dirty="0">
                <a:latin typeface="Arial" panose="020B0604020202020204" pitchFamily="34" charset="0"/>
                <a:cs typeface="Times New Roman" panose="02020603050405020304" pitchFamily="18" charset="0"/>
              </a:rPr>
              <a:t>EA-4/20 Guidance for the assessment of laboratories against EN ISO 15189 and EN ISO 22870 Point-of Care Testing (POCT)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US" sz="1600" dirty="0"/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EN ISO 22870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remplacée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par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l’ISO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15189:2022</a:t>
            </a:r>
            <a:endParaRPr lang="en-US" sz="16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C86DDD14-EFF1-7628-9D28-EB34D6CBC3FF}"/>
              </a:ext>
            </a:extLst>
          </p:cNvPr>
          <p:cNvSpPr txBox="1"/>
          <p:nvPr/>
        </p:nvSpPr>
        <p:spPr>
          <a:xfrm>
            <a:off x="2272808" y="138232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pic>
        <p:nvPicPr>
          <p:cNvPr id="7" name="Picture Placeholder 6" descr="Résultat de recherche d'images pour &quot;laboratoire de biologie médicale&quot;">
            <a:extLst>
              <a:ext uri="{FF2B5EF4-FFF2-40B4-BE49-F238E27FC236}">
                <a16:creationId xmlns:a16="http://schemas.microsoft.com/office/drawing/2014/main" id="{11E8AF0F-F45E-9668-2C9D-04D47817D9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31" r="15630" b="31"/>
          <a:stretch/>
        </p:blipFill>
        <p:spPr bwMode="auto">
          <a:xfrm>
            <a:off x="152400" y="1781175"/>
            <a:ext cx="2116138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817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solidFill>
                  <a:schemeClr val="bg1"/>
                </a:solidFill>
                <a:latin typeface="DIN-Regular"/>
                <a:cs typeface="DIN-Regular"/>
              </a:rPr>
              <a:t>Evolutions du système qualité de l’OLAS</a:t>
            </a: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 err="1"/>
              <a:t>Laboratory</a:t>
            </a:r>
            <a:r>
              <a:rPr lang="fr-FR" sz="1600" dirty="0"/>
              <a:t> </a:t>
            </a:r>
            <a:r>
              <a:rPr lang="fr-FR" sz="1600" dirty="0" err="1"/>
              <a:t>Committee</a:t>
            </a:r>
            <a:endParaRPr lang="fr-FR" sz="1600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2305455"/>
            <a:ext cx="6555315" cy="3528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266652" y="1909664"/>
            <a:ext cx="6286869" cy="42970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In-house IVDs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Concerne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les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réactifs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ou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méthodes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développés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ou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modifiés</a:t>
            </a:r>
            <a:r>
              <a:rPr lang="en-US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par le LBM.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Non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commercialiés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ni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transférés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à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autre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entité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juridiqu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-&gt; pas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besoin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marquage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CE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Suite à la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pandémie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Covid 19, la date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d’application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 la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plupart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des exigences du </a:t>
            </a:r>
            <a:r>
              <a:rPr lang="en-US" sz="16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règlement</a:t>
            </a:r>
            <a:r>
              <a:rPr lang="en-US" sz="16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UE 2017/746 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relatives aux in in-house IVDs a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été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reportée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au </a:t>
            </a:r>
            <a:r>
              <a:rPr lang="en-US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 </a:t>
            </a:r>
            <a:r>
              <a:rPr lang="en-US" sz="160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</a:t>
            </a:r>
            <a:r>
              <a:rPr lang="en-US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2024</a:t>
            </a:r>
            <a:r>
              <a:rPr lang="en-US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nouvelle obligation de justifier qu'il n'existe pas de dispositif équivalent marqué CE disponible pour répondre aux besoins spécifiques du groupe de patients cible, est reportée jusqu'au </a:t>
            </a:r>
            <a:r>
              <a:rPr lang="fr-FR" sz="16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 mai 2028</a:t>
            </a:r>
            <a:r>
              <a:rPr lang="fr-FR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/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C86DDD14-EFF1-7628-9D28-EB34D6CBC3FF}"/>
              </a:ext>
            </a:extLst>
          </p:cNvPr>
          <p:cNvSpPr txBox="1"/>
          <p:nvPr/>
        </p:nvSpPr>
        <p:spPr>
          <a:xfrm>
            <a:off x="2272808" y="138232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pic>
        <p:nvPicPr>
          <p:cNvPr id="3" name="Picture Placeholder 6" descr="Résultat de recherche d'images pour &quot;laboratoire de biologie médicale&quot;">
            <a:extLst>
              <a:ext uri="{FF2B5EF4-FFF2-40B4-BE49-F238E27FC236}">
                <a16:creationId xmlns:a16="http://schemas.microsoft.com/office/drawing/2014/main" id="{893E14B2-F5DF-7BB2-4A90-1CBC3AB15A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-31" r="15630" b="31"/>
          <a:stretch/>
        </p:blipFill>
        <p:spPr bwMode="auto">
          <a:xfrm>
            <a:off x="152400" y="1781175"/>
            <a:ext cx="2116138" cy="3694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797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solidFill>
                  <a:schemeClr val="bg1"/>
                </a:solidFill>
                <a:latin typeface="DIN-Regular"/>
                <a:cs typeface="DIN-Regular"/>
              </a:rPr>
              <a:t>Evolutions du système qualité de l’OLAS</a:t>
            </a: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 err="1"/>
              <a:t>Laboratory</a:t>
            </a:r>
            <a:r>
              <a:rPr lang="fr-FR" sz="1600" dirty="0"/>
              <a:t> </a:t>
            </a:r>
            <a:r>
              <a:rPr lang="fr-FR" sz="1600" dirty="0" err="1"/>
              <a:t>Committee</a:t>
            </a:r>
            <a:endParaRPr lang="fr-FR" sz="1600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2305455"/>
            <a:ext cx="6555315" cy="3528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707175" y="1833506"/>
            <a:ext cx="6286869" cy="4412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In-house IVDs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Rôle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du WG Health Care: </a:t>
            </a:r>
            <a:r>
              <a:rPr lang="fr-FR" sz="1600" dirty="0">
                <a:latin typeface="Arial" panose="020B0604020202020204" pitchFamily="34" charset="0"/>
                <a:cs typeface="Times New Roman" panose="02020603050405020304" pitchFamily="18" charset="0"/>
              </a:rPr>
              <a:t>donner des conseils sur l’impact du règlement IVD sur les organismes accrédités. </a:t>
            </a:r>
            <a:endParaRPr lang="en-US" sz="16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Guide du </a:t>
            </a:r>
            <a:r>
              <a:rPr lang="en-US" sz="1600" i="1" dirty="0">
                <a:latin typeface="Arial" panose="020B0604020202020204" pitchFamily="34" charset="0"/>
                <a:cs typeface="Times New Roman" panose="02020603050405020304" pitchFamily="18" charset="0"/>
              </a:rPr>
              <a:t>Medical Device Coordination Group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explique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qui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est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considéré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comme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in-house medical device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Donne des explications sur la </a:t>
            </a:r>
            <a:r>
              <a:rPr lang="en-US" sz="1600" b="1" dirty="0">
                <a:latin typeface="Arial" panose="020B0604020202020204" pitchFamily="34" charset="0"/>
                <a:cs typeface="Times New Roman" panose="02020603050405020304" pitchFamily="18" charset="0"/>
              </a:rPr>
              <a:t>j</a:t>
            </a:r>
            <a:r>
              <a:rPr lang="fr-FR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ustification</a:t>
            </a:r>
            <a:r>
              <a:rPr lang="fr-FR" sz="1600" dirty="0">
                <a:latin typeface="Arial" panose="020B0604020202020204" pitchFamily="34" charset="0"/>
                <a:cs typeface="Times New Roman" panose="02020603050405020304" pitchFamily="18" charset="0"/>
              </a:rPr>
              <a:t> requise que les besoins spécifiques du groupe de patients cible ne peuvent être satisfaits par un dispositif équivalent disponible sur le marché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latin typeface="Arial" panose="020B0604020202020204" pitchFamily="34" charset="0"/>
                <a:cs typeface="Times New Roman" panose="02020603050405020304" pitchFamily="18" charset="0"/>
              </a:rPr>
              <a:t>Donne 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des explications sur les </a:t>
            </a:r>
            <a:r>
              <a:rPr lang="en-US" sz="1600" b="1" dirty="0" err="1">
                <a:latin typeface="Arial" panose="020B0604020202020204" pitchFamily="34" charset="0"/>
                <a:cs typeface="Times New Roman" panose="02020603050405020304" pitchFamily="18" charset="0"/>
              </a:rPr>
              <a:t>informations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qu’il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faut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mettre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à disposition de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l’autorité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US" sz="1600" dirty="0" err="1">
                <a:latin typeface="Arial" panose="020B0604020202020204" pitchFamily="34" charset="0"/>
                <a:cs typeface="Times New Roman" panose="02020603050405020304" pitchFamily="18" charset="0"/>
              </a:rPr>
              <a:t>compétente</a:t>
            </a:r>
            <a:r>
              <a:rPr lang="en-US" sz="1600" dirty="0">
                <a:latin typeface="Arial" panose="020B0604020202020204" pitchFamily="34" charset="0"/>
                <a:cs typeface="Times New Roman" panose="02020603050405020304" pitchFamily="18" charset="0"/>
              </a:rPr>
              <a:t>.</a:t>
            </a:r>
            <a:endParaRPr lang="en-US" sz="1600" dirty="0"/>
          </a:p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600" dirty="0"/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C86DDD14-EFF1-7628-9D28-EB34D6CBC3FF}"/>
              </a:ext>
            </a:extLst>
          </p:cNvPr>
          <p:cNvSpPr txBox="1"/>
          <p:nvPr/>
        </p:nvSpPr>
        <p:spPr>
          <a:xfrm>
            <a:off x="2272808" y="1382321"/>
            <a:ext cx="6555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WG Health Care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C532EA52-F658-1A28-8784-5A06552B1D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109" t="16424" r="29406" b="6656"/>
          <a:stretch/>
        </p:blipFill>
        <p:spPr>
          <a:xfrm>
            <a:off x="1" y="1843986"/>
            <a:ext cx="2707174" cy="3720235"/>
          </a:xfrm>
          <a:prstGeom prst="rect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92226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solidFill>
                  <a:schemeClr val="bg1"/>
                </a:solidFill>
                <a:latin typeface="DIN-Regular"/>
                <a:cs typeface="DIN-Regular"/>
              </a:rPr>
              <a:t>Evolutions du système qualité de l’OLAS</a:t>
            </a: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sz="1600" dirty="0"/>
              <a:t>INSPECTION </a:t>
            </a:r>
            <a:r>
              <a:rPr lang="fr-FR" sz="1600" dirty="0" err="1"/>
              <a:t>Committee</a:t>
            </a:r>
            <a:endParaRPr lang="fr-FR" sz="1600" dirty="0"/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2305455"/>
            <a:ext cx="6555315" cy="3528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272374" y="1527244"/>
            <a:ext cx="8281147" cy="27396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800" b="1" i="1" dirty="0"/>
              <a:t>ISO/IEC 17020 </a:t>
            </a:r>
            <a:r>
              <a:rPr lang="en-GB" sz="1800" b="1" dirty="0"/>
              <a:t>-</a:t>
            </a:r>
            <a:r>
              <a:rPr lang="en-GB" sz="1800" b="1" i="1" dirty="0"/>
              <a:t> </a:t>
            </a:r>
            <a:r>
              <a:rPr lang="fr-FR" sz="1800" b="1" dirty="0"/>
              <a:t>le développement de la norme ISO/IEC 17020 </a:t>
            </a:r>
            <a:r>
              <a:rPr lang="fr-FR" sz="1800" b="1" dirty="0">
                <a:sym typeface="Wingdings" panose="05000000000000000000" pitchFamily="2" charset="2"/>
              </a:rPr>
              <a:t> </a:t>
            </a:r>
            <a:r>
              <a:rPr lang="fr-FR" sz="1800" b="1" dirty="0" err="1">
                <a:sym typeface="Wingdings" panose="05000000000000000000" pitchFamily="2" charset="2"/>
              </a:rPr>
              <a:t>Nov</a:t>
            </a:r>
            <a:r>
              <a:rPr lang="fr-FR" sz="1800" b="1" dirty="0">
                <a:sym typeface="Wingdings" panose="05000000000000000000" pitchFamily="2" charset="2"/>
              </a:rPr>
              <a:t> 2025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sym typeface="Wingdings" panose="05000000000000000000" pitchFamily="2" charset="2"/>
              </a:rPr>
              <a:t>WG 31 juin 2024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sym typeface="Wingdings" panose="05000000000000000000" pitchFamily="2" charset="2"/>
              </a:rPr>
              <a:t>Prés de 995 commentaires ont été reçus sur le </a:t>
            </a:r>
            <a:r>
              <a:rPr lang="fr-FR" sz="1800" dirty="0" err="1">
                <a:sym typeface="Wingdings" panose="05000000000000000000" pitchFamily="2" charset="2"/>
              </a:rPr>
              <a:t>Working</a:t>
            </a:r>
            <a:r>
              <a:rPr lang="fr-FR" sz="1800" dirty="0">
                <a:sym typeface="Wingdings" panose="05000000000000000000" pitchFamily="2" charset="2"/>
              </a:rPr>
              <a:t> draft et 1029 commentaires sur le CD (</a:t>
            </a:r>
            <a:r>
              <a:rPr lang="fr-FR" sz="1800" dirty="0" err="1">
                <a:sym typeface="Wingdings" panose="05000000000000000000" pitchFamily="2" charset="2"/>
              </a:rPr>
              <a:t>committee</a:t>
            </a:r>
            <a:r>
              <a:rPr lang="fr-FR" sz="1800" dirty="0">
                <a:sym typeface="Wingdings" panose="05000000000000000000" pitchFamily="2" charset="2"/>
              </a:rPr>
              <a:t> Draft)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800" dirty="0">
                <a:sym typeface="Wingdings" panose="05000000000000000000" pitchFamily="2" charset="2"/>
              </a:rPr>
              <a:t>Commentaires examinés selon les sujets par le groupe de rédaction </a:t>
            </a:r>
          </a:p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600" dirty="0"/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A62DCA21-219B-156A-6065-275BBD6424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22" t="36468" r="50641" b="16809"/>
          <a:stretch/>
        </p:blipFill>
        <p:spPr bwMode="auto">
          <a:xfrm>
            <a:off x="1574374" y="3597316"/>
            <a:ext cx="5314315" cy="2895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37184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1800" b="1" i="1" dirty="0"/>
              <a:t>ISO/IEC 17020 </a:t>
            </a:r>
            <a:r>
              <a:rPr lang="en-GB" sz="1800" b="1" dirty="0"/>
              <a:t>-</a:t>
            </a:r>
            <a:r>
              <a:rPr lang="en-GB" sz="1800" b="1" i="1" dirty="0"/>
              <a:t> </a:t>
            </a:r>
            <a:r>
              <a:rPr lang="fr-FR" sz="1800" b="1" dirty="0"/>
              <a:t>le développement de la norme ISO/IEC 17020</a:t>
            </a:r>
            <a:br>
              <a:rPr lang="fr-FR" sz="1800" b="1" dirty="0">
                <a:sym typeface="Wingdings" panose="05000000000000000000" pitchFamily="2" charset="2"/>
              </a:rPr>
            </a:br>
            <a:endParaRPr lang="fr-FR" dirty="0">
              <a:solidFill>
                <a:schemeClr val="bg1"/>
              </a:solidFill>
              <a:latin typeface="DIN-Regular"/>
              <a:cs typeface="DIN-Regular"/>
            </a:endParaRPr>
          </a:p>
        </p:txBody>
      </p:sp>
      <p:sp>
        <p:nvSpPr>
          <p:cNvPr id="17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2105025" y="829258"/>
            <a:ext cx="6774151" cy="466852"/>
          </a:xfrm>
        </p:spPr>
        <p:txBody>
          <a:bodyPr/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ym typeface="Wingdings" panose="05000000000000000000" pitchFamily="2" charset="2"/>
              </a:rPr>
              <a:t>Principaux changements</a:t>
            </a:r>
          </a:p>
        </p:txBody>
      </p:sp>
      <p:sp>
        <p:nvSpPr>
          <p:cNvPr id="15" name="Untertitel 2"/>
          <p:cNvSpPr txBox="1">
            <a:spLocks/>
          </p:cNvSpPr>
          <p:nvPr/>
        </p:nvSpPr>
        <p:spPr>
          <a:xfrm>
            <a:off x="2483910" y="2305455"/>
            <a:ext cx="6555315" cy="35286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600"/>
              </a:spcAft>
            </a:pPr>
            <a:endParaRPr lang="fr-FR" sz="1600" dirty="0">
              <a:latin typeface="DIN-Regular"/>
              <a:cs typeface="DIN-Regular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F41DBD-870B-207C-591B-E8A3E0DF45CB}"/>
              </a:ext>
            </a:extLst>
          </p:cNvPr>
          <p:cNvSpPr txBox="1"/>
          <p:nvPr/>
        </p:nvSpPr>
        <p:spPr>
          <a:xfrm>
            <a:off x="17278" y="1298462"/>
            <a:ext cx="8358237" cy="56358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§3 Termes et définitions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ym typeface="Wingdings" panose="05000000000000000000" pitchFamily="2" charset="2"/>
              </a:rPr>
              <a:t>Def</a:t>
            </a:r>
            <a:r>
              <a:rPr lang="fr-FR" sz="1600" dirty="0">
                <a:sym typeface="Wingdings" panose="05000000000000000000" pitchFamily="2" charset="2"/>
              </a:rPr>
              <a:t>. « indépendance » inclue dans la CD supprimée pas cohérente avec l’Annexe A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ym typeface="Wingdings" panose="05000000000000000000" pitchFamily="2" charset="2"/>
              </a:rPr>
              <a:t>Def</a:t>
            </a:r>
            <a:r>
              <a:rPr lang="fr-FR" sz="1600" dirty="0">
                <a:sym typeface="Wingdings" panose="05000000000000000000" pitchFamily="2" charset="2"/>
              </a:rPr>
              <a:t>. «conseil» dans la version CD supprimée, inclue dans les termes « engagé dans les activités de design, maintenance… »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 err="1">
                <a:sym typeface="Wingdings" panose="05000000000000000000" pitchFamily="2" charset="2"/>
              </a:rPr>
              <a:t>Def</a:t>
            </a:r>
            <a:r>
              <a:rPr lang="fr-FR" sz="1600" dirty="0">
                <a:sym typeface="Wingdings" panose="05000000000000000000" pitchFamily="2" charset="2"/>
              </a:rPr>
              <a:t>. « client » maintenue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§4 Impartialité </a:t>
            </a:r>
            <a:r>
              <a:rPr lang="fr-FR" sz="1600" b="1" strike="sngStrike" dirty="0">
                <a:solidFill>
                  <a:schemeClr val="accent1"/>
                </a:solidFill>
                <a:sym typeface="Wingdings" panose="05000000000000000000" pitchFamily="2" charset="2"/>
              </a:rPr>
              <a:t>et indépendance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Pas de changements majeurs concernant </a:t>
            </a:r>
            <a:r>
              <a:rPr lang="fr-FR" sz="1600" b="1" dirty="0">
                <a:sym typeface="Wingdings" panose="05000000000000000000" pitchFamily="2" charset="2"/>
              </a:rPr>
              <a:t>l’impartialité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« </a:t>
            </a:r>
            <a:r>
              <a:rPr lang="fr-FR" sz="1600" b="1" dirty="0">
                <a:sym typeface="Wingdings" panose="05000000000000000000" pitchFamily="2" charset="2"/>
              </a:rPr>
              <a:t>Indépendance</a:t>
            </a:r>
            <a:r>
              <a:rPr lang="fr-FR" sz="1600" dirty="0">
                <a:sym typeface="Wingdings" panose="05000000000000000000" pitchFamily="2" charset="2"/>
              </a:rPr>
              <a:t> » déplacée dans le </a:t>
            </a: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§5 Exigences structurelles</a:t>
            </a:r>
          </a:p>
          <a:p>
            <a:pPr marL="285750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b="1" dirty="0">
                <a:solidFill>
                  <a:schemeClr val="accent1"/>
                </a:solidFill>
                <a:sym typeface="Wingdings" panose="05000000000000000000" pitchFamily="2" charset="2"/>
              </a:rPr>
              <a:t>§5: Exigence structurelle: 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Organisme </a:t>
            </a:r>
            <a:r>
              <a:rPr lang="fr-FR" sz="1600" b="1" dirty="0">
                <a:sym typeface="Wingdings" panose="05000000000000000000" pitchFamily="2" charset="2"/>
              </a:rPr>
              <a:t>Type A </a:t>
            </a:r>
            <a:r>
              <a:rPr lang="fr-FR" sz="1600" b="1" dirty="0">
                <a:solidFill>
                  <a:srgbClr val="FF0000"/>
                </a:solidFill>
                <a:sym typeface="Wingdings" panose="05000000000000000000" pitchFamily="2" charset="2"/>
              </a:rPr>
              <a:t>exigences pour le Type A, note explicative</a:t>
            </a:r>
            <a:endParaRPr lang="fr-FR" sz="16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Organisme </a:t>
            </a:r>
            <a:r>
              <a:rPr lang="fr-FR" sz="1600" b="1" dirty="0">
                <a:sym typeface="Wingdings" panose="05000000000000000000" pitchFamily="2" charset="2"/>
              </a:rPr>
              <a:t>de type non A (autres organismes d’inspection)</a:t>
            </a:r>
          </a:p>
          <a:p>
            <a:pPr marL="742950" lvl="1" indent="-285750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fr-FR" sz="1600" dirty="0">
                <a:sym typeface="Wingdings" panose="05000000000000000000" pitchFamily="2" charset="2"/>
              </a:rPr>
              <a:t>Programme d’inspection peuvent définir des exigences spécifiques en matière d’indépendance</a:t>
            </a:r>
          </a:p>
          <a:p>
            <a:pPr lvl="1"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600" dirty="0"/>
          </a:p>
          <a:p>
            <a:pPr algn="just">
              <a:lnSpc>
                <a:spcPct val="115000"/>
              </a:lnSpc>
              <a:spcBef>
                <a:spcPts val="600"/>
              </a:spcBef>
              <a:spcAft>
                <a:spcPts val="3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518996"/>
      </p:ext>
    </p:extLst>
  </p:cSld>
  <p:clrMapOvr>
    <a:masterClrMapping/>
  </p:clrMapOvr>
</p:sld>
</file>

<file path=ppt/theme/theme1.xml><?xml version="1.0" encoding="utf-8"?>
<a:theme xmlns:a="http://schemas.openxmlformats.org/drawingml/2006/main" name="olas">
  <a:themeElements>
    <a:clrScheme name="OLAS Powerpoint">
      <a:dk1>
        <a:srgbClr val="0C0C0C"/>
      </a:dk1>
      <a:lt1>
        <a:sysClr val="window" lastClr="FFFFFF"/>
      </a:lt1>
      <a:dk2>
        <a:srgbClr val="015DAA"/>
      </a:dk2>
      <a:lt2>
        <a:srgbClr val="E7E6E6"/>
      </a:lt2>
      <a:accent1>
        <a:srgbClr val="015DAA"/>
      </a:accent1>
      <a:accent2>
        <a:srgbClr val="017EE5"/>
      </a:accent2>
      <a:accent3>
        <a:srgbClr val="3B7EFA"/>
      </a:accent3>
      <a:accent4>
        <a:srgbClr val="BED2FF"/>
      </a:accent4>
      <a:accent5>
        <a:srgbClr val="F9BD00"/>
      </a:accent5>
      <a:accent6>
        <a:srgbClr val="ED7D31"/>
      </a:accent6>
      <a:hlink>
        <a:srgbClr val="93B4FF"/>
      </a:hlink>
      <a:folHlink>
        <a:srgbClr val="954F72"/>
      </a:folHlink>
    </a:clrScheme>
    <a:fontScheme name="OLAS Presentation">
      <a:majorFont>
        <a:latin typeface="DIN-Bold"/>
        <a:ea typeface=""/>
        <a:cs typeface=""/>
      </a:majorFont>
      <a:minorFont>
        <a:latin typeface="DIN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LAS_PPT_Projet1_aout2017.potx" id="{94A768CD-847D-42FA-AB37-75199C84CF32}" vid="{6265CCAE-648E-4FB9-853E-46F7ED96A57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OLAS_PPT_Projet1_aout2017</Template>
  <TotalTime>0</TotalTime>
  <Words>1529</Words>
  <Application>Microsoft Office PowerPoint</Application>
  <PresentationFormat>Affichage à l'écran (4:3)</PresentationFormat>
  <Paragraphs>168</Paragraphs>
  <Slides>13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Courier New</vt:lpstr>
      <vt:lpstr>DIN Offc</vt:lpstr>
      <vt:lpstr>DIN-Bold</vt:lpstr>
      <vt:lpstr>DIN-Regular</vt:lpstr>
      <vt:lpstr>Times</vt:lpstr>
      <vt:lpstr>Wingdings</vt:lpstr>
      <vt:lpstr>olas</vt:lpstr>
      <vt:lpstr>Retour des comités EA Certification-Laboratory &amp; Inspection Committees </vt:lpstr>
      <vt:lpstr>Retour des comités EA</vt:lpstr>
      <vt:lpstr>Evolutions du système qualité de l’OLAS</vt:lpstr>
      <vt:lpstr>Evolutions du système qualité de l’OLAS</vt:lpstr>
      <vt:lpstr>Evolutions du système qualité de l’OLAS</vt:lpstr>
      <vt:lpstr>Evolutions du système qualité de l’OLAS</vt:lpstr>
      <vt:lpstr>Evolutions du système qualité de l’OLAS</vt:lpstr>
      <vt:lpstr>Evolutions du système qualité de l’OLAS</vt:lpstr>
      <vt:lpstr>ISO/IEC 17020 - le développement de la norme ISO/IEC 17020 </vt:lpstr>
      <vt:lpstr>ISO/IEC 17020 - le développement de la norme ISO/IEC 17020 </vt:lpstr>
      <vt:lpstr>ISO/IEC 17020 - le développement de la norme ISO/IEC 17020 </vt:lpstr>
      <vt:lpstr>COMITE INSPECTION  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Evolutions du système qualité de l’OLAS  JCA du 8 octobre 2021</dc:title>
  <dc:creator>Paul Dax</dc:creator>
  <cp:lastModifiedBy>Kelly Thanhphithack</cp:lastModifiedBy>
  <cp:revision>1071</cp:revision>
  <cp:lastPrinted>2022-10-12T10:18:15Z</cp:lastPrinted>
  <dcterms:created xsi:type="dcterms:W3CDTF">2016-11-10T15:00:07Z</dcterms:created>
  <dcterms:modified xsi:type="dcterms:W3CDTF">2024-10-03T11:15:51Z</dcterms:modified>
</cp:coreProperties>
</file>